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510" r:id="rId2"/>
    <p:sldId id="513" r:id="rId3"/>
    <p:sldId id="522" r:id="rId4"/>
    <p:sldId id="515" r:id="rId5"/>
    <p:sldId id="524" r:id="rId6"/>
    <p:sldId id="525" r:id="rId7"/>
    <p:sldId id="526" r:id="rId8"/>
    <p:sldId id="527" r:id="rId9"/>
    <p:sldId id="514" r:id="rId10"/>
    <p:sldId id="529" r:id="rId11"/>
    <p:sldId id="530" r:id="rId12"/>
    <p:sldId id="528" r:id="rId13"/>
    <p:sldId id="531" r:id="rId14"/>
    <p:sldId id="532" r:id="rId15"/>
    <p:sldId id="533" r:id="rId16"/>
    <p:sldId id="534" r:id="rId17"/>
    <p:sldId id="535" r:id="rId18"/>
    <p:sldId id="52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3" autoAdjust="0"/>
    <p:restoredTop sz="94660"/>
  </p:normalViewPr>
  <p:slideViewPr>
    <p:cSldViewPr snapToGrid="0">
      <p:cViewPr varScale="1">
        <p:scale>
          <a:sx n="115" d="100"/>
          <a:sy n="115" d="100"/>
        </p:scale>
        <p:origin x="51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C5CE1-31B7-4042-A9EA-0359E7670B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54EE76AF-D31F-4AE8-81F8-35F31C7EAE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1F8184A0-92D5-4745-B417-0752089930FC}"/>
              </a:ext>
            </a:extLst>
          </p:cNvPr>
          <p:cNvSpPr>
            <a:spLocks noGrp="1"/>
          </p:cNvSpPr>
          <p:nvPr>
            <p:ph type="dt" sz="half" idx="10"/>
          </p:nvPr>
        </p:nvSpPr>
        <p:spPr/>
        <p:txBody>
          <a:bodyPr/>
          <a:lstStyle/>
          <a:p>
            <a:fld id="{16406936-CF26-4A98-9778-4F8E888FBB82}" type="datetimeFigureOut">
              <a:rPr lang="en-IN" smtClean="0"/>
              <a:t>10/04/20</a:t>
            </a:fld>
            <a:endParaRPr lang="en-IN"/>
          </a:p>
        </p:txBody>
      </p:sp>
      <p:sp>
        <p:nvSpPr>
          <p:cNvPr id="5" name="Footer Placeholder 4">
            <a:extLst>
              <a:ext uri="{FF2B5EF4-FFF2-40B4-BE49-F238E27FC236}">
                <a16:creationId xmlns:a16="http://schemas.microsoft.com/office/drawing/2014/main" id="{7F56EC5B-0E1C-4C52-8DB9-6C79B4C22A7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B609163-4872-4F61-88B9-5504ED4254F7}"/>
              </a:ext>
            </a:extLst>
          </p:cNvPr>
          <p:cNvSpPr>
            <a:spLocks noGrp="1"/>
          </p:cNvSpPr>
          <p:nvPr>
            <p:ph type="sldNum" sz="quarter" idx="12"/>
          </p:nvPr>
        </p:nvSpPr>
        <p:spPr/>
        <p:txBody>
          <a:bodyPr/>
          <a:lstStyle/>
          <a:p>
            <a:fld id="{E3D1971B-AA39-44FB-82B6-26D42CAECE09}" type="slidenum">
              <a:rPr lang="en-IN" smtClean="0"/>
              <a:t>‹#›</a:t>
            </a:fld>
            <a:endParaRPr lang="en-IN"/>
          </a:p>
        </p:txBody>
      </p:sp>
    </p:spTree>
    <p:extLst>
      <p:ext uri="{BB962C8B-B14F-4D97-AF65-F5344CB8AC3E}">
        <p14:creationId xmlns:p14="http://schemas.microsoft.com/office/powerpoint/2010/main" val="978361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5883D-B457-4400-8652-74F0C3930B6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CF85496-800B-4D3D-A5B6-8EC0781BAA7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AA93C66-451E-41F8-B6CF-2D75EF0B07A6}"/>
              </a:ext>
            </a:extLst>
          </p:cNvPr>
          <p:cNvSpPr>
            <a:spLocks noGrp="1"/>
          </p:cNvSpPr>
          <p:nvPr>
            <p:ph type="dt" sz="half" idx="10"/>
          </p:nvPr>
        </p:nvSpPr>
        <p:spPr/>
        <p:txBody>
          <a:bodyPr/>
          <a:lstStyle/>
          <a:p>
            <a:fld id="{16406936-CF26-4A98-9778-4F8E888FBB82}" type="datetimeFigureOut">
              <a:rPr lang="en-IN" smtClean="0"/>
              <a:t>10/04/20</a:t>
            </a:fld>
            <a:endParaRPr lang="en-IN"/>
          </a:p>
        </p:txBody>
      </p:sp>
      <p:sp>
        <p:nvSpPr>
          <p:cNvPr id="5" name="Footer Placeholder 4">
            <a:extLst>
              <a:ext uri="{FF2B5EF4-FFF2-40B4-BE49-F238E27FC236}">
                <a16:creationId xmlns:a16="http://schemas.microsoft.com/office/drawing/2014/main" id="{78710ADA-0FE5-47B2-897E-37950F1C270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2E45608-FD5C-4649-B5EE-60716457152D}"/>
              </a:ext>
            </a:extLst>
          </p:cNvPr>
          <p:cNvSpPr>
            <a:spLocks noGrp="1"/>
          </p:cNvSpPr>
          <p:nvPr>
            <p:ph type="sldNum" sz="quarter" idx="12"/>
          </p:nvPr>
        </p:nvSpPr>
        <p:spPr/>
        <p:txBody>
          <a:bodyPr/>
          <a:lstStyle/>
          <a:p>
            <a:fld id="{E3D1971B-AA39-44FB-82B6-26D42CAECE09}" type="slidenum">
              <a:rPr lang="en-IN" smtClean="0"/>
              <a:t>‹#›</a:t>
            </a:fld>
            <a:endParaRPr lang="en-IN"/>
          </a:p>
        </p:txBody>
      </p:sp>
    </p:spTree>
    <p:extLst>
      <p:ext uri="{BB962C8B-B14F-4D97-AF65-F5344CB8AC3E}">
        <p14:creationId xmlns:p14="http://schemas.microsoft.com/office/powerpoint/2010/main" val="2596780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6CD341-50DA-4B80-8A7B-5DFC36973F6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F8DAA428-C38A-4FB6-8557-004C116B3FC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3FA47A0-7823-49D2-8159-F6086B5BBCB2}"/>
              </a:ext>
            </a:extLst>
          </p:cNvPr>
          <p:cNvSpPr>
            <a:spLocks noGrp="1"/>
          </p:cNvSpPr>
          <p:nvPr>
            <p:ph type="dt" sz="half" idx="10"/>
          </p:nvPr>
        </p:nvSpPr>
        <p:spPr/>
        <p:txBody>
          <a:bodyPr/>
          <a:lstStyle/>
          <a:p>
            <a:fld id="{16406936-CF26-4A98-9778-4F8E888FBB82}" type="datetimeFigureOut">
              <a:rPr lang="en-IN" smtClean="0"/>
              <a:t>10/04/20</a:t>
            </a:fld>
            <a:endParaRPr lang="en-IN"/>
          </a:p>
        </p:txBody>
      </p:sp>
      <p:sp>
        <p:nvSpPr>
          <p:cNvPr id="5" name="Footer Placeholder 4">
            <a:extLst>
              <a:ext uri="{FF2B5EF4-FFF2-40B4-BE49-F238E27FC236}">
                <a16:creationId xmlns:a16="http://schemas.microsoft.com/office/drawing/2014/main" id="{D56D667F-C5E6-4D0B-80B6-0FD19A0BC06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B97BA49-CDC8-4D6F-9613-FA5F5842FD00}"/>
              </a:ext>
            </a:extLst>
          </p:cNvPr>
          <p:cNvSpPr>
            <a:spLocks noGrp="1"/>
          </p:cNvSpPr>
          <p:nvPr>
            <p:ph type="sldNum" sz="quarter" idx="12"/>
          </p:nvPr>
        </p:nvSpPr>
        <p:spPr/>
        <p:txBody>
          <a:bodyPr/>
          <a:lstStyle/>
          <a:p>
            <a:fld id="{E3D1971B-AA39-44FB-82B6-26D42CAECE09}" type="slidenum">
              <a:rPr lang="en-IN" smtClean="0"/>
              <a:t>‹#›</a:t>
            </a:fld>
            <a:endParaRPr lang="en-IN"/>
          </a:p>
        </p:txBody>
      </p:sp>
    </p:spTree>
    <p:extLst>
      <p:ext uri="{BB962C8B-B14F-4D97-AF65-F5344CB8AC3E}">
        <p14:creationId xmlns:p14="http://schemas.microsoft.com/office/powerpoint/2010/main" val="1561673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C6E55-9C83-48AA-9815-87BA1DA8983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6DD82056-28F5-462E-902E-08BF4635AFD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7D115C-55A4-4C4D-90AF-860C8EF5CC74}"/>
              </a:ext>
            </a:extLst>
          </p:cNvPr>
          <p:cNvSpPr>
            <a:spLocks noGrp="1"/>
          </p:cNvSpPr>
          <p:nvPr>
            <p:ph type="dt" sz="half" idx="10"/>
          </p:nvPr>
        </p:nvSpPr>
        <p:spPr/>
        <p:txBody>
          <a:bodyPr/>
          <a:lstStyle/>
          <a:p>
            <a:fld id="{16406936-CF26-4A98-9778-4F8E888FBB82}" type="datetimeFigureOut">
              <a:rPr lang="en-IN" smtClean="0"/>
              <a:t>10/04/20</a:t>
            </a:fld>
            <a:endParaRPr lang="en-IN"/>
          </a:p>
        </p:txBody>
      </p:sp>
      <p:sp>
        <p:nvSpPr>
          <p:cNvPr id="5" name="Footer Placeholder 4">
            <a:extLst>
              <a:ext uri="{FF2B5EF4-FFF2-40B4-BE49-F238E27FC236}">
                <a16:creationId xmlns:a16="http://schemas.microsoft.com/office/drawing/2014/main" id="{8CFFE798-3AF0-47B0-A4E9-31296EA9074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78C8518-3247-476D-ACFC-43EA3FC2E632}"/>
              </a:ext>
            </a:extLst>
          </p:cNvPr>
          <p:cNvSpPr>
            <a:spLocks noGrp="1"/>
          </p:cNvSpPr>
          <p:nvPr>
            <p:ph type="sldNum" sz="quarter" idx="12"/>
          </p:nvPr>
        </p:nvSpPr>
        <p:spPr/>
        <p:txBody>
          <a:bodyPr/>
          <a:lstStyle/>
          <a:p>
            <a:fld id="{E3D1971B-AA39-44FB-82B6-26D42CAECE09}" type="slidenum">
              <a:rPr lang="en-IN" smtClean="0"/>
              <a:t>‹#›</a:t>
            </a:fld>
            <a:endParaRPr lang="en-IN"/>
          </a:p>
        </p:txBody>
      </p:sp>
    </p:spTree>
    <p:extLst>
      <p:ext uri="{BB962C8B-B14F-4D97-AF65-F5344CB8AC3E}">
        <p14:creationId xmlns:p14="http://schemas.microsoft.com/office/powerpoint/2010/main" val="3862477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3D2EA-52AB-4553-BAA7-8A434838BA1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41F7115D-1A31-4DE8-9C2D-09483A88C1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312F108-EF76-4C45-BCEB-9772C42EE198}"/>
              </a:ext>
            </a:extLst>
          </p:cNvPr>
          <p:cNvSpPr>
            <a:spLocks noGrp="1"/>
          </p:cNvSpPr>
          <p:nvPr>
            <p:ph type="dt" sz="half" idx="10"/>
          </p:nvPr>
        </p:nvSpPr>
        <p:spPr/>
        <p:txBody>
          <a:bodyPr/>
          <a:lstStyle/>
          <a:p>
            <a:fld id="{16406936-CF26-4A98-9778-4F8E888FBB82}" type="datetimeFigureOut">
              <a:rPr lang="en-IN" smtClean="0"/>
              <a:t>10/04/20</a:t>
            </a:fld>
            <a:endParaRPr lang="en-IN"/>
          </a:p>
        </p:txBody>
      </p:sp>
      <p:sp>
        <p:nvSpPr>
          <p:cNvPr id="5" name="Footer Placeholder 4">
            <a:extLst>
              <a:ext uri="{FF2B5EF4-FFF2-40B4-BE49-F238E27FC236}">
                <a16:creationId xmlns:a16="http://schemas.microsoft.com/office/drawing/2014/main" id="{E4B9AE05-79D0-4242-963B-F43ACB12518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C1D5830-3445-4399-968B-03A8307D2E7D}"/>
              </a:ext>
            </a:extLst>
          </p:cNvPr>
          <p:cNvSpPr>
            <a:spLocks noGrp="1"/>
          </p:cNvSpPr>
          <p:nvPr>
            <p:ph type="sldNum" sz="quarter" idx="12"/>
          </p:nvPr>
        </p:nvSpPr>
        <p:spPr/>
        <p:txBody>
          <a:bodyPr/>
          <a:lstStyle/>
          <a:p>
            <a:fld id="{E3D1971B-AA39-44FB-82B6-26D42CAECE09}" type="slidenum">
              <a:rPr lang="en-IN" smtClean="0"/>
              <a:t>‹#›</a:t>
            </a:fld>
            <a:endParaRPr lang="en-IN"/>
          </a:p>
        </p:txBody>
      </p:sp>
    </p:spTree>
    <p:extLst>
      <p:ext uri="{BB962C8B-B14F-4D97-AF65-F5344CB8AC3E}">
        <p14:creationId xmlns:p14="http://schemas.microsoft.com/office/powerpoint/2010/main" val="1957730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F3E9F-14E6-44BF-88E4-14201403CD14}"/>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21851760-99AD-4A70-858F-0F66D5E3409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257371FB-6E3C-4EAE-ADEC-4C2FC4F8EEE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F710D7B4-8D2F-4A46-A02D-2248C40825D5}"/>
              </a:ext>
            </a:extLst>
          </p:cNvPr>
          <p:cNvSpPr>
            <a:spLocks noGrp="1"/>
          </p:cNvSpPr>
          <p:nvPr>
            <p:ph type="dt" sz="half" idx="10"/>
          </p:nvPr>
        </p:nvSpPr>
        <p:spPr/>
        <p:txBody>
          <a:bodyPr/>
          <a:lstStyle/>
          <a:p>
            <a:fld id="{16406936-CF26-4A98-9778-4F8E888FBB82}" type="datetimeFigureOut">
              <a:rPr lang="en-IN" smtClean="0"/>
              <a:t>10/04/20</a:t>
            </a:fld>
            <a:endParaRPr lang="en-IN"/>
          </a:p>
        </p:txBody>
      </p:sp>
      <p:sp>
        <p:nvSpPr>
          <p:cNvPr id="6" name="Footer Placeholder 5">
            <a:extLst>
              <a:ext uri="{FF2B5EF4-FFF2-40B4-BE49-F238E27FC236}">
                <a16:creationId xmlns:a16="http://schemas.microsoft.com/office/drawing/2014/main" id="{D55BFD9C-4314-472F-BA2D-A4FB9ABDED2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5B7C658-35FF-453A-9A19-A2DE33D7911B}"/>
              </a:ext>
            </a:extLst>
          </p:cNvPr>
          <p:cNvSpPr>
            <a:spLocks noGrp="1"/>
          </p:cNvSpPr>
          <p:nvPr>
            <p:ph type="sldNum" sz="quarter" idx="12"/>
          </p:nvPr>
        </p:nvSpPr>
        <p:spPr/>
        <p:txBody>
          <a:bodyPr/>
          <a:lstStyle/>
          <a:p>
            <a:fld id="{E3D1971B-AA39-44FB-82B6-26D42CAECE09}" type="slidenum">
              <a:rPr lang="en-IN" smtClean="0"/>
              <a:t>‹#›</a:t>
            </a:fld>
            <a:endParaRPr lang="en-IN"/>
          </a:p>
        </p:txBody>
      </p:sp>
    </p:spTree>
    <p:extLst>
      <p:ext uri="{BB962C8B-B14F-4D97-AF65-F5344CB8AC3E}">
        <p14:creationId xmlns:p14="http://schemas.microsoft.com/office/powerpoint/2010/main" val="3857642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F9CEA-0A31-4D47-82B6-71163DEAF66E}"/>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DE80FA98-E88C-48A1-BCCC-6BEFC4621E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D0898A5-7EE8-41EA-BC65-A1E6C4DA0FE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CA675106-69E2-4DF0-955D-A7A407EA56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7623877-3324-499B-A5F5-B15FAF30285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45304A06-61F1-4F29-B7D2-D7945641CAD4}"/>
              </a:ext>
            </a:extLst>
          </p:cNvPr>
          <p:cNvSpPr>
            <a:spLocks noGrp="1"/>
          </p:cNvSpPr>
          <p:nvPr>
            <p:ph type="dt" sz="half" idx="10"/>
          </p:nvPr>
        </p:nvSpPr>
        <p:spPr/>
        <p:txBody>
          <a:bodyPr/>
          <a:lstStyle/>
          <a:p>
            <a:fld id="{16406936-CF26-4A98-9778-4F8E888FBB82}" type="datetimeFigureOut">
              <a:rPr lang="en-IN" smtClean="0"/>
              <a:t>10/04/20</a:t>
            </a:fld>
            <a:endParaRPr lang="en-IN"/>
          </a:p>
        </p:txBody>
      </p:sp>
      <p:sp>
        <p:nvSpPr>
          <p:cNvPr id="8" name="Footer Placeholder 7">
            <a:extLst>
              <a:ext uri="{FF2B5EF4-FFF2-40B4-BE49-F238E27FC236}">
                <a16:creationId xmlns:a16="http://schemas.microsoft.com/office/drawing/2014/main" id="{2CB5882D-F088-4692-902D-D848670F6378}"/>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15B90CFA-70BD-4678-95BA-AB6E25E42A0B}"/>
              </a:ext>
            </a:extLst>
          </p:cNvPr>
          <p:cNvSpPr>
            <a:spLocks noGrp="1"/>
          </p:cNvSpPr>
          <p:nvPr>
            <p:ph type="sldNum" sz="quarter" idx="12"/>
          </p:nvPr>
        </p:nvSpPr>
        <p:spPr/>
        <p:txBody>
          <a:bodyPr/>
          <a:lstStyle/>
          <a:p>
            <a:fld id="{E3D1971B-AA39-44FB-82B6-26D42CAECE09}" type="slidenum">
              <a:rPr lang="en-IN" smtClean="0"/>
              <a:t>‹#›</a:t>
            </a:fld>
            <a:endParaRPr lang="en-IN"/>
          </a:p>
        </p:txBody>
      </p:sp>
    </p:spTree>
    <p:extLst>
      <p:ext uri="{BB962C8B-B14F-4D97-AF65-F5344CB8AC3E}">
        <p14:creationId xmlns:p14="http://schemas.microsoft.com/office/powerpoint/2010/main" val="538779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B4D36-3612-4494-A9BD-F6C603BCAB10}"/>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D95D0684-7D53-4B01-9081-24B4C2CDBA39}"/>
              </a:ext>
            </a:extLst>
          </p:cNvPr>
          <p:cNvSpPr>
            <a:spLocks noGrp="1"/>
          </p:cNvSpPr>
          <p:nvPr>
            <p:ph type="dt" sz="half" idx="10"/>
          </p:nvPr>
        </p:nvSpPr>
        <p:spPr/>
        <p:txBody>
          <a:bodyPr/>
          <a:lstStyle/>
          <a:p>
            <a:fld id="{16406936-CF26-4A98-9778-4F8E888FBB82}" type="datetimeFigureOut">
              <a:rPr lang="en-IN" smtClean="0"/>
              <a:t>10/04/20</a:t>
            </a:fld>
            <a:endParaRPr lang="en-IN"/>
          </a:p>
        </p:txBody>
      </p:sp>
      <p:sp>
        <p:nvSpPr>
          <p:cNvPr id="4" name="Footer Placeholder 3">
            <a:extLst>
              <a:ext uri="{FF2B5EF4-FFF2-40B4-BE49-F238E27FC236}">
                <a16:creationId xmlns:a16="http://schemas.microsoft.com/office/drawing/2014/main" id="{75C5FA02-FF2C-4BE0-9A3C-99961BFB53C5}"/>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055827F4-168E-4C31-987F-F7DFC52B99E0}"/>
              </a:ext>
            </a:extLst>
          </p:cNvPr>
          <p:cNvSpPr>
            <a:spLocks noGrp="1"/>
          </p:cNvSpPr>
          <p:nvPr>
            <p:ph type="sldNum" sz="quarter" idx="12"/>
          </p:nvPr>
        </p:nvSpPr>
        <p:spPr/>
        <p:txBody>
          <a:bodyPr/>
          <a:lstStyle/>
          <a:p>
            <a:fld id="{E3D1971B-AA39-44FB-82B6-26D42CAECE09}" type="slidenum">
              <a:rPr lang="en-IN" smtClean="0"/>
              <a:t>‹#›</a:t>
            </a:fld>
            <a:endParaRPr lang="en-IN"/>
          </a:p>
        </p:txBody>
      </p:sp>
    </p:spTree>
    <p:extLst>
      <p:ext uri="{BB962C8B-B14F-4D97-AF65-F5344CB8AC3E}">
        <p14:creationId xmlns:p14="http://schemas.microsoft.com/office/powerpoint/2010/main" val="3083118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72BE6B-5712-4DA9-A464-063D8402B7F8}"/>
              </a:ext>
            </a:extLst>
          </p:cNvPr>
          <p:cNvSpPr>
            <a:spLocks noGrp="1"/>
          </p:cNvSpPr>
          <p:nvPr>
            <p:ph type="dt" sz="half" idx="10"/>
          </p:nvPr>
        </p:nvSpPr>
        <p:spPr/>
        <p:txBody>
          <a:bodyPr/>
          <a:lstStyle/>
          <a:p>
            <a:fld id="{16406936-CF26-4A98-9778-4F8E888FBB82}" type="datetimeFigureOut">
              <a:rPr lang="en-IN" smtClean="0"/>
              <a:t>10/04/20</a:t>
            </a:fld>
            <a:endParaRPr lang="en-IN"/>
          </a:p>
        </p:txBody>
      </p:sp>
      <p:sp>
        <p:nvSpPr>
          <p:cNvPr id="3" name="Footer Placeholder 2">
            <a:extLst>
              <a:ext uri="{FF2B5EF4-FFF2-40B4-BE49-F238E27FC236}">
                <a16:creationId xmlns:a16="http://schemas.microsoft.com/office/drawing/2014/main" id="{F2BFEB72-7BD7-4C69-89EF-D1166194D89B}"/>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82B06B53-F84E-4A6E-9828-0FAC3AD5BFF2}"/>
              </a:ext>
            </a:extLst>
          </p:cNvPr>
          <p:cNvSpPr>
            <a:spLocks noGrp="1"/>
          </p:cNvSpPr>
          <p:nvPr>
            <p:ph type="sldNum" sz="quarter" idx="12"/>
          </p:nvPr>
        </p:nvSpPr>
        <p:spPr/>
        <p:txBody>
          <a:bodyPr/>
          <a:lstStyle/>
          <a:p>
            <a:fld id="{E3D1971B-AA39-44FB-82B6-26D42CAECE09}" type="slidenum">
              <a:rPr lang="en-IN" smtClean="0"/>
              <a:t>‹#›</a:t>
            </a:fld>
            <a:endParaRPr lang="en-IN"/>
          </a:p>
        </p:txBody>
      </p:sp>
    </p:spTree>
    <p:extLst>
      <p:ext uri="{BB962C8B-B14F-4D97-AF65-F5344CB8AC3E}">
        <p14:creationId xmlns:p14="http://schemas.microsoft.com/office/powerpoint/2010/main" val="480815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3CB0C-89FF-461E-9472-58019545B5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90526B57-1F22-47E6-9F6F-AF0496CD34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7A29A376-CE50-4408-8DAA-A934D923FC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F6F60A6-36EA-4AD5-9456-341D847C316F}"/>
              </a:ext>
            </a:extLst>
          </p:cNvPr>
          <p:cNvSpPr>
            <a:spLocks noGrp="1"/>
          </p:cNvSpPr>
          <p:nvPr>
            <p:ph type="dt" sz="half" idx="10"/>
          </p:nvPr>
        </p:nvSpPr>
        <p:spPr/>
        <p:txBody>
          <a:bodyPr/>
          <a:lstStyle/>
          <a:p>
            <a:fld id="{16406936-CF26-4A98-9778-4F8E888FBB82}" type="datetimeFigureOut">
              <a:rPr lang="en-IN" smtClean="0"/>
              <a:t>10/04/20</a:t>
            </a:fld>
            <a:endParaRPr lang="en-IN"/>
          </a:p>
        </p:txBody>
      </p:sp>
      <p:sp>
        <p:nvSpPr>
          <p:cNvPr id="6" name="Footer Placeholder 5">
            <a:extLst>
              <a:ext uri="{FF2B5EF4-FFF2-40B4-BE49-F238E27FC236}">
                <a16:creationId xmlns:a16="http://schemas.microsoft.com/office/drawing/2014/main" id="{8F710263-85F1-48E4-BA5B-6B212F553ED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29281E2-2445-441F-9533-64179A9DD7B9}"/>
              </a:ext>
            </a:extLst>
          </p:cNvPr>
          <p:cNvSpPr>
            <a:spLocks noGrp="1"/>
          </p:cNvSpPr>
          <p:nvPr>
            <p:ph type="sldNum" sz="quarter" idx="12"/>
          </p:nvPr>
        </p:nvSpPr>
        <p:spPr/>
        <p:txBody>
          <a:bodyPr/>
          <a:lstStyle/>
          <a:p>
            <a:fld id="{E3D1971B-AA39-44FB-82B6-26D42CAECE09}" type="slidenum">
              <a:rPr lang="en-IN" smtClean="0"/>
              <a:t>‹#›</a:t>
            </a:fld>
            <a:endParaRPr lang="en-IN"/>
          </a:p>
        </p:txBody>
      </p:sp>
    </p:spTree>
    <p:extLst>
      <p:ext uri="{BB962C8B-B14F-4D97-AF65-F5344CB8AC3E}">
        <p14:creationId xmlns:p14="http://schemas.microsoft.com/office/powerpoint/2010/main" val="2018930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6E39F-59E2-4D2A-9DEE-9CDD66B340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BAB4F127-7BF0-45EA-80C7-587DC003CD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91B50B42-C43B-4E8D-95DD-EA254F13F1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7623EBF-3D63-4E95-A958-91299B7FA0B0}"/>
              </a:ext>
            </a:extLst>
          </p:cNvPr>
          <p:cNvSpPr>
            <a:spLocks noGrp="1"/>
          </p:cNvSpPr>
          <p:nvPr>
            <p:ph type="dt" sz="half" idx="10"/>
          </p:nvPr>
        </p:nvSpPr>
        <p:spPr/>
        <p:txBody>
          <a:bodyPr/>
          <a:lstStyle/>
          <a:p>
            <a:fld id="{16406936-CF26-4A98-9778-4F8E888FBB82}" type="datetimeFigureOut">
              <a:rPr lang="en-IN" smtClean="0"/>
              <a:t>10/04/20</a:t>
            </a:fld>
            <a:endParaRPr lang="en-IN"/>
          </a:p>
        </p:txBody>
      </p:sp>
      <p:sp>
        <p:nvSpPr>
          <p:cNvPr id="6" name="Footer Placeholder 5">
            <a:extLst>
              <a:ext uri="{FF2B5EF4-FFF2-40B4-BE49-F238E27FC236}">
                <a16:creationId xmlns:a16="http://schemas.microsoft.com/office/drawing/2014/main" id="{5CBA2F3B-105C-4AFA-8204-124CBDD3522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21FFCF2-340C-4898-A41B-5E989880856D}"/>
              </a:ext>
            </a:extLst>
          </p:cNvPr>
          <p:cNvSpPr>
            <a:spLocks noGrp="1"/>
          </p:cNvSpPr>
          <p:nvPr>
            <p:ph type="sldNum" sz="quarter" idx="12"/>
          </p:nvPr>
        </p:nvSpPr>
        <p:spPr/>
        <p:txBody>
          <a:bodyPr/>
          <a:lstStyle/>
          <a:p>
            <a:fld id="{E3D1971B-AA39-44FB-82B6-26D42CAECE09}" type="slidenum">
              <a:rPr lang="en-IN" smtClean="0"/>
              <a:t>‹#›</a:t>
            </a:fld>
            <a:endParaRPr lang="en-IN"/>
          </a:p>
        </p:txBody>
      </p:sp>
    </p:spTree>
    <p:extLst>
      <p:ext uri="{BB962C8B-B14F-4D97-AF65-F5344CB8AC3E}">
        <p14:creationId xmlns:p14="http://schemas.microsoft.com/office/powerpoint/2010/main" val="3343056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8E8784-2B8F-457D-B6C5-CEEBDF73B3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62785E2-82DB-4A76-B45A-13CF7939D8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2AFB6DB-319B-4421-AD88-B5DD352C5F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406936-CF26-4A98-9778-4F8E888FBB82}" type="datetimeFigureOut">
              <a:rPr lang="en-IN" smtClean="0"/>
              <a:t>10/04/20</a:t>
            </a:fld>
            <a:endParaRPr lang="en-IN"/>
          </a:p>
        </p:txBody>
      </p:sp>
      <p:sp>
        <p:nvSpPr>
          <p:cNvPr id="5" name="Footer Placeholder 4">
            <a:extLst>
              <a:ext uri="{FF2B5EF4-FFF2-40B4-BE49-F238E27FC236}">
                <a16:creationId xmlns:a16="http://schemas.microsoft.com/office/drawing/2014/main" id="{A6613027-988D-4D32-92AF-22F3A8D799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50370552-BA72-4960-A67F-080D178E47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D1971B-AA39-44FB-82B6-26D42CAECE09}" type="slidenum">
              <a:rPr lang="en-IN" smtClean="0"/>
              <a:t>‹#›</a:t>
            </a:fld>
            <a:endParaRPr lang="en-IN"/>
          </a:p>
        </p:txBody>
      </p:sp>
    </p:spTree>
    <p:extLst>
      <p:ext uri="{BB962C8B-B14F-4D97-AF65-F5344CB8AC3E}">
        <p14:creationId xmlns:p14="http://schemas.microsoft.com/office/powerpoint/2010/main" val="2824002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creativecommons.org/licenses/by-nc-nd/3.0/" TargetMode="External"/><Relationship Id="rId2" Type="http://schemas.openxmlformats.org/officeDocument/2006/relationships/hyperlink" Target="http://thegreenmandiary.blogspot.com/2010/03/when-why-what-how.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31ECC-177C-45E5-84DA-DB987904B539}"/>
              </a:ext>
            </a:extLst>
          </p:cNvPr>
          <p:cNvSpPr>
            <a:spLocks noGrp="1"/>
          </p:cNvSpPr>
          <p:nvPr>
            <p:ph type="ctrTitle"/>
          </p:nvPr>
        </p:nvSpPr>
        <p:spPr>
          <a:xfrm>
            <a:off x="1524000" y="1277853"/>
            <a:ext cx="9144000" cy="1373466"/>
          </a:xfrm>
        </p:spPr>
        <p:txBody>
          <a:bodyPr>
            <a:normAutofit/>
          </a:bodyPr>
          <a:lstStyle/>
          <a:p>
            <a:r>
              <a:rPr lang="en-IN" sz="4000" b="1" u="sng" dirty="0"/>
              <a:t>INDIAN ACCOUNTING STANDARD-20 : ACCOUNTING FOR GOVERNMENT GRANTS.</a:t>
            </a:r>
          </a:p>
        </p:txBody>
      </p:sp>
      <p:sp>
        <p:nvSpPr>
          <p:cNvPr id="3" name="Subtitle 2">
            <a:extLst>
              <a:ext uri="{FF2B5EF4-FFF2-40B4-BE49-F238E27FC236}">
                <a16:creationId xmlns:a16="http://schemas.microsoft.com/office/drawing/2014/main" id="{CB961148-B853-4A83-950C-4AD81DDC78B6}"/>
              </a:ext>
            </a:extLst>
          </p:cNvPr>
          <p:cNvSpPr>
            <a:spLocks noGrp="1"/>
          </p:cNvSpPr>
          <p:nvPr>
            <p:ph type="subTitle" idx="1"/>
          </p:nvPr>
        </p:nvSpPr>
        <p:spPr/>
        <p:txBody>
          <a:bodyPr>
            <a:normAutofit lnSpcReduction="10000"/>
          </a:bodyPr>
          <a:lstStyle/>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pPr algn="r"/>
            <a:r>
              <a:rPr lang="en-IN" dirty="0">
                <a:latin typeface="Times New Roman" panose="02020603050405020304" pitchFamily="18" charset="0"/>
                <a:cs typeface="Times New Roman" panose="02020603050405020304" pitchFamily="18" charset="0"/>
              </a:rPr>
              <a:t>BY UTSAV PALAN.</a:t>
            </a:r>
          </a:p>
          <a:p>
            <a:pPr algn="r"/>
            <a:endParaRPr lang="en-IN" dirty="0"/>
          </a:p>
        </p:txBody>
      </p:sp>
      <p:grpSp>
        <p:nvGrpSpPr>
          <p:cNvPr id="4" name="Group 3">
            <a:extLst>
              <a:ext uri="{FF2B5EF4-FFF2-40B4-BE49-F238E27FC236}">
                <a16:creationId xmlns:a16="http://schemas.microsoft.com/office/drawing/2014/main" id="{74AF2B98-49F0-4179-B6DA-BA9FD1A4D5F0}"/>
              </a:ext>
            </a:extLst>
          </p:cNvPr>
          <p:cNvGrpSpPr/>
          <p:nvPr/>
        </p:nvGrpSpPr>
        <p:grpSpPr>
          <a:xfrm>
            <a:off x="0" y="5735637"/>
            <a:ext cx="12192000" cy="1136506"/>
            <a:chOff x="0" y="5735637"/>
            <a:chExt cx="12192000" cy="1136506"/>
          </a:xfrm>
        </p:grpSpPr>
        <p:pic>
          <p:nvPicPr>
            <p:cNvPr id="5" name="Picture 4">
              <a:extLst>
                <a:ext uri="{FF2B5EF4-FFF2-40B4-BE49-F238E27FC236}">
                  <a16:creationId xmlns:a16="http://schemas.microsoft.com/office/drawing/2014/main" id="{298C0E6C-E093-48AA-9087-F7B0F7B43B24}"/>
                </a:ext>
              </a:extLst>
            </p:cNvPr>
            <p:cNvPicPr>
              <a:picLocks noChangeAspect="1"/>
            </p:cNvPicPr>
            <p:nvPr/>
          </p:nvPicPr>
          <p:blipFill rotWithShape="1">
            <a:blip r:embed="rId2"/>
            <a:srcRect l="16701" t="34913" r="16881" b="40943"/>
            <a:stretch/>
          </p:blipFill>
          <p:spPr>
            <a:xfrm>
              <a:off x="3967636" y="5735637"/>
              <a:ext cx="4105899" cy="839553"/>
            </a:xfrm>
            <a:prstGeom prst="rect">
              <a:avLst/>
            </a:prstGeom>
          </p:spPr>
        </p:pic>
        <p:pic>
          <p:nvPicPr>
            <p:cNvPr id="6" name="Picture 5">
              <a:extLst>
                <a:ext uri="{FF2B5EF4-FFF2-40B4-BE49-F238E27FC236}">
                  <a16:creationId xmlns:a16="http://schemas.microsoft.com/office/drawing/2014/main" id="{FEA16DCC-092C-425D-AFD4-325CB98483E4}"/>
                </a:ext>
              </a:extLst>
            </p:cNvPr>
            <p:cNvPicPr>
              <a:picLocks noChangeAspect="1"/>
            </p:cNvPicPr>
            <p:nvPr/>
          </p:nvPicPr>
          <p:blipFill rotWithShape="1">
            <a:blip r:embed="rId3"/>
            <a:srcRect l="541" t="82474" r="1263" b="15395"/>
            <a:stretch/>
          </p:blipFill>
          <p:spPr>
            <a:xfrm>
              <a:off x="0" y="6723341"/>
              <a:ext cx="12192000" cy="148802"/>
            </a:xfrm>
            <a:prstGeom prst="rect">
              <a:avLst/>
            </a:prstGeom>
          </p:spPr>
        </p:pic>
      </p:grpSp>
    </p:spTree>
    <p:extLst>
      <p:ext uri="{BB962C8B-B14F-4D97-AF65-F5344CB8AC3E}">
        <p14:creationId xmlns:p14="http://schemas.microsoft.com/office/powerpoint/2010/main" val="20226672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283BD-BE09-4D96-BE37-989A94B8081B}"/>
              </a:ext>
            </a:extLst>
          </p:cNvPr>
          <p:cNvSpPr>
            <a:spLocks noGrp="1"/>
          </p:cNvSpPr>
          <p:nvPr>
            <p:ph type="title"/>
          </p:nvPr>
        </p:nvSpPr>
        <p:spPr>
          <a:xfrm>
            <a:off x="838200" y="345017"/>
            <a:ext cx="10515600" cy="846666"/>
          </a:xfrm>
        </p:spPr>
        <p:txBody>
          <a:bodyPr>
            <a:normAutofit fontScale="90000"/>
          </a:bodyPr>
          <a:lstStyle/>
          <a:p>
            <a:r>
              <a:rPr lang="en-IN" sz="4000" b="1" dirty="0">
                <a:latin typeface="Times New Roman" panose="02020603050405020304" pitchFamily="18" charset="0"/>
                <a:cs typeface="Times New Roman" panose="02020603050405020304" pitchFamily="18" charset="0"/>
              </a:rPr>
              <a:t>Whether receipt basis of </a:t>
            </a:r>
            <a:r>
              <a:rPr lang="en-IN" sz="4000" b="1" dirty="0" err="1">
                <a:latin typeface="Times New Roman" panose="02020603050405020304" pitchFamily="18" charset="0"/>
                <a:cs typeface="Times New Roman" panose="02020603050405020304" pitchFamily="18" charset="0"/>
              </a:rPr>
              <a:t>Accountig</a:t>
            </a:r>
            <a:r>
              <a:rPr lang="en-IN" sz="4000" b="1" dirty="0">
                <a:latin typeface="Times New Roman" panose="02020603050405020304" pitchFamily="18" charset="0"/>
                <a:cs typeface="Times New Roman" panose="02020603050405020304" pitchFamily="18" charset="0"/>
              </a:rPr>
              <a:t> is permissible</a:t>
            </a:r>
            <a:r>
              <a:rPr lang="en-IN" sz="4900" b="1" dirty="0">
                <a:latin typeface="Times New Roman" panose="02020603050405020304" pitchFamily="18" charset="0"/>
                <a:cs typeface="Times New Roman" panose="02020603050405020304" pitchFamily="18" charset="0"/>
              </a:rPr>
              <a:t>?</a:t>
            </a:r>
            <a:endParaRPr lang="en-IN" b="1" dirty="0">
              <a:latin typeface="Times New Roman" panose="02020603050405020304" pitchFamily="18" charset="0"/>
              <a:cs typeface="Times New Roman" panose="02020603050405020304" pitchFamily="18" charset="0"/>
            </a:endParaRPr>
          </a:p>
        </p:txBody>
      </p:sp>
      <p:sp>
        <p:nvSpPr>
          <p:cNvPr id="3" name="Text Placeholder 2">
            <a:extLst>
              <a:ext uri="{FF2B5EF4-FFF2-40B4-BE49-F238E27FC236}">
                <a16:creationId xmlns:a16="http://schemas.microsoft.com/office/drawing/2014/main" id="{613B0CE7-5A49-429C-891C-024C6CAA1CDE}"/>
              </a:ext>
            </a:extLst>
          </p:cNvPr>
          <p:cNvSpPr>
            <a:spLocks noGrp="1"/>
          </p:cNvSpPr>
          <p:nvPr>
            <p:ph type="body" idx="1"/>
          </p:nvPr>
        </p:nvSpPr>
        <p:spPr>
          <a:xfrm>
            <a:off x="838200" y="1191683"/>
            <a:ext cx="10515600" cy="5434895"/>
          </a:xfrm>
        </p:spPr>
        <p:txBody>
          <a:bodyPr>
            <a:normAutofit/>
          </a:bodyPr>
          <a:lstStyle/>
          <a:p>
            <a:pPr marL="457200" indent="-457200">
              <a:buFont typeface="Arial" panose="020B0604020202020204" pitchFamily="34" charset="0"/>
              <a:buChar char="•"/>
            </a:pPr>
            <a:r>
              <a:rPr lang="en-IN" sz="3200" dirty="0">
                <a:solidFill>
                  <a:schemeClr val="tx1"/>
                </a:solidFill>
                <a:latin typeface="Times New Roman" panose="02020603050405020304" pitchFamily="18" charset="0"/>
                <a:ea typeface="+mj-ea"/>
                <a:cs typeface="Times New Roman" panose="02020603050405020304" pitchFamily="18" charset="0"/>
              </a:rPr>
              <a:t>Recognition of government grants in profit or loss on a receipts basis is not in accordance with the accrual accounting assumption and would be acceptable only if no basis existed for allocating a grant to periods other than the one in which it was received.</a:t>
            </a:r>
          </a:p>
          <a:p>
            <a:endParaRPr lang="en-IN" sz="3200" dirty="0">
              <a:solidFill>
                <a:schemeClr val="tx1"/>
              </a:solidFill>
              <a:latin typeface="Times New Roman" panose="02020603050405020304" pitchFamily="18" charset="0"/>
              <a:ea typeface="+mj-ea"/>
              <a:cs typeface="Times New Roman" panose="02020603050405020304" pitchFamily="18" charset="0"/>
            </a:endParaRPr>
          </a:p>
        </p:txBody>
      </p:sp>
      <p:pic>
        <p:nvPicPr>
          <p:cNvPr id="6" name="Picture 5">
            <a:extLst>
              <a:ext uri="{FF2B5EF4-FFF2-40B4-BE49-F238E27FC236}">
                <a16:creationId xmlns:a16="http://schemas.microsoft.com/office/drawing/2014/main" id="{E9F066FD-AA01-4B69-89E4-14752A70F018}"/>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Tree>
    <p:extLst>
      <p:ext uri="{BB962C8B-B14F-4D97-AF65-F5344CB8AC3E}">
        <p14:creationId xmlns:p14="http://schemas.microsoft.com/office/powerpoint/2010/main" val="27802138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283BD-BE09-4D96-BE37-989A94B8081B}"/>
              </a:ext>
            </a:extLst>
          </p:cNvPr>
          <p:cNvSpPr>
            <a:spLocks noGrp="1"/>
          </p:cNvSpPr>
          <p:nvPr>
            <p:ph type="title"/>
          </p:nvPr>
        </p:nvSpPr>
        <p:spPr>
          <a:xfrm>
            <a:off x="726687" y="345017"/>
            <a:ext cx="10747918" cy="846666"/>
          </a:xfrm>
        </p:spPr>
        <p:txBody>
          <a:bodyPr>
            <a:normAutofit fontScale="90000"/>
          </a:bodyPr>
          <a:lstStyle/>
          <a:p>
            <a:r>
              <a:rPr lang="en-IN" sz="4000" b="1" dirty="0">
                <a:latin typeface="Times New Roman" panose="02020603050405020304" pitchFamily="18" charset="0"/>
                <a:cs typeface="Times New Roman" panose="02020603050405020304" pitchFamily="18" charset="0"/>
              </a:rPr>
              <a:t>Accounting Of Grant related to Non-depreciable asset</a:t>
            </a:r>
          </a:p>
        </p:txBody>
      </p:sp>
      <p:sp>
        <p:nvSpPr>
          <p:cNvPr id="3" name="Text Placeholder 2">
            <a:extLst>
              <a:ext uri="{FF2B5EF4-FFF2-40B4-BE49-F238E27FC236}">
                <a16:creationId xmlns:a16="http://schemas.microsoft.com/office/drawing/2014/main" id="{613B0CE7-5A49-429C-891C-024C6CAA1CDE}"/>
              </a:ext>
            </a:extLst>
          </p:cNvPr>
          <p:cNvSpPr>
            <a:spLocks noGrp="1"/>
          </p:cNvSpPr>
          <p:nvPr>
            <p:ph type="body" idx="1"/>
          </p:nvPr>
        </p:nvSpPr>
        <p:spPr>
          <a:xfrm>
            <a:off x="726687" y="1191683"/>
            <a:ext cx="10747918" cy="5434895"/>
          </a:xfrm>
        </p:spPr>
        <p:txBody>
          <a:bodyPr/>
          <a:lstStyle/>
          <a:p>
            <a:pPr marL="457200" indent="-457200">
              <a:buFont typeface="Arial" panose="020B0604020202020204" pitchFamily="34" charset="0"/>
              <a:buChar char="•"/>
            </a:pPr>
            <a:r>
              <a:rPr lang="en-US" sz="2800" dirty="0">
                <a:solidFill>
                  <a:schemeClr val="tx1"/>
                </a:solidFill>
                <a:latin typeface="Times New Roman" panose="02020603050405020304" pitchFamily="18" charset="0"/>
                <a:cs typeface="Times New Roman" panose="02020603050405020304" pitchFamily="18" charset="0"/>
              </a:rPr>
              <a:t>Grants related to non-depreciable assets may also require the fulfilment of certain obligations and would then be recognized in profit or loss over the periods that bear the cost of meeting the obligations.</a:t>
            </a:r>
            <a:endParaRPr lang="en-IN" sz="2800" dirty="0">
              <a:solidFill>
                <a:schemeClr val="tx1"/>
              </a:solidFill>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IN" sz="2800" dirty="0">
                <a:solidFill>
                  <a:schemeClr val="tx1"/>
                </a:solidFill>
                <a:latin typeface="Times New Roman" panose="02020603050405020304" pitchFamily="18" charset="0"/>
                <a:cs typeface="Times New Roman" panose="02020603050405020304" pitchFamily="18" charset="0"/>
              </a:rPr>
              <a:t>For </a:t>
            </a:r>
            <a:r>
              <a:rPr lang="en-IN" sz="2800" dirty="0" err="1">
                <a:solidFill>
                  <a:schemeClr val="tx1"/>
                </a:solidFill>
                <a:latin typeface="Times New Roman" panose="02020603050405020304" pitchFamily="18" charset="0"/>
                <a:cs typeface="Times New Roman" panose="02020603050405020304" pitchFamily="18" charset="0"/>
              </a:rPr>
              <a:t>eg</a:t>
            </a:r>
            <a:r>
              <a:rPr lang="en-IN" sz="2800" dirty="0">
                <a:solidFill>
                  <a:schemeClr val="tx1"/>
                </a:solidFill>
                <a:latin typeface="Times New Roman" panose="02020603050405020304" pitchFamily="18" charset="0"/>
                <a:cs typeface="Times New Roman" panose="02020603050405020304" pitchFamily="18" charset="0"/>
              </a:rPr>
              <a:t>:-</a:t>
            </a:r>
            <a:r>
              <a:rPr lang="en-US" sz="2800" dirty="0">
                <a:solidFill>
                  <a:schemeClr val="tx1"/>
                </a:solidFill>
                <a:latin typeface="Times New Roman" panose="02020603050405020304" pitchFamily="18" charset="0"/>
                <a:cs typeface="Times New Roman" panose="02020603050405020304" pitchFamily="18" charset="0"/>
              </a:rPr>
              <a:t>A grant of land may be conditional upon the erection of a building on the site and it may be appropriate to recognize the grant in profit or loss over the life of the building once the building is constructed and put to use.</a:t>
            </a:r>
            <a:endParaRPr lang="en-IN" sz="2800" dirty="0">
              <a:solidFill>
                <a:schemeClr val="tx1"/>
              </a:solidFill>
              <a:latin typeface="Times New Roman" panose="02020603050405020304" pitchFamily="18" charset="0"/>
              <a:cs typeface="Times New Roman" panose="02020603050405020304" pitchFamily="18" charset="0"/>
            </a:endParaRPr>
          </a:p>
          <a:p>
            <a:endParaRPr lang="en-IN" sz="2800" dirty="0">
              <a:solidFill>
                <a:schemeClr val="tx1"/>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E9F066FD-AA01-4B69-89E4-14752A70F018}"/>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Tree>
    <p:extLst>
      <p:ext uri="{BB962C8B-B14F-4D97-AF65-F5344CB8AC3E}">
        <p14:creationId xmlns:p14="http://schemas.microsoft.com/office/powerpoint/2010/main" val="480643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283BD-BE09-4D96-BE37-989A94B8081B}"/>
              </a:ext>
            </a:extLst>
          </p:cNvPr>
          <p:cNvSpPr>
            <a:spLocks noGrp="1"/>
          </p:cNvSpPr>
          <p:nvPr>
            <p:ph type="title"/>
          </p:nvPr>
        </p:nvSpPr>
        <p:spPr>
          <a:xfrm>
            <a:off x="838200" y="311581"/>
            <a:ext cx="10515600" cy="969312"/>
          </a:xfrm>
        </p:spPr>
        <p:txBody>
          <a:bodyPr anchor="t">
            <a:noAutofit/>
          </a:bodyPr>
          <a:lstStyle/>
          <a:p>
            <a:r>
              <a:rPr lang="en-IN" sz="3200" b="1" dirty="0">
                <a:latin typeface="Times New Roman" panose="02020603050405020304" pitchFamily="18" charset="0"/>
                <a:cs typeface="Times New Roman" panose="02020603050405020304" pitchFamily="18" charset="0"/>
              </a:rPr>
              <a:t>Accounting of Grant for expenses or losses already incurred and grant as an immediate financial support</a:t>
            </a:r>
            <a:br>
              <a:rPr lang="en-IN" sz="3200" b="1" dirty="0">
                <a:latin typeface="Times New Roman" panose="02020603050405020304" pitchFamily="18" charset="0"/>
                <a:cs typeface="Times New Roman" panose="02020603050405020304" pitchFamily="18" charset="0"/>
              </a:rPr>
            </a:br>
            <a:endParaRPr lang="en-IN" sz="3200" b="1" dirty="0">
              <a:latin typeface="Times New Roman" panose="02020603050405020304" pitchFamily="18" charset="0"/>
              <a:cs typeface="Times New Roman" panose="02020603050405020304" pitchFamily="18" charset="0"/>
            </a:endParaRPr>
          </a:p>
        </p:txBody>
      </p:sp>
      <p:sp>
        <p:nvSpPr>
          <p:cNvPr id="3" name="Text Placeholder 2">
            <a:extLst>
              <a:ext uri="{FF2B5EF4-FFF2-40B4-BE49-F238E27FC236}">
                <a16:creationId xmlns:a16="http://schemas.microsoft.com/office/drawing/2014/main" id="{613B0CE7-5A49-429C-891C-024C6CAA1CDE}"/>
              </a:ext>
            </a:extLst>
          </p:cNvPr>
          <p:cNvSpPr>
            <a:spLocks noGrp="1"/>
          </p:cNvSpPr>
          <p:nvPr>
            <p:ph type="body" idx="1"/>
          </p:nvPr>
        </p:nvSpPr>
        <p:spPr>
          <a:xfrm>
            <a:off x="838200" y="1538868"/>
            <a:ext cx="10515600" cy="4772722"/>
          </a:xfrm>
        </p:spPr>
        <p:txBody>
          <a:bodyPr>
            <a:normAutofit/>
          </a:bodyPr>
          <a:lstStyle/>
          <a:p>
            <a:r>
              <a:rPr lang="en-US" sz="2800" dirty="0">
                <a:solidFill>
                  <a:schemeClr val="tx1"/>
                </a:solidFill>
                <a:latin typeface="Times New Roman" panose="02020603050405020304" pitchFamily="18" charset="0"/>
                <a:cs typeface="Times New Roman" panose="02020603050405020304" pitchFamily="18" charset="0"/>
              </a:rPr>
              <a:t>A government grant that becomes receivable as compensation for expenses or losses already incurred or for the purpose of giving immediate financial support to the entity with no future related costs should be </a:t>
            </a:r>
            <a:r>
              <a:rPr lang="en-US" sz="2800" dirty="0" err="1">
                <a:solidFill>
                  <a:schemeClr val="tx1"/>
                </a:solidFill>
                <a:latin typeface="Times New Roman" panose="02020603050405020304" pitchFamily="18" charset="0"/>
                <a:cs typeface="Times New Roman" panose="02020603050405020304" pitchFamily="18" charset="0"/>
              </a:rPr>
              <a:t>recognised</a:t>
            </a:r>
            <a:r>
              <a:rPr lang="en-US" sz="2800" dirty="0">
                <a:solidFill>
                  <a:schemeClr val="tx1"/>
                </a:solidFill>
                <a:latin typeface="Times New Roman" panose="02020603050405020304" pitchFamily="18" charset="0"/>
                <a:cs typeface="Times New Roman" panose="02020603050405020304" pitchFamily="18" charset="0"/>
              </a:rPr>
              <a:t> in profit or loss of the period in which it becomes receivable.</a:t>
            </a:r>
            <a:endParaRPr lang="en-IN" sz="2800" dirty="0">
              <a:solidFill>
                <a:schemeClr val="tx1"/>
              </a:solidFill>
              <a:latin typeface="Times New Roman" panose="02020603050405020304" pitchFamily="18" charset="0"/>
              <a:cs typeface="Times New Roman" panose="02020603050405020304" pitchFamily="18" charset="0"/>
            </a:endParaRPr>
          </a:p>
          <a:p>
            <a:endParaRPr lang="en-IN" sz="2800" dirty="0">
              <a:solidFill>
                <a:schemeClr val="tx1"/>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E9F066FD-AA01-4B69-89E4-14752A70F018}"/>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Tree>
    <p:extLst>
      <p:ext uri="{BB962C8B-B14F-4D97-AF65-F5344CB8AC3E}">
        <p14:creationId xmlns:p14="http://schemas.microsoft.com/office/powerpoint/2010/main" val="10249039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1C525-977F-3748-9E0C-A7E1176769BD}"/>
              </a:ext>
            </a:extLst>
          </p:cNvPr>
          <p:cNvSpPr>
            <a:spLocks noGrp="1"/>
          </p:cNvSpPr>
          <p:nvPr>
            <p:ph type="title"/>
          </p:nvPr>
        </p:nvSpPr>
        <p:spPr/>
        <p:txBody>
          <a:bodyPr anchor="t"/>
          <a:lstStyle/>
          <a:p>
            <a:r>
              <a:rPr lang="en-US" b="1" dirty="0"/>
              <a:t>Accounting of Forgivable loans and loans at less than market rate.</a:t>
            </a:r>
          </a:p>
        </p:txBody>
      </p:sp>
      <p:sp>
        <p:nvSpPr>
          <p:cNvPr id="3" name="Content Placeholder 2">
            <a:extLst>
              <a:ext uri="{FF2B5EF4-FFF2-40B4-BE49-F238E27FC236}">
                <a16:creationId xmlns:a16="http://schemas.microsoft.com/office/drawing/2014/main" id="{6261F140-96C9-C040-A327-041007F08E21}"/>
              </a:ext>
            </a:extLst>
          </p:cNvPr>
          <p:cNvSpPr>
            <a:spLocks noGrp="1"/>
          </p:cNvSpPr>
          <p:nvPr>
            <p:ph idx="1"/>
          </p:nvPr>
        </p:nvSpPr>
        <p:spPr/>
        <p:txBody>
          <a:bodyPr/>
          <a:lstStyle/>
          <a:p>
            <a:pPr marL="0" indent="0">
              <a:buNone/>
            </a:pPr>
            <a:r>
              <a:rPr lang="en-US" dirty="0"/>
              <a:t>The benefit of a government loan at a below-market rate of interest is treated as a government grant. The loan should be </a:t>
            </a:r>
            <a:r>
              <a:rPr lang="en-US" dirty="0" err="1"/>
              <a:t>recognised</a:t>
            </a:r>
            <a:r>
              <a:rPr lang="en-US" dirty="0"/>
              <a:t> and measured in accordance with IND AS:109, Financial Instruments. The benefit of the below-market rate of interest should be measured as the difference between the initial carrying value of the loan determined in accordance with IND AS:109 and the proceeds received. The benefit is accounted for in accordance with IND AS:20.</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5852809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1C525-977F-3748-9E0C-A7E1176769BD}"/>
              </a:ext>
            </a:extLst>
          </p:cNvPr>
          <p:cNvSpPr>
            <a:spLocks noGrp="1"/>
          </p:cNvSpPr>
          <p:nvPr>
            <p:ph type="title"/>
          </p:nvPr>
        </p:nvSpPr>
        <p:spPr/>
        <p:txBody>
          <a:bodyPr/>
          <a:lstStyle/>
          <a:p>
            <a:r>
              <a:rPr lang="en-US" b="1" dirty="0"/>
              <a:t>Presentation of Grants Related to Income</a:t>
            </a:r>
            <a:r>
              <a:rPr lang="en-US" dirty="0"/>
              <a:t> </a:t>
            </a:r>
          </a:p>
        </p:txBody>
      </p:sp>
      <p:sp>
        <p:nvSpPr>
          <p:cNvPr id="3" name="Content Placeholder 2">
            <a:extLst>
              <a:ext uri="{FF2B5EF4-FFF2-40B4-BE49-F238E27FC236}">
                <a16:creationId xmlns:a16="http://schemas.microsoft.com/office/drawing/2014/main" id="{6261F140-96C9-C040-A327-041007F08E21}"/>
              </a:ext>
            </a:extLst>
          </p:cNvPr>
          <p:cNvSpPr>
            <a:spLocks noGrp="1"/>
          </p:cNvSpPr>
          <p:nvPr>
            <p:ph idx="1"/>
          </p:nvPr>
        </p:nvSpPr>
        <p:spPr/>
        <p:txBody>
          <a:bodyPr/>
          <a:lstStyle/>
          <a:p>
            <a:r>
              <a:rPr lang="en-US" dirty="0"/>
              <a:t>Two methods are prescribed for presentation of grants related to income. The grant could be:</a:t>
            </a:r>
          </a:p>
          <a:p>
            <a:pPr marL="514350" indent="-514350">
              <a:buAutoNum type="alphaLcParenBoth"/>
            </a:pPr>
            <a:r>
              <a:rPr lang="en-US" dirty="0"/>
              <a:t>Presented as a credit in the statement of Profit and Loss, either separately or under a general heading such as “Other Income” or</a:t>
            </a:r>
          </a:p>
          <a:p>
            <a:pPr marL="514350" indent="-514350">
              <a:buAutoNum type="alphaLcParenBoth"/>
            </a:pPr>
            <a:r>
              <a:rPr lang="en-US" dirty="0"/>
              <a:t>Deducted in reporting the related expenses.</a:t>
            </a:r>
          </a:p>
        </p:txBody>
      </p:sp>
      <p:sp>
        <p:nvSpPr>
          <p:cNvPr id="4" name="Rectangle 3">
            <a:extLst>
              <a:ext uri="{FF2B5EF4-FFF2-40B4-BE49-F238E27FC236}">
                <a16:creationId xmlns:a16="http://schemas.microsoft.com/office/drawing/2014/main" id="{FAEDAA08-C6DD-FD43-A9A2-F2A8F174D5EE}"/>
              </a:ext>
            </a:extLst>
          </p:cNvPr>
          <p:cNvSpPr/>
          <p:nvPr/>
        </p:nvSpPr>
        <p:spPr>
          <a:xfrm>
            <a:off x="3048000" y="2500862"/>
            <a:ext cx="6096000" cy="369332"/>
          </a:xfrm>
          <a:prstGeom prst="rect">
            <a:avLst/>
          </a:prstGeom>
        </p:spPr>
        <p:txBody>
          <a:bodyPr>
            <a:spAutoFit/>
          </a:bodyPr>
          <a:lstStyle/>
          <a:p>
            <a:pPr marL="190500">
              <a:spcBef>
                <a:spcPts val="550"/>
              </a:spcBef>
              <a:spcAft>
                <a:spcPts val="0"/>
              </a:spcAft>
            </a:pPr>
            <a:r>
              <a:rPr lang="en-US" spc="20" dirty="0">
                <a:latin typeface="Arial Narrow" panose="020B0604020202020204" pitchFamily="34" charset="0"/>
                <a:ea typeface="Arial Narrow" panose="020B0604020202020204" pitchFamily="34" charset="0"/>
                <a:cs typeface="Arial Narrow" panose="020B0604020202020204" pitchFamily="34" charset="0"/>
              </a:rPr>
              <a:t>.</a:t>
            </a:r>
            <a:r>
              <a:rPr lang="en-IN" dirty="0"/>
              <a:t> </a:t>
            </a:r>
            <a:endParaRPr lang="en-US" dirty="0"/>
          </a:p>
        </p:txBody>
      </p:sp>
    </p:spTree>
    <p:extLst>
      <p:ext uri="{BB962C8B-B14F-4D97-AF65-F5344CB8AC3E}">
        <p14:creationId xmlns:p14="http://schemas.microsoft.com/office/powerpoint/2010/main" val="30916297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1C525-977F-3748-9E0C-A7E1176769BD}"/>
              </a:ext>
            </a:extLst>
          </p:cNvPr>
          <p:cNvSpPr>
            <a:spLocks noGrp="1"/>
          </p:cNvSpPr>
          <p:nvPr>
            <p:ph type="title"/>
          </p:nvPr>
        </p:nvSpPr>
        <p:spPr/>
        <p:txBody>
          <a:bodyPr/>
          <a:lstStyle/>
          <a:p>
            <a:endParaRPr lang="en-US" dirty="0"/>
          </a:p>
        </p:txBody>
      </p:sp>
      <p:pic>
        <p:nvPicPr>
          <p:cNvPr id="5" name="Content Placeholder 4">
            <a:extLst>
              <a:ext uri="{FF2B5EF4-FFF2-40B4-BE49-F238E27FC236}">
                <a16:creationId xmlns:a16="http://schemas.microsoft.com/office/drawing/2014/main" id="{14BC5740-3504-7444-BDC4-D23245D7883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199" y="2007220"/>
            <a:ext cx="10515599" cy="3283124"/>
          </a:xfrm>
        </p:spPr>
      </p:pic>
    </p:spTree>
    <p:extLst>
      <p:ext uri="{BB962C8B-B14F-4D97-AF65-F5344CB8AC3E}">
        <p14:creationId xmlns:p14="http://schemas.microsoft.com/office/powerpoint/2010/main" val="25569747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1C525-977F-3748-9E0C-A7E1176769BD}"/>
              </a:ext>
            </a:extLst>
          </p:cNvPr>
          <p:cNvSpPr>
            <a:spLocks noGrp="1"/>
          </p:cNvSpPr>
          <p:nvPr>
            <p:ph type="title"/>
          </p:nvPr>
        </p:nvSpPr>
        <p:spPr>
          <a:xfrm>
            <a:off x="838200" y="79491"/>
            <a:ext cx="10515600" cy="1325563"/>
          </a:xfrm>
        </p:spPr>
        <p:txBody>
          <a:bodyPr/>
          <a:lstStyle/>
          <a:p>
            <a:r>
              <a:rPr lang="en-US" b="1" dirty="0"/>
              <a:t>Disclosures</a:t>
            </a:r>
          </a:p>
        </p:txBody>
      </p:sp>
      <p:sp>
        <p:nvSpPr>
          <p:cNvPr id="3" name="Content Placeholder 2">
            <a:extLst>
              <a:ext uri="{FF2B5EF4-FFF2-40B4-BE49-F238E27FC236}">
                <a16:creationId xmlns:a16="http://schemas.microsoft.com/office/drawing/2014/main" id="{6261F140-96C9-C040-A327-041007F08E21}"/>
              </a:ext>
            </a:extLst>
          </p:cNvPr>
          <p:cNvSpPr>
            <a:spLocks noGrp="1"/>
          </p:cNvSpPr>
          <p:nvPr>
            <p:ph idx="1"/>
          </p:nvPr>
        </p:nvSpPr>
        <p:spPr>
          <a:xfrm>
            <a:off x="178421" y="1405054"/>
            <a:ext cx="11864896" cy="4771909"/>
          </a:xfrm>
        </p:spPr>
        <p:txBody>
          <a:bodyPr>
            <a:normAutofit/>
          </a:bodyPr>
          <a:lstStyle/>
          <a:p>
            <a:pPr marL="0" indent="0">
              <a:buNone/>
            </a:pPr>
            <a:r>
              <a:rPr lang="en-IN" dirty="0"/>
              <a:t>(a) The accounting policy adopted for government grants.</a:t>
            </a:r>
          </a:p>
          <a:p>
            <a:pPr marL="0" indent="0">
              <a:buNone/>
            </a:pPr>
            <a:r>
              <a:rPr lang="en-IN" dirty="0"/>
              <a:t>(b) </a:t>
            </a:r>
            <a:r>
              <a:rPr lang="en-US" dirty="0"/>
              <a:t>The nature and extent of government grants recognized in the financial statements.</a:t>
            </a:r>
            <a:r>
              <a:rPr lang="en-IN" dirty="0"/>
              <a:t> </a:t>
            </a:r>
          </a:p>
          <a:p>
            <a:pPr marL="0" indent="0">
              <a:buNone/>
            </a:pPr>
            <a:r>
              <a:rPr lang="en-IN" dirty="0"/>
              <a:t>(c) An indication of other forms of government assistance from which the entity has directly benefited. At times, the significance of the benefit of government assistance may be such that disclosure of the nature, extent and duration of the assistance is necessary in order that the financial statements may not be misleading.</a:t>
            </a:r>
          </a:p>
          <a:p>
            <a:endParaRPr lang="en-US" dirty="0"/>
          </a:p>
        </p:txBody>
      </p:sp>
    </p:spTree>
    <p:extLst>
      <p:ext uri="{BB962C8B-B14F-4D97-AF65-F5344CB8AC3E}">
        <p14:creationId xmlns:p14="http://schemas.microsoft.com/office/powerpoint/2010/main" val="9335516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1C525-977F-3748-9E0C-A7E1176769BD}"/>
              </a:ext>
            </a:extLst>
          </p:cNvPr>
          <p:cNvSpPr>
            <a:spLocks noGrp="1"/>
          </p:cNvSpPr>
          <p:nvPr>
            <p:ph type="title"/>
          </p:nvPr>
        </p:nvSpPr>
        <p:spPr>
          <a:xfrm>
            <a:off x="838200" y="79491"/>
            <a:ext cx="10515600" cy="1325563"/>
          </a:xfrm>
        </p:spPr>
        <p:txBody>
          <a:bodyPr/>
          <a:lstStyle/>
          <a:p>
            <a:r>
              <a:rPr lang="en-US" b="1" dirty="0"/>
              <a:t>Disclosures</a:t>
            </a:r>
          </a:p>
        </p:txBody>
      </p:sp>
      <p:sp>
        <p:nvSpPr>
          <p:cNvPr id="3" name="Content Placeholder 2">
            <a:extLst>
              <a:ext uri="{FF2B5EF4-FFF2-40B4-BE49-F238E27FC236}">
                <a16:creationId xmlns:a16="http://schemas.microsoft.com/office/drawing/2014/main" id="{6261F140-96C9-C040-A327-041007F08E21}"/>
              </a:ext>
            </a:extLst>
          </p:cNvPr>
          <p:cNvSpPr>
            <a:spLocks noGrp="1"/>
          </p:cNvSpPr>
          <p:nvPr>
            <p:ph idx="1"/>
          </p:nvPr>
        </p:nvSpPr>
        <p:spPr>
          <a:xfrm>
            <a:off x="178421" y="1405054"/>
            <a:ext cx="11864896" cy="4771909"/>
          </a:xfrm>
        </p:spPr>
        <p:txBody>
          <a:bodyPr>
            <a:normAutofit/>
          </a:bodyPr>
          <a:lstStyle/>
          <a:p>
            <a:pPr marL="0" indent="0">
              <a:buNone/>
            </a:pPr>
            <a:endParaRPr lang="en-IN" dirty="0"/>
          </a:p>
          <a:p>
            <a:pPr marL="0" indent="0">
              <a:buNone/>
            </a:pPr>
            <a:r>
              <a:rPr lang="en-IN" dirty="0"/>
              <a:t> (d) The nature and extent of government grants recognised in the financial statements;</a:t>
            </a:r>
          </a:p>
          <a:p>
            <a:pPr marL="0" indent="0">
              <a:buNone/>
            </a:pPr>
            <a:r>
              <a:rPr lang="en-IN" dirty="0"/>
              <a:t>(e) Unfulfilled conditions and other contingencies attaching to government assistance that has been recognised.</a:t>
            </a:r>
          </a:p>
          <a:p>
            <a:endParaRPr lang="en-US" dirty="0"/>
          </a:p>
        </p:txBody>
      </p:sp>
    </p:spTree>
    <p:extLst>
      <p:ext uri="{BB962C8B-B14F-4D97-AF65-F5344CB8AC3E}">
        <p14:creationId xmlns:p14="http://schemas.microsoft.com/office/powerpoint/2010/main" val="29616864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31ECC-177C-45E5-84DA-DB987904B539}"/>
              </a:ext>
            </a:extLst>
          </p:cNvPr>
          <p:cNvSpPr>
            <a:spLocks noGrp="1"/>
          </p:cNvSpPr>
          <p:nvPr>
            <p:ph type="ctrTitle"/>
          </p:nvPr>
        </p:nvSpPr>
        <p:spPr/>
        <p:txBody>
          <a:bodyPr>
            <a:normAutofit/>
          </a:bodyPr>
          <a:lstStyle/>
          <a:p>
            <a:r>
              <a:rPr lang="en-IN" sz="4000" dirty="0">
                <a:solidFill>
                  <a:srgbClr val="002060"/>
                </a:solidFill>
                <a:latin typeface="Times New Roman" panose="02020603050405020304" pitchFamily="18" charset="0"/>
                <a:cs typeface="Times New Roman" panose="02020603050405020304" pitchFamily="18" charset="0"/>
              </a:rPr>
              <a:t>THANK YOU</a:t>
            </a:r>
            <a:endParaRPr lang="en-IN" sz="4000" dirty="0"/>
          </a:p>
        </p:txBody>
      </p:sp>
      <p:sp>
        <p:nvSpPr>
          <p:cNvPr id="3" name="Subtitle 2">
            <a:extLst>
              <a:ext uri="{FF2B5EF4-FFF2-40B4-BE49-F238E27FC236}">
                <a16:creationId xmlns:a16="http://schemas.microsoft.com/office/drawing/2014/main" id="{CB961148-B853-4A83-950C-4AD81DDC78B6}"/>
              </a:ext>
            </a:extLst>
          </p:cNvPr>
          <p:cNvSpPr>
            <a:spLocks noGrp="1"/>
          </p:cNvSpPr>
          <p:nvPr>
            <p:ph type="subTitle" idx="1"/>
          </p:nvPr>
        </p:nvSpPr>
        <p:spPr/>
        <p:txBody>
          <a:bodyPr/>
          <a:lstStyle/>
          <a:p>
            <a:endParaRPr lang="en-IN" dirty="0"/>
          </a:p>
        </p:txBody>
      </p:sp>
      <p:pic>
        <p:nvPicPr>
          <p:cNvPr id="9" name="Picture 8">
            <a:extLst>
              <a:ext uri="{FF2B5EF4-FFF2-40B4-BE49-F238E27FC236}">
                <a16:creationId xmlns:a16="http://schemas.microsoft.com/office/drawing/2014/main" id="{D581B5C2-E367-41B3-BBA0-A9A09E604075}"/>
              </a:ext>
            </a:extLst>
          </p:cNvPr>
          <p:cNvPicPr>
            <a:picLocks noChangeAspect="1"/>
          </p:cNvPicPr>
          <p:nvPr/>
        </p:nvPicPr>
        <p:blipFill rotWithShape="1">
          <a:blip r:embed="rId2"/>
          <a:srcRect l="6300" t="71332" r="6325" b="11333"/>
          <a:stretch/>
        </p:blipFill>
        <p:spPr>
          <a:xfrm>
            <a:off x="1861676" y="5778342"/>
            <a:ext cx="8468648" cy="944999"/>
          </a:xfrm>
          <a:prstGeom prst="rect">
            <a:avLst/>
          </a:prstGeom>
        </p:spPr>
      </p:pic>
      <p:pic>
        <p:nvPicPr>
          <p:cNvPr id="10" name="Picture 9">
            <a:extLst>
              <a:ext uri="{FF2B5EF4-FFF2-40B4-BE49-F238E27FC236}">
                <a16:creationId xmlns:a16="http://schemas.microsoft.com/office/drawing/2014/main" id="{5FE49850-E169-43CA-9BCF-A5607F445352}"/>
              </a:ext>
            </a:extLst>
          </p:cNvPr>
          <p:cNvPicPr>
            <a:picLocks noChangeAspect="1"/>
          </p:cNvPicPr>
          <p:nvPr/>
        </p:nvPicPr>
        <p:blipFill rotWithShape="1">
          <a:blip r:embed="rId3"/>
          <a:srcRect l="541" t="82474" r="1263" b="15395"/>
          <a:stretch/>
        </p:blipFill>
        <p:spPr>
          <a:xfrm>
            <a:off x="0" y="6723341"/>
            <a:ext cx="12192000" cy="148802"/>
          </a:xfrm>
          <a:prstGeom prst="rect">
            <a:avLst/>
          </a:prstGeom>
        </p:spPr>
      </p:pic>
    </p:spTree>
    <p:extLst>
      <p:ext uri="{BB962C8B-B14F-4D97-AF65-F5344CB8AC3E}">
        <p14:creationId xmlns:p14="http://schemas.microsoft.com/office/powerpoint/2010/main" val="995341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CEDA0-0AA3-4775-96FB-5002ABCA0FB6}"/>
              </a:ext>
            </a:extLst>
          </p:cNvPr>
          <p:cNvSpPr>
            <a:spLocks noGrp="1"/>
          </p:cNvSpPr>
          <p:nvPr>
            <p:ph type="title"/>
          </p:nvPr>
        </p:nvSpPr>
        <p:spPr/>
        <p:txBody>
          <a:bodyPr/>
          <a:lstStyle/>
          <a:p>
            <a:r>
              <a:rPr lang="en-IN" dirty="0">
                <a:latin typeface="Times New Roman" panose="02020603050405020304" pitchFamily="18" charset="0"/>
                <a:cs typeface="Times New Roman" panose="02020603050405020304" pitchFamily="18" charset="0"/>
              </a:rPr>
              <a:t>Points to be covered under IND AS-20 are as follows:</a:t>
            </a:r>
          </a:p>
        </p:txBody>
      </p:sp>
      <p:sp>
        <p:nvSpPr>
          <p:cNvPr id="3" name="Content Placeholder 2">
            <a:extLst>
              <a:ext uri="{FF2B5EF4-FFF2-40B4-BE49-F238E27FC236}">
                <a16:creationId xmlns:a16="http://schemas.microsoft.com/office/drawing/2014/main" id="{E5996358-193C-41A9-A251-E32DD27926DF}"/>
              </a:ext>
            </a:extLst>
          </p:cNvPr>
          <p:cNvSpPr>
            <a:spLocks noGrp="1"/>
          </p:cNvSpPr>
          <p:nvPr>
            <p:ph idx="1"/>
          </p:nvPr>
        </p:nvSpPr>
        <p:spPr/>
        <p:txBody>
          <a:bodyPr/>
          <a:lstStyle/>
          <a:p>
            <a:r>
              <a:rPr lang="en-IN" dirty="0">
                <a:latin typeface="Times New Roman" panose="02020603050405020304" pitchFamily="18" charset="0"/>
                <a:cs typeface="Times New Roman" panose="02020603050405020304" pitchFamily="18" charset="0"/>
              </a:rPr>
              <a:t>Introduction.</a:t>
            </a:r>
          </a:p>
          <a:p>
            <a:r>
              <a:rPr lang="en-IN" dirty="0">
                <a:latin typeface="Times New Roman" panose="02020603050405020304" pitchFamily="18" charset="0"/>
                <a:cs typeface="Times New Roman" panose="02020603050405020304" pitchFamily="18" charset="0"/>
              </a:rPr>
              <a:t>Scope.</a:t>
            </a:r>
          </a:p>
          <a:p>
            <a:r>
              <a:rPr lang="en-IN" dirty="0">
                <a:latin typeface="Times New Roman" panose="02020603050405020304" pitchFamily="18" charset="0"/>
                <a:cs typeface="Times New Roman" panose="02020603050405020304" pitchFamily="18" charset="0"/>
              </a:rPr>
              <a:t>Definitions.</a:t>
            </a:r>
          </a:p>
          <a:p>
            <a:r>
              <a:rPr lang="en-IN" dirty="0">
                <a:latin typeface="Times New Roman" panose="02020603050405020304" pitchFamily="18" charset="0"/>
                <a:cs typeface="Times New Roman" panose="02020603050405020304" pitchFamily="18" charset="0"/>
              </a:rPr>
              <a:t>Recognition of Government Grant. </a:t>
            </a:r>
          </a:p>
          <a:p>
            <a:r>
              <a:rPr lang="en-IN" dirty="0">
                <a:latin typeface="Times New Roman" panose="02020603050405020304" pitchFamily="18" charset="0"/>
                <a:cs typeface="Times New Roman" panose="02020603050405020304" pitchFamily="18" charset="0"/>
              </a:rPr>
              <a:t>Accounting Of Government Grant.</a:t>
            </a:r>
          </a:p>
          <a:p>
            <a:r>
              <a:rPr lang="en-IN" dirty="0">
                <a:latin typeface="Times New Roman" panose="02020603050405020304" pitchFamily="18" charset="0"/>
                <a:cs typeface="Times New Roman" panose="02020603050405020304" pitchFamily="18" charset="0"/>
              </a:rPr>
              <a:t>Disclosures.</a:t>
            </a:r>
          </a:p>
          <a:p>
            <a:pPr marL="0" indent="0">
              <a:buNone/>
            </a:pPr>
            <a:endParaRPr lang="en-IN"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1CB9AAE0-7F8A-4A55-8A36-C9BC5C0C1A12}"/>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Tree>
    <p:extLst>
      <p:ext uri="{BB962C8B-B14F-4D97-AF65-F5344CB8AC3E}">
        <p14:creationId xmlns:p14="http://schemas.microsoft.com/office/powerpoint/2010/main" val="250608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621F3-4331-FE43-BBA7-63C9CF014C97}"/>
              </a:ext>
            </a:extLst>
          </p:cNvPr>
          <p:cNvSpPr>
            <a:spLocks noGrp="1"/>
          </p:cNvSpPr>
          <p:nvPr>
            <p:ph type="title"/>
          </p:nvPr>
        </p:nvSpPr>
        <p:spPr>
          <a:xfrm>
            <a:off x="838200" y="263348"/>
            <a:ext cx="10515600" cy="899408"/>
          </a:xfrm>
        </p:spPr>
        <p:txBody>
          <a:bodyPr/>
          <a:lstStyle/>
          <a:p>
            <a:r>
              <a:rPr lang="en-US" dirty="0"/>
              <a:t>INTRODUCTION TO IND AS-20</a:t>
            </a:r>
          </a:p>
        </p:txBody>
      </p:sp>
      <p:sp>
        <p:nvSpPr>
          <p:cNvPr id="3" name="Content Placeholder 2">
            <a:extLst>
              <a:ext uri="{FF2B5EF4-FFF2-40B4-BE49-F238E27FC236}">
                <a16:creationId xmlns:a16="http://schemas.microsoft.com/office/drawing/2014/main" id="{6680340D-DCF7-8142-907F-809310FF51BD}"/>
              </a:ext>
            </a:extLst>
          </p:cNvPr>
          <p:cNvSpPr>
            <a:spLocks noGrp="1"/>
          </p:cNvSpPr>
          <p:nvPr>
            <p:ph idx="1"/>
          </p:nvPr>
        </p:nvSpPr>
        <p:spPr>
          <a:xfrm>
            <a:off x="1" y="1365956"/>
            <a:ext cx="12192000" cy="5492044"/>
          </a:xfrm>
        </p:spPr>
        <p:txBody>
          <a:bodyPr/>
          <a:lstStyle/>
          <a:p>
            <a:r>
              <a:rPr lang="en-US" dirty="0"/>
              <a:t>Why Government gives Grants?</a:t>
            </a:r>
          </a:p>
          <a:p>
            <a:pPr marL="0" indent="0">
              <a:buNone/>
            </a:pPr>
            <a:r>
              <a:rPr lang="en-US" dirty="0"/>
              <a:t>The government gives grants to entities for various purposes including for industrial, geographic and social development to facilitate the flow of foreign investments and to promote entrepreneurship as subsidies to reduce the prices of goods and services offered by these entities.</a:t>
            </a:r>
          </a:p>
          <a:p>
            <a:endParaRPr lang="en-US" dirty="0"/>
          </a:p>
          <a:p>
            <a:r>
              <a:rPr lang="en-US" dirty="0"/>
              <a:t>Why IND AS-20 is Required?</a:t>
            </a:r>
          </a:p>
          <a:p>
            <a:pPr marL="0" indent="0">
              <a:buNone/>
            </a:pPr>
            <a:r>
              <a:rPr lang="en-US" dirty="0"/>
              <a:t>IND AS-20 is required for the appropriate treatment </a:t>
            </a:r>
            <a:r>
              <a:rPr lang="en-IN" dirty="0"/>
              <a:t>of the Government Grants</a:t>
            </a:r>
            <a:r>
              <a:rPr lang="en-US" dirty="0"/>
              <a:t> in the books of accounts and proper disclosures in financial statement.</a:t>
            </a:r>
            <a:r>
              <a:rPr lang="en-IN" dirty="0"/>
              <a:t> </a:t>
            </a:r>
            <a:r>
              <a:rPr lang="en-US" dirty="0"/>
              <a:t>It also facilitates comparison with other entities and with prior periods and to give true and fair results to the stakeholders of the Reporting Entity.</a:t>
            </a:r>
          </a:p>
          <a:p>
            <a:pPr marL="0" indent="0">
              <a:buNone/>
            </a:pPr>
            <a:endParaRPr lang="en-US" dirty="0"/>
          </a:p>
        </p:txBody>
      </p:sp>
      <p:sp>
        <p:nvSpPr>
          <p:cNvPr id="8" name="TextBox 7">
            <a:extLst>
              <a:ext uri="{FF2B5EF4-FFF2-40B4-BE49-F238E27FC236}">
                <a16:creationId xmlns:a16="http://schemas.microsoft.com/office/drawing/2014/main" id="{2B64EB8D-D2DD-CC49-97EC-5A0AF669BC27}"/>
              </a:ext>
            </a:extLst>
          </p:cNvPr>
          <p:cNvSpPr txBox="1"/>
          <p:nvPr/>
        </p:nvSpPr>
        <p:spPr>
          <a:xfrm>
            <a:off x="20106735" y="25412987"/>
            <a:ext cx="157787" cy="6878806"/>
          </a:xfrm>
          <a:prstGeom prst="rect">
            <a:avLst/>
          </a:prstGeom>
          <a:noFill/>
        </p:spPr>
        <p:txBody>
          <a:bodyPr wrap="square" rtlCol="0">
            <a:spAutoFit/>
          </a:bodyPr>
          <a:lstStyle/>
          <a:p>
            <a:r>
              <a:rPr lang="en-US" sz="900">
                <a:hlinkClick r:id="rId2" tooltip="http://thegreenmandiary.blogspot.com/2010/03/when-why-what-how.html"/>
              </a:rPr>
              <a:t>This Photo</a:t>
            </a:r>
            <a:r>
              <a:rPr lang="en-US" sz="900"/>
              <a:t> by Unknown Author is licensed under </a:t>
            </a:r>
            <a:r>
              <a:rPr lang="en-US" sz="900">
                <a:hlinkClick r:id="rId3" tooltip="https://creativecommons.org/licenses/by-nc-nd/3.0/"/>
              </a:rPr>
              <a:t>CC BY-NC-ND</a:t>
            </a:r>
            <a:endParaRPr lang="en-US" sz="900"/>
          </a:p>
        </p:txBody>
      </p:sp>
    </p:spTree>
    <p:extLst>
      <p:ext uri="{BB962C8B-B14F-4D97-AF65-F5344CB8AC3E}">
        <p14:creationId xmlns:p14="http://schemas.microsoft.com/office/powerpoint/2010/main" val="899123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6577E-65BC-4EAB-882D-BCE1C1F87E62}"/>
              </a:ext>
            </a:extLst>
          </p:cNvPr>
          <p:cNvSpPr>
            <a:spLocks noGrp="1"/>
          </p:cNvSpPr>
          <p:nvPr>
            <p:ph type="title"/>
          </p:nvPr>
        </p:nvSpPr>
        <p:spPr>
          <a:xfrm>
            <a:off x="839788" y="101972"/>
            <a:ext cx="10515600" cy="823912"/>
          </a:xfrm>
        </p:spPr>
        <p:txBody>
          <a:bodyPr/>
          <a:lstStyle/>
          <a:p>
            <a:pPr algn="ctr"/>
            <a:r>
              <a:rPr lang="en-IN" dirty="0">
                <a:latin typeface="Times New Roman" panose="02020603050405020304" pitchFamily="18" charset="0"/>
                <a:cs typeface="Times New Roman" panose="02020603050405020304" pitchFamily="18" charset="0"/>
              </a:rPr>
              <a:t>Scope</a:t>
            </a:r>
          </a:p>
        </p:txBody>
      </p:sp>
      <p:sp>
        <p:nvSpPr>
          <p:cNvPr id="3" name="Text Placeholder 2">
            <a:extLst>
              <a:ext uri="{FF2B5EF4-FFF2-40B4-BE49-F238E27FC236}">
                <a16:creationId xmlns:a16="http://schemas.microsoft.com/office/drawing/2014/main" id="{80AB4987-6222-428F-BD72-2D6CDCA2901E}"/>
              </a:ext>
            </a:extLst>
          </p:cNvPr>
          <p:cNvSpPr>
            <a:spLocks noGrp="1"/>
          </p:cNvSpPr>
          <p:nvPr>
            <p:ph type="body" idx="1"/>
          </p:nvPr>
        </p:nvSpPr>
        <p:spPr>
          <a:xfrm>
            <a:off x="373769" y="899143"/>
            <a:ext cx="5157787" cy="687563"/>
          </a:xfrm>
        </p:spPr>
        <p:txBody>
          <a:bodyPr anchor="b">
            <a:normAutofit fontScale="85000" lnSpcReduction="20000"/>
          </a:bodyPr>
          <a:lstStyle/>
          <a:p>
            <a:endParaRPr lang="en-IN" dirty="0"/>
          </a:p>
          <a:p>
            <a:r>
              <a:rPr lang="en-IN" dirty="0">
                <a:latin typeface="Times New Roman" panose="02020603050405020304" pitchFamily="18" charset="0"/>
                <a:cs typeface="Times New Roman" panose="02020603050405020304" pitchFamily="18" charset="0"/>
              </a:rPr>
              <a:t>Applicability</a:t>
            </a:r>
          </a:p>
        </p:txBody>
      </p:sp>
      <p:sp>
        <p:nvSpPr>
          <p:cNvPr id="4" name="Content Placeholder 3">
            <a:extLst>
              <a:ext uri="{FF2B5EF4-FFF2-40B4-BE49-F238E27FC236}">
                <a16:creationId xmlns:a16="http://schemas.microsoft.com/office/drawing/2014/main" id="{E40C702E-79AC-4080-BA94-B1DCD15458F0}"/>
              </a:ext>
            </a:extLst>
          </p:cNvPr>
          <p:cNvSpPr>
            <a:spLocks noGrp="1"/>
          </p:cNvSpPr>
          <p:nvPr>
            <p:ph sz="half" idx="2"/>
          </p:nvPr>
        </p:nvSpPr>
        <p:spPr>
          <a:xfrm>
            <a:off x="349693" y="1573652"/>
            <a:ext cx="5157787" cy="5169322"/>
          </a:xfrm>
        </p:spPr>
        <p:txBody>
          <a:bodyPr/>
          <a:lstStyle/>
          <a:p>
            <a:r>
              <a:rPr lang="en-IN" sz="2000" dirty="0"/>
              <a:t>Accounting and disclosure of government grants and</a:t>
            </a:r>
          </a:p>
          <a:p>
            <a:r>
              <a:rPr lang="en-IN" sz="2000" dirty="0"/>
              <a:t> Disclosure of other forms of government assistance.</a:t>
            </a:r>
          </a:p>
          <a:p>
            <a:endParaRPr lang="en-IN" dirty="0">
              <a:latin typeface="Times New Roman" panose="02020603050405020304" pitchFamily="18" charset="0"/>
              <a:cs typeface="Times New Roman" panose="02020603050405020304" pitchFamily="18" charset="0"/>
            </a:endParaRPr>
          </a:p>
        </p:txBody>
      </p:sp>
      <p:sp>
        <p:nvSpPr>
          <p:cNvPr id="5" name="Text Placeholder 4">
            <a:extLst>
              <a:ext uri="{FF2B5EF4-FFF2-40B4-BE49-F238E27FC236}">
                <a16:creationId xmlns:a16="http://schemas.microsoft.com/office/drawing/2014/main" id="{454C8610-825B-41C1-A012-C8E6BD985A1D}"/>
              </a:ext>
            </a:extLst>
          </p:cNvPr>
          <p:cNvSpPr>
            <a:spLocks noGrp="1"/>
          </p:cNvSpPr>
          <p:nvPr>
            <p:ph type="body" sz="quarter" idx="3"/>
          </p:nvPr>
        </p:nvSpPr>
        <p:spPr>
          <a:xfrm>
            <a:off x="5874456" y="925884"/>
            <a:ext cx="5183188" cy="687563"/>
          </a:xfrm>
        </p:spPr>
        <p:txBody>
          <a:bodyPr>
            <a:normAutofit fontScale="85000" lnSpcReduction="20000"/>
          </a:bodyPr>
          <a:lstStyle/>
          <a:p>
            <a:r>
              <a:rPr lang="en-IN" dirty="0">
                <a:latin typeface="Times New Roman" panose="02020603050405020304" pitchFamily="18" charset="0"/>
                <a:cs typeface="Times New Roman" panose="02020603050405020304" pitchFamily="18" charset="0"/>
              </a:rPr>
              <a:t>Non-Applicability</a:t>
            </a:r>
          </a:p>
        </p:txBody>
      </p:sp>
      <p:sp>
        <p:nvSpPr>
          <p:cNvPr id="6" name="Content Placeholder 5">
            <a:extLst>
              <a:ext uri="{FF2B5EF4-FFF2-40B4-BE49-F238E27FC236}">
                <a16:creationId xmlns:a16="http://schemas.microsoft.com/office/drawing/2014/main" id="{9342508C-4721-4AC8-B699-5742E2ED5D77}"/>
              </a:ext>
            </a:extLst>
          </p:cNvPr>
          <p:cNvSpPr>
            <a:spLocks noGrp="1"/>
          </p:cNvSpPr>
          <p:nvPr>
            <p:ph sz="quarter" idx="4"/>
          </p:nvPr>
        </p:nvSpPr>
        <p:spPr>
          <a:xfrm>
            <a:off x="5644444" y="1586706"/>
            <a:ext cx="6547555" cy="5136634"/>
          </a:xfrm>
        </p:spPr>
        <p:txBody>
          <a:bodyPr>
            <a:normAutofit/>
          </a:bodyPr>
          <a:lstStyle/>
          <a:p>
            <a:r>
              <a:rPr lang="en-US" sz="2000" dirty="0"/>
              <a:t>The special problems arising in accounting for government grants in financial statements reflecting the effects of changing prices or in supplementary information of a similar nature.</a:t>
            </a:r>
            <a:endParaRPr lang="en-US" sz="1600" dirty="0"/>
          </a:p>
          <a:p>
            <a:r>
              <a:rPr lang="en-IN" sz="1600" dirty="0"/>
              <a:t> </a:t>
            </a:r>
            <a:r>
              <a:rPr lang="en-US" sz="2000" dirty="0"/>
              <a:t>Government assistance that is provided for an entity in the form of benefits that are available in determining taxable profit or tax loss, or are determined or limited on the basis of income tax liability</a:t>
            </a:r>
            <a:r>
              <a:rPr lang="en-IN" sz="2000" dirty="0"/>
              <a:t>. For </a:t>
            </a:r>
            <a:r>
              <a:rPr lang="en-IN" sz="2000" dirty="0" err="1"/>
              <a:t>eg</a:t>
            </a:r>
            <a:r>
              <a:rPr lang="en-IN" sz="2000" dirty="0"/>
              <a:t>:-benefit of income tax holidays.</a:t>
            </a:r>
          </a:p>
          <a:p>
            <a:r>
              <a:rPr lang="en-IN" sz="2000" dirty="0"/>
              <a:t>Government participation in the ownership of the entity. </a:t>
            </a:r>
          </a:p>
          <a:p>
            <a:r>
              <a:rPr lang="en-IN" sz="2000" dirty="0"/>
              <a:t>Government Grants that will be covered by Ind AS 41, Agriculture.</a:t>
            </a:r>
          </a:p>
          <a:p>
            <a:endParaRPr lang="en-IN" sz="2000" dirty="0"/>
          </a:p>
        </p:txBody>
      </p:sp>
      <p:pic>
        <p:nvPicPr>
          <p:cNvPr id="7" name="Picture 6">
            <a:extLst>
              <a:ext uri="{FF2B5EF4-FFF2-40B4-BE49-F238E27FC236}">
                <a16:creationId xmlns:a16="http://schemas.microsoft.com/office/drawing/2014/main" id="{C0D7B3F3-3073-4E15-B730-BADD05B056FB}"/>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Tree>
    <p:extLst>
      <p:ext uri="{BB962C8B-B14F-4D97-AF65-F5344CB8AC3E}">
        <p14:creationId xmlns:p14="http://schemas.microsoft.com/office/powerpoint/2010/main" val="2610929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283BD-BE09-4D96-BE37-989A94B8081B}"/>
              </a:ext>
            </a:extLst>
          </p:cNvPr>
          <p:cNvSpPr>
            <a:spLocks noGrp="1"/>
          </p:cNvSpPr>
          <p:nvPr>
            <p:ph type="title"/>
          </p:nvPr>
        </p:nvSpPr>
        <p:spPr>
          <a:xfrm>
            <a:off x="838200" y="189931"/>
            <a:ext cx="10515600" cy="745067"/>
          </a:xfrm>
        </p:spPr>
        <p:txBody>
          <a:bodyPr>
            <a:normAutofit fontScale="90000"/>
          </a:bodyPr>
          <a:lstStyle/>
          <a:p>
            <a:r>
              <a:rPr lang="en-IN" dirty="0">
                <a:latin typeface="Times New Roman" panose="02020603050405020304" pitchFamily="18" charset="0"/>
                <a:cs typeface="Times New Roman" panose="02020603050405020304" pitchFamily="18" charset="0"/>
              </a:rPr>
              <a:t>Definitions</a:t>
            </a:r>
          </a:p>
        </p:txBody>
      </p:sp>
      <p:sp>
        <p:nvSpPr>
          <p:cNvPr id="3" name="Text Placeholder 2">
            <a:extLst>
              <a:ext uri="{FF2B5EF4-FFF2-40B4-BE49-F238E27FC236}">
                <a16:creationId xmlns:a16="http://schemas.microsoft.com/office/drawing/2014/main" id="{613B0CE7-5A49-429C-891C-024C6CAA1CDE}"/>
              </a:ext>
            </a:extLst>
          </p:cNvPr>
          <p:cNvSpPr>
            <a:spLocks noGrp="1"/>
          </p:cNvSpPr>
          <p:nvPr>
            <p:ph type="body" idx="1"/>
          </p:nvPr>
        </p:nvSpPr>
        <p:spPr>
          <a:xfrm>
            <a:off x="838200" y="1336020"/>
            <a:ext cx="11353800" cy="4585277"/>
          </a:xfrm>
        </p:spPr>
        <p:txBody>
          <a:bodyPr>
            <a:normAutofit/>
          </a:bodyPr>
          <a:lstStyle/>
          <a:p>
            <a:pPr marL="342900" indent="-342900">
              <a:buFont typeface="Arial" panose="020B0604020202020204" pitchFamily="34" charset="0"/>
              <a:buChar char="•"/>
            </a:pPr>
            <a:r>
              <a:rPr lang="en-IN" b="1" dirty="0">
                <a:solidFill>
                  <a:schemeClr val="tx1"/>
                </a:solidFill>
              </a:rPr>
              <a:t>Government</a:t>
            </a:r>
            <a:r>
              <a:rPr lang="en-IN" dirty="0">
                <a:solidFill>
                  <a:schemeClr val="tx1"/>
                </a:solidFill>
              </a:rPr>
              <a:t> refers to government, government agencies and similar bodies whether local, national or international.</a:t>
            </a:r>
          </a:p>
          <a:p>
            <a:pPr marL="342900" indent="-342900">
              <a:buFont typeface="Arial" panose="020B0604020202020204" pitchFamily="34" charset="0"/>
              <a:buChar char="•"/>
            </a:pPr>
            <a:r>
              <a:rPr lang="en-IN" b="1" dirty="0">
                <a:solidFill>
                  <a:schemeClr val="tx1"/>
                </a:solidFill>
              </a:rPr>
              <a:t>Government assistance</a:t>
            </a:r>
            <a:r>
              <a:rPr lang="en-IN" dirty="0">
                <a:solidFill>
                  <a:schemeClr val="tx1"/>
                </a:solidFill>
              </a:rPr>
              <a:t> is action by government designed to provide an economic benefit specific to an entity or range of entities qualifying under certain criteria.</a:t>
            </a:r>
          </a:p>
          <a:p>
            <a:r>
              <a:rPr lang="en-IN" dirty="0">
                <a:solidFill>
                  <a:schemeClr val="tx1"/>
                </a:solidFill>
              </a:rPr>
              <a:t>Government assistance for the purpose of Ind AS 20 does not include benefits       provided only indirectly through action affecting general trading conditions, such as the provision of infrastructure in development areas or the imposition of trading constraints on competitors.</a:t>
            </a:r>
          </a:p>
          <a:p>
            <a:pPr marL="342900" indent="-342900">
              <a:buFont typeface="Arial" panose="020B0604020202020204" pitchFamily="34" charset="0"/>
              <a:buChar char="•"/>
            </a:pPr>
            <a:r>
              <a:rPr lang="en-IN" b="1" dirty="0">
                <a:solidFill>
                  <a:schemeClr val="tx1"/>
                </a:solidFill>
              </a:rPr>
              <a:t>Government grants </a:t>
            </a:r>
            <a:r>
              <a:rPr lang="en-IN" dirty="0">
                <a:solidFill>
                  <a:schemeClr val="tx1"/>
                </a:solidFill>
              </a:rPr>
              <a:t>are assistance by government in the form of transfers of       resources to an entity in return for past or future compliance with certain conditions relating to the operating activities of the entity.</a:t>
            </a:r>
          </a:p>
          <a:p>
            <a:pPr marL="342900" indent="-342900">
              <a:buFont typeface="Arial" panose="020B0604020202020204" pitchFamily="34" charset="0"/>
              <a:buChar char="•"/>
            </a:pPr>
            <a:endParaRPr lang="en-IN" dirty="0">
              <a:solidFill>
                <a:schemeClr val="tx1"/>
              </a:solidFill>
            </a:endParaRPr>
          </a:p>
        </p:txBody>
      </p:sp>
      <p:pic>
        <p:nvPicPr>
          <p:cNvPr id="6" name="Picture 5">
            <a:extLst>
              <a:ext uri="{FF2B5EF4-FFF2-40B4-BE49-F238E27FC236}">
                <a16:creationId xmlns:a16="http://schemas.microsoft.com/office/drawing/2014/main" id="{E9F066FD-AA01-4B69-89E4-14752A70F018}"/>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Tree>
    <p:extLst>
      <p:ext uri="{BB962C8B-B14F-4D97-AF65-F5344CB8AC3E}">
        <p14:creationId xmlns:p14="http://schemas.microsoft.com/office/powerpoint/2010/main" val="3058753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3B0CE7-5A49-429C-891C-024C6CAA1CDE}"/>
              </a:ext>
            </a:extLst>
          </p:cNvPr>
          <p:cNvSpPr>
            <a:spLocks noGrp="1"/>
          </p:cNvSpPr>
          <p:nvPr>
            <p:ph type="body" idx="1"/>
          </p:nvPr>
        </p:nvSpPr>
        <p:spPr>
          <a:xfrm>
            <a:off x="838200" y="1093145"/>
            <a:ext cx="10515600" cy="5434895"/>
          </a:xfrm>
        </p:spPr>
        <p:txBody>
          <a:bodyPr>
            <a:normAutofit/>
          </a:bodyPr>
          <a:lstStyle/>
          <a:p>
            <a:pPr marL="342900" indent="-342900">
              <a:buFont typeface="Arial" panose="020B0604020202020204" pitchFamily="34" charset="0"/>
              <a:buChar char="•"/>
            </a:pPr>
            <a:r>
              <a:rPr lang="en-IN" b="1" dirty="0">
                <a:solidFill>
                  <a:schemeClr val="tx1"/>
                </a:solidFill>
              </a:rPr>
              <a:t>Grants related to assets</a:t>
            </a:r>
            <a:r>
              <a:rPr lang="en-IN" dirty="0">
                <a:solidFill>
                  <a:schemeClr val="tx1"/>
                </a:solidFill>
              </a:rPr>
              <a:t> are government grants whose primary condition is that an entity qualifying for them should purchase, construct or otherwise acquire long-term assets. Subsidiary conditions may also be attached restricting the type or location of the assets or the periods during which they are to be acquired or held.</a:t>
            </a:r>
            <a:endParaRPr lang="en-IN" b="1" dirty="0">
              <a:solidFill>
                <a:schemeClr val="tx1"/>
              </a:solidFill>
            </a:endParaRPr>
          </a:p>
          <a:p>
            <a:pPr marL="342900" indent="-342900">
              <a:buFont typeface="Arial" panose="020B0604020202020204" pitchFamily="34" charset="0"/>
              <a:buChar char="•"/>
            </a:pPr>
            <a:r>
              <a:rPr lang="en-IN" b="1" dirty="0">
                <a:solidFill>
                  <a:schemeClr val="tx1"/>
                </a:solidFill>
              </a:rPr>
              <a:t>Grants related to income</a:t>
            </a:r>
            <a:r>
              <a:rPr lang="en-IN" dirty="0">
                <a:solidFill>
                  <a:schemeClr val="tx1"/>
                </a:solidFill>
              </a:rPr>
              <a:t> are government grants other than those related to assets.</a:t>
            </a:r>
          </a:p>
          <a:p>
            <a:pPr marL="342900" indent="-342900">
              <a:buFont typeface="Arial" panose="020B0604020202020204" pitchFamily="34" charset="0"/>
              <a:buChar char="•"/>
            </a:pPr>
            <a:endParaRPr lang="en-IN" dirty="0">
              <a:solidFill>
                <a:schemeClr val="tx1"/>
              </a:solidFill>
            </a:endParaRPr>
          </a:p>
        </p:txBody>
      </p:sp>
      <p:pic>
        <p:nvPicPr>
          <p:cNvPr id="6" name="Picture 5">
            <a:extLst>
              <a:ext uri="{FF2B5EF4-FFF2-40B4-BE49-F238E27FC236}">
                <a16:creationId xmlns:a16="http://schemas.microsoft.com/office/drawing/2014/main" id="{E9F066FD-AA01-4B69-89E4-14752A70F018}"/>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
        <p:nvSpPr>
          <p:cNvPr id="5" name="Title 1">
            <a:extLst>
              <a:ext uri="{FF2B5EF4-FFF2-40B4-BE49-F238E27FC236}">
                <a16:creationId xmlns:a16="http://schemas.microsoft.com/office/drawing/2014/main" id="{59A4F56F-1199-6641-94C3-78F8061A5068}"/>
              </a:ext>
            </a:extLst>
          </p:cNvPr>
          <p:cNvSpPr>
            <a:spLocks noGrp="1"/>
          </p:cNvSpPr>
          <p:nvPr>
            <p:ph type="title"/>
          </p:nvPr>
        </p:nvSpPr>
        <p:spPr>
          <a:xfrm>
            <a:off x="838200" y="175355"/>
            <a:ext cx="10515600" cy="722489"/>
          </a:xfrm>
        </p:spPr>
        <p:txBody>
          <a:bodyPr>
            <a:normAutofit fontScale="90000"/>
          </a:bodyPr>
          <a:lstStyle/>
          <a:p>
            <a:r>
              <a:rPr lang="en-IN" dirty="0">
                <a:latin typeface="Times New Roman" panose="02020603050405020304" pitchFamily="18" charset="0"/>
                <a:cs typeface="Times New Roman" panose="02020603050405020304" pitchFamily="18" charset="0"/>
              </a:rPr>
              <a:t>Definitions</a:t>
            </a:r>
          </a:p>
        </p:txBody>
      </p:sp>
    </p:spTree>
    <p:extLst>
      <p:ext uri="{BB962C8B-B14F-4D97-AF65-F5344CB8AC3E}">
        <p14:creationId xmlns:p14="http://schemas.microsoft.com/office/powerpoint/2010/main" val="2326872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283BD-BE09-4D96-BE37-989A94B8081B}"/>
              </a:ext>
            </a:extLst>
          </p:cNvPr>
          <p:cNvSpPr>
            <a:spLocks noGrp="1"/>
          </p:cNvSpPr>
          <p:nvPr>
            <p:ph type="title"/>
          </p:nvPr>
        </p:nvSpPr>
        <p:spPr>
          <a:xfrm>
            <a:off x="838200" y="345017"/>
            <a:ext cx="10515600" cy="846666"/>
          </a:xfrm>
        </p:spPr>
        <p:txBody>
          <a:bodyPr>
            <a:normAutofit fontScale="90000"/>
          </a:bodyPr>
          <a:lstStyle/>
          <a:p>
            <a:r>
              <a:rPr lang="en-IN" dirty="0">
                <a:latin typeface="Times New Roman" panose="02020603050405020304" pitchFamily="18" charset="0"/>
                <a:cs typeface="Times New Roman" panose="02020603050405020304" pitchFamily="18" charset="0"/>
              </a:rPr>
              <a:t>Recognition of Government Grant</a:t>
            </a:r>
          </a:p>
        </p:txBody>
      </p:sp>
      <p:sp>
        <p:nvSpPr>
          <p:cNvPr id="3" name="Text Placeholder 2">
            <a:extLst>
              <a:ext uri="{FF2B5EF4-FFF2-40B4-BE49-F238E27FC236}">
                <a16:creationId xmlns:a16="http://schemas.microsoft.com/office/drawing/2014/main" id="{613B0CE7-5A49-429C-891C-024C6CAA1CDE}"/>
              </a:ext>
            </a:extLst>
          </p:cNvPr>
          <p:cNvSpPr>
            <a:spLocks noGrp="1"/>
          </p:cNvSpPr>
          <p:nvPr>
            <p:ph type="body" idx="1"/>
          </p:nvPr>
        </p:nvSpPr>
        <p:spPr>
          <a:xfrm>
            <a:off x="838200" y="1191683"/>
            <a:ext cx="10515600" cy="5434895"/>
          </a:xfrm>
        </p:spPr>
        <p:txBody>
          <a:bodyPr/>
          <a:lstStyle/>
          <a:p>
            <a:r>
              <a:rPr lang="en-IN" dirty="0">
                <a:solidFill>
                  <a:schemeClr val="tx1"/>
                </a:solidFill>
              </a:rPr>
              <a:t>Government grants, including non-monetary grants at fair value, should be recognised only when there is reasonable assurance that :</a:t>
            </a:r>
          </a:p>
          <a:p>
            <a:r>
              <a:rPr lang="en-IN" dirty="0">
                <a:solidFill>
                  <a:schemeClr val="tx1"/>
                </a:solidFill>
              </a:rPr>
              <a:t>(a) the entity will comply with the conditions attaching to them; and</a:t>
            </a:r>
          </a:p>
          <a:p>
            <a:endParaRPr lang="en-IN" dirty="0">
              <a:solidFill>
                <a:schemeClr val="tx1"/>
              </a:solidFill>
            </a:endParaRPr>
          </a:p>
          <a:p>
            <a:r>
              <a:rPr lang="en-IN" dirty="0">
                <a:solidFill>
                  <a:schemeClr val="tx1"/>
                </a:solidFill>
              </a:rPr>
              <a:t>(b) the grants will be received.</a:t>
            </a:r>
          </a:p>
          <a:p>
            <a:endParaRPr lang="en-IN" b="1" dirty="0">
              <a:solidFill>
                <a:schemeClr val="tx1"/>
              </a:solidFill>
            </a:endParaRPr>
          </a:p>
          <a:p>
            <a:pPr marL="342900" indent="-342900">
              <a:buFont typeface="Arial" panose="020B0604020202020204" pitchFamily="34" charset="0"/>
              <a:buChar char="•"/>
            </a:pPr>
            <a:r>
              <a:rPr lang="en-IN" b="1" dirty="0">
                <a:solidFill>
                  <a:schemeClr val="tx1"/>
                </a:solidFill>
              </a:rPr>
              <a:t>A government grant is not recognised until there is reasonable assurance that the entity  will comply with the conditions attaching to it, and that the grant will be received. </a:t>
            </a:r>
          </a:p>
          <a:p>
            <a:pPr marL="342900" indent="-342900">
              <a:buFont typeface="Arial" panose="020B0604020202020204" pitchFamily="34" charset="0"/>
              <a:buChar char="•"/>
            </a:pPr>
            <a:r>
              <a:rPr lang="en-IN" b="1" dirty="0">
                <a:solidFill>
                  <a:schemeClr val="tx1"/>
                </a:solidFill>
              </a:rPr>
              <a:t>Receipt of a grant does not of itself provide conclusive evidence that the conditions attaching to the grant have been or will be fulfilled.</a:t>
            </a:r>
          </a:p>
          <a:p>
            <a:pPr marL="342900" indent="-342900">
              <a:buFont typeface="Arial" panose="020B0604020202020204" pitchFamily="34" charset="0"/>
              <a:buChar char="•"/>
            </a:pPr>
            <a:endParaRPr lang="en-IN" b="1" dirty="0">
              <a:solidFill>
                <a:schemeClr val="tx1"/>
              </a:solidFill>
            </a:endParaRPr>
          </a:p>
        </p:txBody>
      </p:sp>
      <p:pic>
        <p:nvPicPr>
          <p:cNvPr id="6" name="Picture 5">
            <a:extLst>
              <a:ext uri="{FF2B5EF4-FFF2-40B4-BE49-F238E27FC236}">
                <a16:creationId xmlns:a16="http://schemas.microsoft.com/office/drawing/2014/main" id="{E9F066FD-AA01-4B69-89E4-14752A70F018}"/>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Tree>
    <p:extLst>
      <p:ext uri="{BB962C8B-B14F-4D97-AF65-F5344CB8AC3E}">
        <p14:creationId xmlns:p14="http://schemas.microsoft.com/office/powerpoint/2010/main" val="1701478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283BD-BE09-4D96-BE37-989A94B8081B}"/>
              </a:ext>
            </a:extLst>
          </p:cNvPr>
          <p:cNvSpPr>
            <a:spLocks noGrp="1"/>
          </p:cNvSpPr>
          <p:nvPr>
            <p:ph type="title"/>
          </p:nvPr>
        </p:nvSpPr>
        <p:spPr>
          <a:xfrm>
            <a:off x="838200" y="345017"/>
            <a:ext cx="10515600" cy="846666"/>
          </a:xfrm>
        </p:spPr>
        <p:txBody>
          <a:bodyPr>
            <a:normAutofit fontScale="90000"/>
          </a:bodyPr>
          <a:lstStyle/>
          <a:p>
            <a:r>
              <a:rPr lang="en-IN" dirty="0">
                <a:latin typeface="Times New Roman" panose="02020603050405020304" pitchFamily="18" charset="0"/>
                <a:cs typeface="Times New Roman" panose="02020603050405020304" pitchFamily="18" charset="0"/>
              </a:rPr>
              <a:t>Accounting Of Government Grant</a:t>
            </a:r>
          </a:p>
        </p:txBody>
      </p:sp>
      <p:sp>
        <p:nvSpPr>
          <p:cNvPr id="3" name="Text Placeholder 2">
            <a:extLst>
              <a:ext uri="{FF2B5EF4-FFF2-40B4-BE49-F238E27FC236}">
                <a16:creationId xmlns:a16="http://schemas.microsoft.com/office/drawing/2014/main" id="{613B0CE7-5A49-429C-891C-024C6CAA1CDE}"/>
              </a:ext>
            </a:extLst>
          </p:cNvPr>
          <p:cNvSpPr>
            <a:spLocks noGrp="1"/>
          </p:cNvSpPr>
          <p:nvPr>
            <p:ph type="body" idx="1"/>
          </p:nvPr>
        </p:nvSpPr>
        <p:spPr>
          <a:xfrm>
            <a:off x="838200" y="1191683"/>
            <a:ext cx="10515600" cy="5434895"/>
          </a:xfrm>
        </p:spPr>
        <p:txBody>
          <a:bodyPr>
            <a:normAutofit/>
          </a:bodyPr>
          <a:lstStyle/>
          <a:p>
            <a:r>
              <a:rPr lang="en-IN" dirty="0">
                <a:solidFill>
                  <a:schemeClr val="tx1"/>
                </a:solidFill>
              </a:rPr>
              <a:t>There are majorly two approaches given by ICAI to the accounting of Government Grant:</a:t>
            </a:r>
          </a:p>
          <a:p>
            <a:pPr marL="457200" indent="-457200">
              <a:buAutoNum type="alphaLcParenBoth"/>
            </a:pPr>
            <a:r>
              <a:rPr lang="en-IN" dirty="0">
                <a:solidFill>
                  <a:schemeClr val="tx1"/>
                </a:solidFill>
              </a:rPr>
              <a:t>Capital Approach.</a:t>
            </a:r>
          </a:p>
          <a:p>
            <a:pPr marL="457200" indent="-457200">
              <a:buAutoNum type="alphaLcParenBoth"/>
            </a:pPr>
            <a:r>
              <a:rPr lang="en-IN" dirty="0">
                <a:solidFill>
                  <a:schemeClr val="tx1"/>
                </a:solidFill>
              </a:rPr>
              <a:t> Income Approach.</a:t>
            </a:r>
          </a:p>
          <a:p>
            <a:endParaRPr lang="en-IN" dirty="0">
              <a:solidFill>
                <a:schemeClr val="tx1"/>
              </a:solidFill>
            </a:endParaRPr>
          </a:p>
        </p:txBody>
      </p:sp>
      <p:pic>
        <p:nvPicPr>
          <p:cNvPr id="6" name="Picture 5">
            <a:extLst>
              <a:ext uri="{FF2B5EF4-FFF2-40B4-BE49-F238E27FC236}">
                <a16:creationId xmlns:a16="http://schemas.microsoft.com/office/drawing/2014/main" id="{E9F066FD-AA01-4B69-89E4-14752A70F018}"/>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Tree>
    <p:extLst>
      <p:ext uri="{BB962C8B-B14F-4D97-AF65-F5344CB8AC3E}">
        <p14:creationId xmlns:p14="http://schemas.microsoft.com/office/powerpoint/2010/main" val="557783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B7071-F93F-4C6A-95E8-E1995A50DD68}"/>
              </a:ext>
            </a:extLst>
          </p:cNvPr>
          <p:cNvSpPr>
            <a:spLocks noGrp="1"/>
          </p:cNvSpPr>
          <p:nvPr>
            <p:ph type="title"/>
          </p:nvPr>
        </p:nvSpPr>
        <p:spPr/>
        <p:txBody>
          <a:bodyPr anchor="t">
            <a:normAutofit/>
          </a:bodyPr>
          <a:lstStyle/>
          <a:p>
            <a:r>
              <a:rPr lang="en-IN" sz="2000" b="1" dirty="0">
                <a:latin typeface="Times New Roman" panose="02020603050405020304" pitchFamily="18" charset="0"/>
                <a:cs typeface="Times New Roman" panose="02020603050405020304" pitchFamily="18" charset="0"/>
              </a:rPr>
              <a:t>A Ltd. received the government grant of Rs.1000000 for purchasing machinery for processing raw cashew nuts to  Finished cashew. The original cost of machinery is Rs.3000000 and have estimated life of 5 years. Depreciation @10% on asset by SLM.</a:t>
            </a:r>
            <a:br>
              <a:rPr lang="en-IN" sz="2000" b="1" dirty="0">
                <a:latin typeface="Times New Roman" panose="02020603050405020304" pitchFamily="18" charset="0"/>
                <a:cs typeface="Times New Roman" panose="02020603050405020304" pitchFamily="18" charset="0"/>
              </a:rPr>
            </a:br>
            <a:r>
              <a:rPr lang="en-IN" sz="2000" b="1" dirty="0">
                <a:latin typeface="Times New Roman" panose="02020603050405020304" pitchFamily="18" charset="0"/>
                <a:cs typeface="Times New Roman" panose="02020603050405020304" pitchFamily="18" charset="0"/>
              </a:rPr>
              <a:t>The following are two methods to record the above case</a:t>
            </a:r>
            <a:r>
              <a:rPr lang="en-IN" sz="2000" dirty="0">
                <a:latin typeface="Times New Roman" panose="02020603050405020304" pitchFamily="18" charset="0"/>
                <a:cs typeface="Times New Roman" panose="02020603050405020304" pitchFamily="18" charset="0"/>
              </a:rPr>
              <a:t>.</a:t>
            </a:r>
          </a:p>
        </p:txBody>
      </p:sp>
      <p:sp>
        <p:nvSpPr>
          <p:cNvPr id="3" name="Content Placeholder 2">
            <a:extLst>
              <a:ext uri="{FF2B5EF4-FFF2-40B4-BE49-F238E27FC236}">
                <a16:creationId xmlns:a16="http://schemas.microsoft.com/office/drawing/2014/main" id="{FB4E999E-14E6-4465-9996-AC604E5D0985}"/>
              </a:ext>
            </a:extLst>
          </p:cNvPr>
          <p:cNvSpPr>
            <a:spLocks noGrp="1"/>
          </p:cNvSpPr>
          <p:nvPr>
            <p:ph sz="half" idx="1"/>
          </p:nvPr>
        </p:nvSpPr>
        <p:spPr/>
        <p:txBody>
          <a:bodyPr>
            <a:normAutofit/>
          </a:bodyPr>
          <a:lstStyle/>
          <a:p>
            <a:r>
              <a:rPr lang="en-IN" dirty="0">
                <a:latin typeface="Times New Roman" panose="02020603050405020304" pitchFamily="18" charset="0"/>
                <a:cs typeface="Times New Roman" panose="02020603050405020304" pitchFamily="18" charset="0"/>
              </a:rPr>
              <a:t>Capital approach:</a:t>
            </a:r>
          </a:p>
          <a:p>
            <a:pPr marL="0" indent="0">
              <a:buNone/>
            </a:pPr>
            <a:r>
              <a:rPr lang="en-IN" dirty="0">
                <a:latin typeface="Times New Roman" panose="02020603050405020304" pitchFamily="18" charset="0"/>
                <a:cs typeface="Times New Roman" panose="02020603050405020304" pitchFamily="18" charset="0"/>
              </a:rPr>
              <a:t>In this approach the asset will be valued at Nominal value </a:t>
            </a:r>
            <a:r>
              <a:rPr lang="en-IN" dirty="0" err="1">
                <a:latin typeface="Times New Roman" panose="02020603050405020304" pitchFamily="18" charset="0"/>
                <a:cs typeface="Times New Roman" panose="02020603050405020304" pitchFamily="18" charset="0"/>
              </a:rPr>
              <a:t>i.e</a:t>
            </a:r>
            <a:r>
              <a:rPr lang="en-IN" dirty="0">
                <a:latin typeface="Times New Roman" panose="02020603050405020304" pitchFamily="18" charset="0"/>
                <a:cs typeface="Times New Roman" panose="02020603050405020304" pitchFamily="18" charset="0"/>
              </a:rPr>
              <a:t> Rs.2000000 and depreciation amounting to Rs.400000</a:t>
            </a:r>
          </a:p>
          <a:p>
            <a:pPr marL="0" indent="0">
              <a:buNone/>
            </a:pPr>
            <a:r>
              <a:rPr lang="en-IN" dirty="0"/>
              <a:t>Machinery A/c       Dr      20,00,000</a:t>
            </a:r>
          </a:p>
          <a:p>
            <a:pPr marL="0" indent="0">
              <a:buNone/>
            </a:pPr>
            <a:r>
              <a:rPr lang="en-IN" dirty="0">
                <a:latin typeface="Times New Roman" panose="02020603050405020304" pitchFamily="18" charset="0"/>
                <a:cs typeface="Times New Roman" panose="02020603050405020304" pitchFamily="18" charset="0"/>
              </a:rPr>
              <a:t>   To bank A/c.                20,00,000</a:t>
            </a:r>
          </a:p>
          <a:p>
            <a:pPr marL="0" indent="0">
              <a:buNone/>
            </a:pPr>
            <a:endParaRPr lang="en-IN" dirty="0">
              <a:latin typeface="Times New Roman" panose="02020603050405020304" pitchFamily="18"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45FD7304-7043-49C0-9FC0-F867E885742C}"/>
              </a:ext>
            </a:extLst>
          </p:cNvPr>
          <p:cNvSpPr>
            <a:spLocks noGrp="1"/>
          </p:cNvSpPr>
          <p:nvPr>
            <p:ph sz="half" idx="2"/>
          </p:nvPr>
        </p:nvSpPr>
        <p:spPr/>
        <p:txBody>
          <a:bodyPr>
            <a:normAutofit/>
          </a:bodyPr>
          <a:lstStyle/>
          <a:p>
            <a:r>
              <a:rPr lang="en-IN" dirty="0">
                <a:latin typeface="Times New Roman" panose="02020603050405020304" pitchFamily="18" charset="0"/>
                <a:cs typeface="Times New Roman" panose="02020603050405020304" pitchFamily="18" charset="0"/>
              </a:rPr>
              <a:t>Income approach:</a:t>
            </a:r>
          </a:p>
          <a:p>
            <a:pPr marL="0" indent="0">
              <a:buNone/>
            </a:pPr>
            <a:r>
              <a:rPr lang="en-IN" dirty="0">
                <a:latin typeface="Times New Roman" panose="02020603050405020304" pitchFamily="18" charset="0"/>
                <a:cs typeface="Times New Roman" panose="02020603050405020304" pitchFamily="18" charset="0"/>
              </a:rPr>
              <a:t>In this approach the asset will be valued at the fair value/original cost value and amount of government grant shall be transferred to Profit &amp; Loss a/c  over the useful life of the asset.</a:t>
            </a:r>
          </a:p>
          <a:p>
            <a:pPr marL="0" indent="0">
              <a:buNone/>
            </a:pPr>
            <a:r>
              <a:rPr lang="en-IN" sz="2400" dirty="0"/>
              <a:t>Machinery A/c           Dr         30,00,000</a:t>
            </a:r>
          </a:p>
          <a:p>
            <a:pPr marL="0" indent="0">
              <a:buNone/>
            </a:pPr>
            <a:r>
              <a:rPr lang="en-IN" sz="2400" dirty="0">
                <a:latin typeface="Times New Roman" panose="02020603050405020304" pitchFamily="18" charset="0"/>
                <a:cs typeface="Times New Roman" panose="02020603050405020304" pitchFamily="18" charset="0"/>
              </a:rPr>
              <a:t>   To bank A/c.                      20,00,000</a:t>
            </a:r>
          </a:p>
          <a:p>
            <a:pPr marL="0" indent="0">
              <a:buNone/>
            </a:pPr>
            <a:r>
              <a:rPr lang="en-IN" sz="2400" dirty="0">
                <a:latin typeface="Times New Roman" panose="02020603050405020304" pitchFamily="18" charset="0"/>
                <a:cs typeface="Times New Roman" panose="02020603050405020304" pitchFamily="18" charset="0"/>
              </a:rPr>
              <a:t>   To Deferred Govt grant     10,00,000  </a:t>
            </a:r>
          </a:p>
        </p:txBody>
      </p:sp>
      <p:pic>
        <p:nvPicPr>
          <p:cNvPr id="5" name="Picture 4">
            <a:extLst>
              <a:ext uri="{FF2B5EF4-FFF2-40B4-BE49-F238E27FC236}">
                <a16:creationId xmlns:a16="http://schemas.microsoft.com/office/drawing/2014/main" id="{BC69D0D6-2074-4FA4-BA53-4057FD5B760A}"/>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Tree>
    <p:extLst>
      <p:ext uri="{BB962C8B-B14F-4D97-AF65-F5344CB8AC3E}">
        <p14:creationId xmlns:p14="http://schemas.microsoft.com/office/powerpoint/2010/main" val="5441958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5184</TotalTime>
  <Words>1242</Words>
  <Application>Microsoft Macintosh PowerPoint</Application>
  <PresentationFormat>Widescreen</PresentationFormat>
  <Paragraphs>84</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Arial Narrow</vt:lpstr>
      <vt:lpstr>Calibri</vt:lpstr>
      <vt:lpstr>Calibri Light</vt:lpstr>
      <vt:lpstr>Times New Roman</vt:lpstr>
      <vt:lpstr>Office Theme</vt:lpstr>
      <vt:lpstr>INDIAN ACCOUNTING STANDARD-20 : ACCOUNTING FOR GOVERNMENT GRANTS.</vt:lpstr>
      <vt:lpstr>Points to be covered under IND AS-20 are as follows:</vt:lpstr>
      <vt:lpstr>INTRODUCTION TO IND AS-20</vt:lpstr>
      <vt:lpstr>Scope</vt:lpstr>
      <vt:lpstr>Definitions</vt:lpstr>
      <vt:lpstr>Definitions</vt:lpstr>
      <vt:lpstr>Recognition of Government Grant</vt:lpstr>
      <vt:lpstr>Accounting Of Government Grant</vt:lpstr>
      <vt:lpstr>A Ltd. received the government grant of Rs.1000000 for purchasing machinery for processing raw cashew nuts to  Finished cashew. The original cost of machinery is Rs.3000000 and have estimated life of 5 years. Depreciation @10% on asset by SLM. The following are two methods to record the above case.</vt:lpstr>
      <vt:lpstr>Whether receipt basis of Accountig is permissible?</vt:lpstr>
      <vt:lpstr>Accounting Of Grant related to Non-depreciable asset</vt:lpstr>
      <vt:lpstr>Accounting of Grant for expenses or losses already incurred and grant as an immediate financial support </vt:lpstr>
      <vt:lpstr>Accounting of Forgivable loans and loans at less than market rate.</vt:lpstr>
      <vt:lpstr>Presentation of Grants Related to Income </vt:lpstr>
      <vt:lpstr>PowerPoint Presentation</vt:lpstr>
      <vt:lpstr>Disclosures</vt:lpstr>
      <vt:lpstr>Disclosures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 L</dc:creator>
  <cp:lastModifiedBy>nirav Rana</cp:lastModifiedBy>
  <cp:revision>541</cp:revision>
  <dcterms:created xsi:type="dcterms:W3CDTF">2018-01-03T12:04:39Z</dcterms:created>
  <dcterms:modified xsi:type="dcterms:W3CDTF">2020-04-10T18:19:43Z</dcterms:modified>
</cp:coreProperties>
</file>