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510" r:id="rId2"/>
    <p:sldId id="513" r:id="rId3"/>
    <p:sldId id="512" r:id="rId4"/>
    <p:sldId id="514" r:id="rId5"/>
    <p:sldId id="523" r:id="rId6"/>
    <p:sldId id="522" r:id="rId7"/>
    <p:sldId id="516" r:id="rId8"/>
    <p:sldId id="520" r:id="rId9"/>
    <p:sldId id="517" r:id="rId10"/>
    <p:sldId id="52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69" d="100"/>
          <a:sy n="69" d="100"/>
        </p:scale>
        <p:origin x="-696" y="-1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DB27F7-9405-43D6-9E0C-E49461EC7BA1}" type="datetimeFigureOut">
              <a:rPr lang="en-US" smtClean="0"/>
              <a:pPr/>
              <a:t>3/1/2019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DE0C4E-D49E-416A-BA25-6F0F5DBDA93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910080" y="359898"/>
            <a:ext cx="987552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E3D1971B-AA39-44FB-82B6-26D42CAECE09}" type="slidenum">
              <a:rPr lang="en-IN" smtClean="0"/>
              <a:pPr/>
              <a:t>‹#›</a:t>
            </a:fld>
            <a:endParaRPr lang="en-IN"/>
          </a:p>
        </p:txBody>
      </p:sp>
      <p:sp>
        <p:nvSpPr>
          <p:cNvPr id="8" name="Oval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524000" y="274641"/>
            <a:ext cx="7416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3D1971B-AA39-44FB-82B6-26D42CAECE09}" type="slidenum">
              <a:rPr lang="en-IN" smtClean="0"/>
              <a:pPr/>
              <a:t>‹#›</a:t>
            </a:fld>
            <a:endParaRPr lang="en-IN"/>
          </a:p>
        </p:txBody>
      </p:sp>
      <p:sp>
        <p:nvSpPr>
          <p:cNvPr id="10" name="Rectangle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E3D1971B-AA39-44FB-82B6-26D42CAECE09}" type="slidenum">
              <a:rPr lang="en-IN" smtClean="0"/>
              <a:pPr/>
              <a:t>‹#›</a:t>
            </a:fld>
            <a:endParaRPr lang="en-IN"/>
          </a:p>
        </p:txBody>
      </p:sp>
      <p:sp>
        <p:nvSpPr>
          <p:cNvPr id="6" name="Rectangle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3D1971B-AA39-44FB-82B6-26D42CAECE0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6406936-CF26-4A98-9778-4F8E888FBB82}" type="datetimeFigureOut">
              <a:rPr lang="en-IN" smtClean="0"/>
              <a:pPr/>
              <a:t>01-03-2019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3D1971B-AA39-44FB-82B6-26D42CAECE09}" type="slidenum">
              <a:rPr lang="en-IN" smtClean="0"/>
              <a:pPr/>
              <a:t>‹#›</a:t>
            </a:fld>
            <a:endParaRPr lang="en-IN"/>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6406936-CF26-4A98-9778-4F8E888FBB82}" type="datetimeFigureOut">
              <a:rPr lang="en-IN" smtClean="0"/>
              <a:pPr/>
              <a:t>01-03-2019</a:t>
            </a:fld>
            <a:endParaRPr lang="en-IN"/>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3D1971B-AA39-44FB-82B6-26D42CAECE09}" type="slidenum">
              <a:rPr lang="en-IN" smtClean="0"/>
              <a:pPr/>
              <a:t>‹#›</a:t>
            </a:fld>
            <a:endParaRPr lang="en-IN"/>
          </a:p>
        </p:txBody>
      </p:sp>
      <p:sp>
        <p:nvSpPr>
          <p:cNvPr id="15" name="Rectangle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631ECC-177C-45E5-84DA-DB987904B539}"/>
              </a:ext>
            </a:extLst>
          </p:cNvPr>
          <p:cNvSpPr>
            <a:spLocks noGrp="1"/>
          </p:cNvSpPr>
          <p:nvPr>
            <p:ph type="ctrTitle"/>
          </p:nvPr>
        </p:nvSpPr>
        <p:spPr>
          <a:xfrm>
            <a:off x="1318558" y="3216215"/>
            <a:ext cx="9144000" cy="1006883"/>
          </a:xfrm>
        </p:spPr>
        <p:txBody>
          <a:bodyPr>
            <a:noAutofit/>
          </a:bodyPr>
          <a:lstStyle/>
          <a:p>
            <a:pPr algn="l"/>
            <a:r>
              <a:rPr lang="en-IN" sz="4000" dirty="0" smtClean="0">
                <a:solidFill>
                  <a:srgbClr val="002060"/>
                </a:solidFill>
                <a:latin typeface="Tw Cen MT" pitchFamily="34" charset="0"/>
                <a:cs typeface="Times New Roman" panose="02020603050405020304" pitchFamily="18" charset="0"/>
              </a:rPr>
              <a:t>BENAMI PROPERTY </a:t>
            </a:r>
            <a:br>
              <a:rPr lang="en-IN" sz="4000" dirty="0" smtClean="0">
                <a:solidFill>
                  <a:srgbClr val="002060"/>
                </a:solidFill>
                <a:latin typeface="Tw Cen MT" pitchFamily="34" charset="0"/>
                <a:cs typeface="Times New Roman" panose="02020603050405020304" pitchFamily="18" charset="0"/>
              </a:rPr>
            </a:br>
            <a:r>
              <a:rPr lang="en-IN" sz="4000" dirty="0" smtClean="0">
                <a:solidFill>
                  <a:srgbClr val="002060"/>
                </a:solidFill>
                <a:latin typeface="Tw Cen MT" pitchFamily="34" charset="0"/>
                <a:cs typeface="Times New Roman" panose="02020603050405020304" pitchFamily="18" charset="0"/>
              </a:rPr>
              <a:t>TRANSACTIONS</a:t>
            </a:r>
            <a:endParaRPr lang="en-IN" sz="4000" dirty="0">
              <a:latin typeface="Tw Cen MT" pitchFamily="34" charset="0"/>
            </a:endParaRPr>
          </a:p>
        </p:txBody>
      </p:sp>
      <p:sp>
        <p:nvSpPr>
          <p:cNvPr id="3" name="Subtitle 2">
            <a:extLst>
              <a:ext uri="{FF2B5EF4-FFF2-40B4-BE49-F238E27FC236}">
                <a16:creationId xmlns:a16="http://schemas.microsoft.com/office/drawing/2014/main" xmlns="" id="{CB961148-B853-4A83-950C-4AD81DDC78B6}"/>
              </a:ext>
            </a:extLst>
          </p:cNvPr>
          <p:cNvSpPr>
            <a:spLocks noGrp="1"/>
          </p:cNvSpPr>
          <p:nvPr>
            <p:ph type="subTitle" idx="1"/>
          </p:nvPr>
        </p:nvSpPr>
        <p:spPr>
          <a:xfrm flipH="1">
            <a:off x="3006437" y="4409006"/>
            <a:ext cx="2472626" cy="509358"/>
          </a:xfrm>
        </p:spPr>
        <p:txBody>
          <a:bodyPr>
            <a:normAutofit fontScale="77500" lnSpcReduction="20000"/>
          </a:bodyPr>
          <a:lstStyle/>
          <a:p>
            <a:r>
              <a:rPr lang="en-IN" dirty="0" smtClean="0">
                <a:solidFill>
                  <a:schemeClr val="accent6">
                    <a:lumMod val="50000"/>
                  </a:schemeClr>
                </a:solidFill>
              </a:rPr>
              <a:t>- By Hussain Vaghela</a:t>
            </a:r>
            <a:endParaRPr lang="en-IN" dirty="0">
              <a:solidFill>
                <a:schemeClr val="accent6">
                  <a:lumMod val="50000"/>
                </a:schemeClr>
              </a:solidFill>
            </a:endParaRPr>
          </a:p>
        </p:txBody>
      </p:sp>
      <p:grpSp>
        <p:nvGrpSpPr>
          <p:cNvPr id="4" name="Group 3">
            <a:extLst>
              <a:ext uri="{FF2B5EF4-FFF2-40B4-BE49-F238E27FC236}">
                <a16:creationId xmlns:a16="http://schemas.microsoft.com/office/drawing/2014/main" xmlns="" id="{74AF2B98-49F0-4179-B6DA-BA9FD1A4D5F0}"/>
              </a:ext>
            </a:extLst>
          </p:cNvPr>
          <p:cNvGrpSpPr/>
          <p:nvPr/>
        </p:nvGrpSpPr>
        <p:grpSpPr>
          <a:xfrm>
            <a:off x="0" y="5735637"/>
            <a:ext cx="12192000" cy="1136506"/>
            <a:chOff x="0" y="5735637"/>
            <a:chExt cx="12192000" cy="1136506"/>
          </a:xfrm>
        </p:grpSpPr>
        <p:pic>
          <p:nvPicPr>
            <p:cNvPr id="5" name="Picture 4">
              <a:extLst>
                <a:ext uri="{FF2B5EF4-FFF2-40B4-BE49-F238E27FC236}">
                  <a16:creationId xmlns:a16="http://schemas.microsoft.com/office/drawing/2014/main" xmlns="" id="{298C0E6C-E093-48AA-9087-F7B0F7B43B24}"/>
                </a:ext>
              </a:extLst>
            </p:cNvPr>
            <p:cNvPicPr>
              <a:picLocks noChangeAspect="1"/>
            </p:cNvPicPr>
            <p:nvPr/>
          </p:nvPicPr>
          <p:blipFill rotWithShape="1">
            <a:blip r:embed="rId2" cstate="print"/>
            <a:srcRect l="16701" t="34913" r="16881" b="40943"/>
            <a:stretch/>
          </p:blipFill>
          <p:spPr>
            <a:xfrm>
              <a:off x="3967636" y="5735637"/>
              <a:ext cx="4105899" cy="839553"/>
            </a:xfrm>
            <a:prstGeom prst="rect">
              <a:avLst/>
            </a:prstGeom>
          </p:spPr>
        </p:pic>
        <p:pic>
          <p:nvPicPr>
            <p:cNvPr id="6" name="Picture 5">
              <a:extLst>
                <a:ext uri="{FF2B5EF4-FFF2-40B4-BE49-F238E27FC236}">
                  <a16:creationId xmlns:a16="http://schemas.microsoft.com/office/drawing/2014/main" xmlns="" id="{FEA16DCC-092C-425D-AFD4-325CB98483E4}"/>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grpSp>
      <p:pic>
        <p:nvPicPr>
          <p:cNvPr id="7" name="Picture 6" descr="3.jpg"/>
          <p:cNvPicPr>
            <a:picLocks noChangeAspect="1"/>
          </p:cNvPicPr>
          <p:nvPr/>
        </p:nvPicPr>
        <p:blipFill>
          <a:blip r:embed="rId4"/>
          <a:stretch>
            <a:fillRect/>
          </a:stretch>
        </p:blipFill>
        <p:spPr>
          <a:xfrm>
            <a:off x="6686598" y="1130332"/>
            <a:ext cx="5505402" cy="3670268"/>
          </a:xfrm>
          <a:prstGeom prst="rect">
            <a:avLst/>
          </a:prstGeom>
        </p:spPr>
      </p:pic>
    </p:spTree>
    <p:extLst>
      <p:ext uri="{BB962C8B-B14F-4D97-AF65-F5344CB8AC3E}">
        <p14:creationId xmlns:p14="http://schemas.microsoft.com/office/powerpoint/2010/main" xmlns="" val="20226672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D581B5C2-E367-41B3-BBA0-A9A09E604075}"/>
              </a:ext>
            </a:extLst>
          </p:cNvPr>
          <p:cNvPicPr>
            <a:picLocks noChangeAspect="1"/>
          </p:cNvPicPr>
          <p:nvPr/>
        </p:nvPicPr>
        <p:blipFill rotWithShape="1">
          <a:blip r:embed="rId2"/>
          <a:srcRect l="6300" t="71332" r="6325" b="11333"/>
          <a:stretch/>
        </p:blipFill>
        <p:spPr>
          <a:xfrm>
            <a:off x="1861676" y="5778342"/>
            <a:ext cx="8468648" cy="944999"/>
          </a:xfrm>
          <a:prstGeom prst="rect">
            <a:avLst/>
          </a:prstGeom>
        </p:spPr>
      </p:pic>
      <p:pic>
        <p:nvPicPr>
          <p:cNvPr id="10" name="Picture 9">
            <a:extLst>
              <a:ext uri="{FF2B5EF4-FFF2-40B4-BE49-F238E27FC236}">
                <a16:creationId xmlns:a16="http://schemas.microsoft.com/office/drawing/2014/main" xmlns="" id="{5FE49850-E169-43CA-9BCF-A5607F445352}"/>
              </a:ext>
            </a:extLst>
          </p:cNvPr>
          <p:cNvPicPr>
            <a:picLocks noChangeAspect="1"/>
          </p:cNvPicPr>
          <p:nvPr/>
        </p:nvPicPr>
        <p:blipFill rotWithShape="1">
          <a:blip r:embed="rId3"/>
          <a:srcRect l="541" t="82474" r="1263" b="15395"/>
          <a:stretch/>
        </p:blipFill>
        <p:spPr>
          <a:xfrm>
            <a:off x="0" y="6723341"/>
            <a:ext cx="12192000" cy="148802"/>
          </a:xfrm>
          <a:prstGeom prst="rect">
            <a:avLst/>
          </a:prstGeom>
        </p:spPr>
      </p:pic>
      <p:pic>
        <p:nvPicPr>
          <p:cNvPr id="6" name="Picture 5" descr="8.jpg"/>
          <p:cNvPicPr>
            <a:picLocks noChangeAspect="1"/>
          </p:cNvPicPr>
          <p:nvPr/>
        </p:nvPicPr>
        <p:blipFill>
          <a:blip r:embed="rId4">
            <a:clrChange>
              <a:clrFrom>
                <a:srgbClr val="C4D3E8"/>
              </a:clrFrom>
              <a:clrTo>
                <a:srgbClr val="C4D3E8">
                  <a:alpha val="0"/>
                </a:srgbClr>
              </a:clrTo>
            </a:clrChange>
          </a:blip>
          <a:stretch>
            <a:fillRect/>
          </a:stretch>
        </p:blipFill>
        <p:spPr>
          <a:xfrm>
            <a:off x="3187335" y="1154840"/>
            <a:ext cx="6466117" cy="3364909"/>
          </a:xfrm>
          <a:prstGeom prst="rect">
            <a:avLst/>
          </a:prstGeom>
        </p:spPr>
      </p:pic>
    </p:spTree>
    <p:extLst>
      <p:ext uri="{BB962C8B-B14F-4D97-AF65-F5344CB8AC3E}">
        <p14:creationId xmlns:p14="http://schemas.microsoft.com/office/powerpoint/2010/main" xmlns="" val="995341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FCEDA0-0AA3-4775-96FB-5002ABCA0FB6}"/>
              </a:ext>
            </a:extLst>
          </p:cNvPr>
          <p:cNvSpPr>
            <a:spLocks noGrp="1"/>
          </p:cNvSpPr>
          <p:nvPr>
            <p:ph type="title"/>
          </p:nvPr>
        </p:nvSpPr>
        <p:spPr/>
        <p:txBody>
          <a:bodyPr/>
          <a:lstStyle/>
          <a:p>
            <a:pPr algn="ctr"/>
            <a:r>
              <a:rPr lang="en-IN" dirty="0" smtClean="0">
                <a:latin typeface="Times New Roman" panose="02020603050405020304" pitchFamily="18" charset="0"/>
                <a:cs typeface="Times New Roman" panose="02020603050405020304" pitchFamily="18" charset="0"/>
              </a:rPr>
              <a:t>Introduction	</a:t>
            </a:r>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1CB9AAE0-7F8A-4A55-8A36-C9BC5C0C1A12}"/>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pic>
        <p:nvPicPr>
          <p:cNvPr id="5" name="Picture 4" descr="6.jpg"/>
          <p:cNvPicPr>
            <a:picLocks noChangeAspect="1"/>
          </p:cNvPicPr>
          <p:nvPr/>
        </p:nvPicPr>
        <p:blipFill>
          <a:blip r:embed="rId3"/>
          <a:stretch>
            <a:fillRect/>
          </a:stretch>
        </p:blipFill>
        <p:spPr>
          <a:xfrm>
            <a:off x="1658984" y="1384050"/>
            <a:ext cx="10254342" cy="5003687"/>
          </a:xfrm>
          <a:prstGeom prst="rect">
            <a:avLst/>
          </a:prstGeom>
        </p:spPr>
      </p:pic>
      <p:sp>
        <p:nvSpPr>
          <p:cNvPr id="3" name="Content Placeholder 2">
            <a:extLst>
              <a:ext uri="{FF2B5EF4-FFF2-40B4-BE49-F238E27FC236}">
                <a16:creationId xmlns:a16="http://schemas.microsoft.com/office/drawing/2014/main" xmlns="" id="{E5996358-193C-41A9-A251-E32DD27926DF}"/>
              </a:ext>
            </a:extLst>
          </p:cNvPr>
          <p:cNvSpPr>
            <a:spLocks noGrp="1"/>
          </p:cNvSpPr>
          <p:nvPr>
            <p:ph idx="1"/>
          </p:nvPr>
        </p:nvSpPr>
        <p:spPr>
          <a:xfrm>
            <a:off x="1914144" y="1205345"/>
            <a:ext cx="9997440" cy="5043055"/>
          </a:xfrm>
        </p:spPr>
        <p:txBody>
          <a:bodyPr>
            <a:normAutofit/>
          </a:bodyPr>
          <a:lstStyle/>
          <a:p>
            <a:pPr>
              <a:lnSpc>
                <a:spcPct val="150000"/>
              </a:lnSpc>
              <a:buFont typeface="Wingdings" pitchFamily="2" charset="2"/>
              <a:buChar char="v"/>
            </a:pPr>
            <a:r>
              <a:rPr lang="en-IN" sz="2800" dirty="0" err="1" smtClean="0">
                <a:latin typeface="Times New Roman" panose="02020603050405020304" pitchFamily="18" charset="0"/>
                <a:cs typeface="Times New Roman" panose="02020603050405020304" pitchFamily="18" charset="0"/>
              </a:rPr>
              <a:t>Benami</a:t>
            </a:r>
            <a:r>
              <a:rPr lang="en-IN" sz="2800" dirty="0" smtClean="0">
                <a:latin typeface="Times New Roman" panose="02020603050405020304" pitchFamily="18" charset="0"/>
                <a:cs typeface="Times New Roman" panose="02020603050405020304" pitchFamily="18" charset="0"/>
              </a:rPr>
              <a:t> is a South Asian word that means “Without name” or “no name”.</a:t>
            </a:r>
          </a:p>
          <a:p>
            <a:pPr>
              <a:lnSpc>
                <a:spcPct val="150000"/>
              </a:lnSpc>
              <a:buFont typeface="Wingdings" pitchFamily="2" charset="2"/>
              <a:buChar char="v"/>
            </a:pPr>
            <a:r>
              <a:rPr lang="en-IN" sz="2800" dirty="0" err="1" smtClean="0">
                <a:latin typeface="Times New Roman" panose="02020603050405020304" pitchFamily="18" charset="0"/>
                <a:cs typeface="Times New Roman" panose="02020603050405020304" pitchFamily="18" charset="0"/>
              </a:rPr>
              <a:t>Benami</a:t>
            </a:r>
            <a:r>
              <a:rPr lang="en-IN" sz="2800" dirty="0" smtClean="0">
                <a:latin typeface="Times New Roman" panose="02020603050405020304" pitchFamily="18" charset="0"/>
                <a:cs typeface="Times New Roman" panose="02020603050405020304" pitchFamily="18" charset="0"/>
              </a:rPr>
              <a:t> Transaction : Is a transaction where a person buys a property in the name of another  person or gratuitously transfers property in the name of other person without an intention to benefit that other person.</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06081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Why ???	</a:t>
            </a:r>
            <a:endParaRPr lang="en-US" dirty="0"/>
          </a:p>
        </p:txBody>
      </p:sp>
      <p:pic>
        <p:nvPicPr>
          <p:cNvPr id="6" name="Picture 5">
            <a:extLst>
              <a:ext uri="{FF2B5EF4-FFF2-40B4-BE49-F238E27FC236}">
                <a16:creationId xmlns:a16="http://schemas.microsoft.com/office/drawing/2014/main" xmlns="" id="{E9F066FD-AA01-4B69-89E4-14752A70F018}"/>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pic>
        <p:nvPicPr>
          <p:cNvPr id="9" name="Picture 8" descr="13.jpg"/>
          <p:cNvPicPr>
            <a:picLocks noChangeAspect="1"/>
          </p:cNvPicPr>
          <p:nvPr/>
        </p:nvPicPr>
        <p:blipFill>
          <a:blip r:embed="rId3"/>
          <a:stretch>
            <a:fillRect/>
          </a:stretch>
        </p:blipFill>
        <p:spPr>
          <a:xfrm rot="824923">
            <a:off x="6858001" y="1498310"/>
            <a:ext cx="3962400" cy="3364992"/>
          </a:xfrm>
          <a:prstGeom prst="rect">
            <a:avLst/>
          </a:prstGeom>
        </p:spPr>
      </p:pic>
      <p:sp>
        <p:nvSpPr>
          <p:cNvPr id="7" name="Content Placeholder 6"/>
          <p:cNvSpPr>
            <a:spLocks noGrp="1"/>
          </p:cNvSpPr>
          <p:nvPr>
            <p:ph idx="1"/>
          </p:nvPr>
        </p:nvSpPr>
        <p:spPr>
          <a:xfrm>
            <a:off x="1914144" y="1750422"/>
            <a:ext cx="9997440" cy="4497977"/>
          </a:xfrm>
        </p:spPr>
        <p:txBody>
          <a:bodyPr>
            <a:normAutofit/>
          </a:bodyPr>
          <a:lstStyle/>
          <a:p>
            <a:pPr>
              <a:lnSpc>
                <a:spcPct val="150000"/>
              </a:lnSpc>
              <a:buFont typeface="Courier New" pitchFamily="49" charset="0"/>
              <a:buChar char="o"/>
            </a:pPr>
            <a:r>
              <a:rPr lang="en-US" sz="2800" dirty="0" smtClean="0">
                <a:latin typeface="Times New Roman" pitchFamily="18" charset="0"/>
                <a:cs typeface="Times New Roman" pitchFamily="18" charset="0"/>
              </a:rPr>
              <a:t>Some people had superstitious belief that certain names were lucky.</a:t>
            </a:r>
          </a:p>
          <a:p>
            <a:pPr>
              <a:lnSpc>
                <a:spcPct val="150000"/>
              </a:lnSpc>
              <a:buFont typeface="Courier New" pitchFamily="49" charset="0"/>
              <a:buChar char="o"/>
            </a:pPr>
            <a:r>
              <a:rPr lang="en-US" sz="2800" dirty="0" smtClean="0">
                <a:latin typeface="Times New Roman" pitchFamily="18" charset="0"/>
                <a:cs typeface="Times New Roman" pitchFamily="18" charset="0"/>
              </a:rPr>
              <a:t>Provides an opportunity for putting black money into the market.</a:t>
            </a:r>
          </a:p>
          <a:p>
            <a:pPr>
              <a:lnSpc>
                <a:spcPct val="150000"/>
              </a:lnSpc>
              <a:buFont typeface="Courier New" pitchFamily="49" charset="0"/>
              <a:buChar char="o"/>
            </a:pPr>
            <a:r>
              <a:rPr lang="en-US" sz="2800" dirty="0" smtClean="0">
                <a:latin typeface="Times New Roman" pitchFamily="18" charset="0"/>
                <a:cs typeface="Times New Roman" pitchFamily="18" charset="0"/>
              </a:rPr>
              <a:t>To avoid certain political and social risks.</a:t>
            </a:r>
          </a:p>
          <a:p>
            <a:pPr>
              <a:lnSpc>
                <a:spcPct val="150000"/>
              </a:lnSpc>
              <a:buFont typeface="Courier New" pitchFamily="49" charset="0"/>
              <a:buChar char="o"/>
            </a:pPr>
            <a:r>
              <a:rPr lang="en-US" sz="2800" dirty="0" smtClean="0">
                <a:latin typeface="Times New Roman" pitchFamily="18" charset="0"/>
                <a:cs typeface="Times New Roman" pitchFamily="18" charset="0"/>
              </a:rPr>
              <a:t>The desire to evade tax thereby committing fraud.</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2804030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Benami Transactions(Prohibition) Act, 1988</a:t>
            </a:r>
            <a:endParaRPr lang="en-US" dirty="0"/>
          </a:p>
        </p:txBody>
      </p:sp>
      <p:sp>
        <p:nvSpPr>
          <p:cNvPr id="7" name="Content Placeholder 6"/>
          <p:cNvSpPr>
            <a:spLocks noGrp="1"/>
          </p:cNvSpPr>
          <p:nvPr>
            <p:ph idx="1"/>
          </p:nvPr>
        </p:nvSpPr>
        <p:spPr/>
        <p:txBody>
          <a:bodyPr>
            <a:normAutofit fontScale="70000" lnSpcReduction="20000"/>
          </a:bodyPr>
          <a:lstStyle/>
          <a:p>
            <a:pPr>
              <a:lnSpc>
                <a:spcPct val="150000"/>
              </a:lnSpc>
              <a:buFont typeface="Wingdings" pitchFamily="2" charset="2"/>
              <a:buChar char="Ø"/>
            </a:pPr>
            <a:r>
              <a:rPr lang="en-US" sz="3000" dirty="0" smtClean="0">
                <a:latin typeface="Times New Roman" pitchFamily="18" charset="0"/>
                <a:cs typeface="Times New Roman" pitchFamily="18" charset="0"/>
              </a:rPr>
              <a:t>Enacted on September 5,1988</a:t>
            </a:r>
          </a:p>
          <a:p>
            <a:pPr>
              <a:lnSpc>
                <a:spcPct val="150000"/>
              </a:lnSpc>
              <a:buFont typeface="Wingdings" pitchFamily="2" charset="2"/>
              <a:buChar char="Ø"/>
            </a:pPr>
            <a:r>
              <a:rPr lang="en-US" sz="3000" u="sng" dirty="0" smtClean="0">
                <a:latin typeface="Times New Roman" pitchFamily="18" charset="0"/>
                <a:cs typeface="Times New Roman" pitchFamily="18" charset="0"/>
              </a:rPr>
              <a:t>Purpose</a:t>
            </a:r>
            <a:r>
              <a:rPr lang="en-US" sz="3000" dirty="0" smtClean="0">
                <a:latin typeface="Times New Roman" pitchFamily="18" charset="0"/>
                <a:cs typeface="Times New Roman" pitchFamily="18" charset="0"/>
              </a:rPr>
              <a:t> :</a:t>
            </a:r>
          </a:p>
          <a:p>
            <a:pPr>
              <a:lnSpc>
                <a:spcPct val="150000"/>
              </a:lnSpc>
              <a:buNone/>
            </a:pPr>
            <a:r>
              <a:rPr lang="en-US" sz="3000" dirty="0" smtClean="0">
                <a:latin typeface="Times New Roman" pitchFamily="18" charset="0"/>
                <a:cs typeface="Times New Roman" pitchFamily="18" charset="0"/>
              </a:rPr>
              <a:t>   To prohibit benami transactions and to prohibit the right to recover property held benami.</a:t>
            </a:r>
          </a:p>
          <a:p>
            <a:pPr>
              <a:lnSpc>
                <a:spcPct val="150000"/>
              </a:lnSpc>
              <a:buFont typeface="Wingdings" pitchFamily="2" charset="2"/>
              <a:buChar char="Ø"/>
            </a:pPr>
            <a:r>
              <a:rPr lang="en-US" sz="3000" dirty="0" smtClean="0">
                <a:latin typeface="Times New Roman" pitchFamily="18" charset="0"/>
                <a:cs typeface="Times New Roman" pitchFamily="18" charset="0"/>
              </a:rPr>
              <a:t>The Benami Transactions (Prohibition) Act, 1988 (‘1988 Act’) was less an Act and more a two-page Statement of Intent. It was shorn of details and the Government had made a promise to flesh out, in the future sometime, the skeletal structure with procedures to be prescribed and rules to be notified in the Official Gazette. </a:t>
            </a:r>
          </a:p>
          <a:p>
            <a:pPr>
              <a:lnSpc>
                <a:spcPct val="150000"/>
              </a:lnSpc>
              <a:buFont typeface="Wingdings" pitchFamily="2" charset="2"/>
              <a:buChar char="Ø"/>
            </a:pPr>
            <a:r>
              <a:rPr lang="en-US" sz="3000" dirty="0" smtClean="0">
                <a:latin typeface="Times New Roman" pitchFamily="18" charset="0"/>
                <a:cs typeface="Times New Roman" pitchFamily="18" charset="0"/>
              </a:rPr>
              <a:t>In short, this act never came into force as rules were not framed</a:t>
            </a:r>
            <a:r>
              <a:rPr lang="en-US" dirty="0" smtClean="0">
                <a:latin typeface="Times New Roman" pitchFamily="18" charset="0"/>
                <a:cs typeface="Times New Roman" pitchFamily="18" charset="0"/>
              </a:rPr>
              <a:t>.</a:t>
            </a:r>
          </a:p>
          <a:p>
            <a:pPr>
              <a:lnSpc>
                <a:spcPct val="150000"/>
              </a:lnSpc>
              <a:buNone/>
            </a:pPr>
            <a:endParaRPr lang="en-US" dirty="0" smtClean="0">
              <a:latin typeface="Times New Roman" pitchFamily="18" charset="0"/>
              <a:cs typeface="Times New Roman" pitchFamily="18" charset="0"/>
            </a:endParaRPr>
          </a:p>
          <a:p>
            <a:pPr>
              <a:lnSpc>
                <a:spcPct val="150000"/>
              </a:lnSpc>
              <a:buNone/>
            </a:pPr>
            <a:endParaRPr lang="en-US" dirty="0" smtClean="0">
              <a:latin typeface="Times New Roman" pitchFamily="18" charset="0"/>
              <a:cs typeface="Times New Roman" pitchFamily="18" charset="0"/>
            </a:endParaRPr>
          </a:p>
          <a:p>
            <a:pPr>
              <a:lnSpc>
                <a:spcPct val="150000"/>
              </a:lnSpc>
              <a:buNone/>
            </a:pPr>
            <a:endParaRPr lang="en-US" dirty="0" smtClean="0">
              <a:latin typeface="Times New Roman" pitchFamily="18" charset="0"/>
              <a:cs typeface="Times New Roman" pitchFamily="18" charset="0"/>
            </a:endParaRPr>
          </a:p>
          <a:p>
            <a:pPr>
              <a:lnSpc>
                <a:spcPct val="150000"/>
              </a:lnSpc>
              <a:buNone/>
            </a:pPr>
            <a:endParaRPr lang="en-US" dirty="0" smtClean="0">
              <a:latin typeface="Times New Roman" pitchFamily="18" charset="0"/>
              <a:cs typeface="Times New Roman" pitchFamily="18" charset="0"/>
            </a:endParaRPr>
          </a:p>
          <a:p>
            <a:pPr>
              <a:lnSpc>
                <a:spcPct val="150000"/>
              </a:lnSpc>
              <a:buNone/>
            </a:pPr>
            <a:endParaRPr lang="en-US" dirty="0" smtClean="0">
              <a:latin typeface="Times New Roman" pitchFamily="18" charset="0"/>
              <a:cs typeface="Times New Roman" pitchFamily="18" charset="0"/>
            </a:endParaRPr>
          </a:p>
          <a:p>
            <a:pPr>
              <a:lnSpc>
                <a:spcPct val="150000"/>
              </a:lnSpc>
              <a:buNone/>
            </a:pPr>
            <a:endParaRPr lang="en-US" dirty="0" smtClean="0">
              <a:latin typeface="Times New Roman" pitchFamily="18" charset="0"/>
              <a:cs typeface="Times New Roman" pitchFamily="18" charset="0"/>
            </a:endParaRPr>
          </a:p>
          <a:p>
            <a:pPr>
              <a:lnSpc>
                <a:spcPct val="150000"/>
              </a:lnSpc>
            </a:pPr>
            <a:endParaRPr lang="en-US" dirty="0">
              <a:latin typeface="Times New Roman" pitchFamily="18" charset="0"/>
              <a:cs typeface="Times New Roman" pitchFamily="18" charset="0"/>
            </a:endParaRPr>
          </a:p>
        </p:txBody>
      </p:sp>
      <p:pic>
        <p:nvPicPr>
          <p:cNvPr id="5" name="Picture 4">
            <a:extLst>
              <a:ext uri="{FF2B5EF4-FFF2-40B4-BE49-F238E27FC236}">
                <a16:creationId xmlns:a16="http://schemas.microsoft.com/office/drawing/2014/main" xmlns="" id="{BC69D0D6-2074-4FA4-BA53-4057FD5B760A}"/>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Tree>
    <p:extLst>
      <p:ext uri="{BB962C8B-B14F-4D97-AF65-F5344CB8AC3E}">
        <p14:creationId xmlns:p14="http://schemas.microsoft.com/office/powerpoint/2010/main" xmlns="" val="544195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Benami Transactions (Prohibition) Amendment Act, 2016 ("Amendment Act")</a:t>
            </a:r>
            <a:endParaRPr lang="en-US" sz="3600" dirty="0"/>
          </a:p>
        </p:txBody>
      </p:sp>
      <p:sp>
        <p:nvSpPr>
          <p:cNvPr id="3" name="Content Placeholder 2"/>
          <p:cNvSpPr>
            <a:spLocks noGrp="1"/>
          </p:cNvSpPr>
          <p:nvPr>
            <p:ph idx="1"/>
          </p:nvPr>
        </p:nvSpPr>
        <p:spPr/>
        <p:txBody>
          <a:bodyPr>
            <a:noAutofit/>
          </a:bodyPr>
          <a:lstStyle/>
          <a:p>
            <a:pPr>
              <a:lnSpc>
                <a:spcPct val="150000"/>
              </a:lnSpc>
            </a:pPr>
            <a:r>
              <a:rPr lang="en-US" sz="2300" dirty="0" smtClean="0">
                <a:latin typeface="Times New Roman" pitchFamily="18" charset="0"/>
                <a:cs typeface="Times New Roman" pitchFamily="18" charset="0"/>
              </a:rPr>
              <a:t>Came into force on November 01,2016</a:t>
            </a:r>
          </a:p>
          <a:p>
            <a:pPr>
              <a:lnSpc>
                <a:spcPct val="150000"/>
              </a:lnSpc>
            </a:pPr>
            <a:r>
              <a:rPr lang="en-US" sz="2300" dirty="0" smtClean="0">
                <a:solidFill>
                  <a:srgbClr val="333333"/>
                </a:solidFill>
                <a:latin typeface="Times New Roman" pitchFamily="18" charset="0"/>
                <a:cs typeface="Times New Roman" pitchFamily="18" charset="0"/>
              </a:rPr>
              <a:t>The Amendment Act:</a:t>
            </a:r>
          </a:p>
          <a:p>
            <a:pPr>
              <a:lnSpc>
                <a:spcPct val="150000"/>
              </a:lnSpc>
              <a:buFont typeface="+mj-lt"/>
              <a:buAutoNum type="alphaLcPeriod"/>
            </a:pPr>
            <a:r>
              <a:rPr lang="en-US" sz="2300" dirty="0" smtClean="0">
                <a:solidFill>
                  <a:srgbClr val="333333"/>
                </a:solidFill>
                <a:latin typeface="Times New Roman" pitchFamily="18" charset="0"/>
                <a:cs typeface="Times New Roman" pitchFamily="18" charset="0"/>
              </a:rPr>
              <a:t>has renamed the Principal Act as Prohibition of Benami Property Transactions Act, 1988 ("New Act");</a:t>
            </a:r>
          </a:p>
          <a:p>
            <a:pPr>
              <a:lnSpc>
                <a:spcPct val="150000"/>
              </a:lnSpc>
              <a:buFont typeface="+mj-lt"/>
              <a:buAutoNum type="alphaLcPeriod"/>
            </a:pPr>
            <a:r>
              <a:rPr lang="en-US" sz="2300" dirty="0" smtClean="0">
                <a:solidFill>
                  <a:srgbClr val="333333"/>
                </a:solidFill>
                <a:latin typeface="Times New Roman" pitchFamily="18" charset="0"/>
                <a:cs typeface="Times New Roman" pitchFamily="18" charset="0"/>
              </a:rPr>
              <a:t>has tried to give a comprehensive definition of benami transactions clearly setting out the transactions to be excluded from the definition;</a:t>
            </a:r>
          </a:p>
          <a:p>
            <a:pPr>
              <a:lnSpc>
                <a:spcPct val="150000"/>
              </a:lnSpc>
              <a:buFont typeface="+mj-lt"/>
              <a:buAutoNum type="alphaLcPeriod"/>
            </a:pPr>
            <a:r>
              <a:rPr lang="en-US" sz="2300" dirty="0" smtClean="0">
                <a:solidFill>
                  <a:srgbClr val="333333"/>
                </a:solidFill>
                <a:latin typeface="Times New Roman" pitchFamily="18" charset="0"/>
                <a:cs typeface="Times New Roman" pitchFamily="18" charset="0"/>
              </a:rPr>
              <a:t>provides for attachment, adjudication, confiscation and vesting of benami property and has prescribed penalties and punishments in respect of the offences punishable under the New Act.</a:t>
            </a:r>
          </a:p>
          <a:p>
            <a:pPr>
              <a:lnSpc>
                <a:spcPct val="150000"/>
              </a:lnSpc>
            </a:pPr>
            <a:endParaRPr lang="en-US" sz="23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638"/>
            <a:ext cx="9997440" cy="992459"/>
          </a:xfrm>
        </p:spPr>
        <p:txBody>
          <a:bodyPr/>
          <a:lstStyle/>
          <a:p>
            <a:r>
              <a:rPr lang="en-US" dirty="0" smtClean="0"/>
              <a:t>Benami vis-à-vis Demonetisation</a:t>
            </a:r>
            <a:endParaRPr lang="en-US" dirty="0"/>
          </a:p>
        </p:txBody>
      </p:sp>
      <p:sp>
        <p:nvSpPr>
          <p:cNvPr id="3" name="Content Placeholder 2"/>
          <p:cNvSpPr>
            <a:spLocks noGrp="1"/>
          </p:cNvSpPr>
          <p:nvPr>
            <p:ph idx="1"/>
          </p:nvPr>
        </p:nvSpPr>
        <p:spPr>
          <a:xfrm>
            <a:off x="1914144" y="1267097"/>
            <a:ext cx="9997440" cy="5264332"/>
          </a:xfrm>
        </p:spPr>
        <p:txBody>
          <a:bodyPr>
            <a:normAutofit fontScale="85000" lnSpcReduction="10000"/>
          </a:bodyPr>
          <a:lstStyle/>
          <a:p>
            <a:pPr>
              <a:lnSpc>
                <a:spcPct val="110000"/>
              </a:lnSpc>
              <a:buFont typeface="Wingdings" pitchFamily="2" charset="2"/>
              <a:buChar char="§"/>
            </a:pPr>
            <a:r>
              <a:rPr lang="en-US" sz="2800" dirty="0" smtClean="0">
                <a:latin typeface="Times New Roman" pitchFamily="18" charset="0"/>
                <a:cs typeface="Times New Roman" pitchFamily="18" charset="0"/>
              </a:rPr>
              <a:t>Such an arrangement where a person deposits old currency in the bank account of another person with an understanding that the account holder shall return his money in new currency, the transaction shall be regarded as Benami Transaction under the said Act.</a:t>
            </a:r>
          </a:p>
          <a:p>
            <a:pPr>
              <a:lnSpc>
                <a:spcPct val="110000"/>
              </a:lnSpc>
              <a:buFont typeface="Wingdings" pitchFamily="2" charset="2"/>
              <a:buChar char="§"/>
            </a:pPr>
            <a:r>
              <a:rPr lang="en-US" sz="2800" dirty="0" smtClean="0">
                <a:latin typeface="Times New Roman" pitchFamily="18" charset="0"/>
                <a:cs typeface="Times New Roman" pitchFamily="18" charset="0"/>
              </a:rPr>
              <a:t>The person who deposits old currency in the bank accounts shall be treated as beneficial owner and the person in whose bank account the old currency has been deposited shall be categorized under this law as Benamidar.</a:t>
            </a:r>
          </a:p>
          <a:p>
            <a:pPr>
              <a:lnSpc>
                <a:spcPct val="110000"/>
              </a:lnSpc>
              <a:buFont typeface="Wingdings" pitchFamily="2" charset="2"/>
              <a:buChar char="§"/>
            </a:pPr>
            <a:r>
              <a:rPr lang="en-US" sz="2800" dirty="0" smtClean="0">
                <a:latin typeface="Times New Roman" pitchFamily="18" charset="0"/>
                <a:cs typeface="Times New Roman" pitchFamily="18" charset="0"/>
              </a:rPr>
              <a:t>According to the Benami Act, the ‘Benamidar’, the Beneficial Owner and any other person who abets or induces a Benami Transactions, shall be punishable with Rigorous Imprisonment for a period from 1 to 7 years.</a:t>
            </a:r>
          </a:p>
          <a:p>
            <a:pPr>
              <a:lnSpc>
                <a:spcPct val="110000"/>
              </a:lnSpc>
              <a:buFont typeface="Wingdings" pitchFamily="2" charset="2"/>
              <a:buChar char="§"/>
            </a:pPr>
            <a:r>
              <a:rPr lang="en-US" sz="2800" dirty="0" smtClean="0">
                <a:latin typeface="Times New Roman" pitchFamily="18" charset="0"/>
                <a:cs typeface="Times New Roman" pitchFamily="18" charset="0"/>
              </a:rPr>
              <a:t>The Benami amount in the bank account deposited post Demonetisation will be seized and confiscated and the accused will also liable to fine which may extend up to 25 per cent of the fair market value of the benami property.</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416002-419F-4DB3-A43D-C71CC9989A4A}"/>
              </a:ext>
            </a:extLst>
          </p:cNvPr>
          <p:cNvSpPr>
            <a:spLocks noGrp="1"/>
          </p:cNvSpPr>
          <p:nvPr>
            <p:ph type="title"/>
          </p:nvPr>
        </p:nvSpPr>
        <p:spPr>
          <a:xfrm>
            <a:off x="1914144" y="274638"/>
            <a:ext cx="9997440" cy="835705"/>
          </a:xfrm>
        </p:spPr>
        <p:txBody>
          <a:bodyPr/>
          <a:lstStyle/>
          <a:p>
            <a:pPr algn="ctr"/>
            <a:r>
              <a:rPr lang="en-IN" dirty="0" smtClean="0">
                <a:latin typeface="Times New Roman" panose="02020603050405020304" pitchFamily="18" charset="0"/>
                <a:cs typeface="Times New Roman" panose="02020603050405020304" pitchFamily="18" charset="0"/>
              </a:rPr>
              <a:t>Instances</a:t>
            </a:r>
            <a:endParaRPr lang="en-IN"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xmlns="" id="{5D4A25C5-2F55-4169-9998-01A5ACD7F39D}"/>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pic>
        <p:nvPicPr>
          <p:cNvPr id="6" name="Picture 5" descr="11.jpg"/>
          <p:cNvPicPr>
            <a:picLocks noChangeAspect="1"/>
          </p:cNvPicPr>
          <p:nvPr/>
        </p:nvPicPr>
        <p:blipFill>
          <a:blip r:embed="rId3"/>
          <a:srcRect b="8281"/>
          <a:stretch>
            <a:fillRect/>
          </a:stretch>
        </p:blipFill>
        <p:spPr>
          <a:xfrm rot="582797">
            <a:off x="3082832" y="1685109"/>
            <a:ext cx="6309360" cy="3067048"/>
          </a:xfrm>
          <a:prstGeom prst="rect">
            <a:avLst/>
          </a:prstGeom>
        </p:spPr>
      </p:pic>
      <p:sp>
        <p:nvSpPr>
          <p:cNvPr id="4" name="Content Placeholder 3"/>
          <p:cNvSpPr>
            <a:spLocks noGrp="1"/>
          </p:cNvSpPr>
          <p:nvPr>
            <p:ph idx="1"/>
          </p:nvPr>
        </p:nvSpPr>
        <p:spPr>
          <a:xfrm>
            <a:off x="1914144" y="1097280"/>
            <a:ext cx="9997440" cy="5151120"/>
          </a:xfrm>
        </p:spPr>
        <p:txBody>
          <a:bodyPr>
            <a:normAutofit fontScale="92500" lnSpcReduction="20000"/>
          </a:bodyPr>
          <a:lstStyle/>
          <a:p>
            <a:pPr>
              <a:lnSpc>
                <a:spcPct val="150000"/>
              </a:lnSpc>
            </a:pPr>
            <a:r>
              <a:rPr lang="en-US" sz="2800" dirty="0" smtClean="0">
                <a:latin typeface="Times New Roman" pitchFamily="18" charset="0"/>
                <a:cs typeface="Times New Roman" pitchFamily="18" charset="0"/>
              </a:rPr>
              <a:t>Mr. X acquires the house property in his own name out of black money.</a:t>
            </a:r>
          </a:p>
          <a:p>
            <a:pPr>
              <a:lnSpc>
                <a:spcPct val="150000"/>
              </a:lnSpc>
            </a:pPr>
            <a:r>
              <a:rPr lang="en-US" sz="2800" dirty="0" smtClean="0">
                <a:latin typeface="Times New Roman" pitchFamily="18" charset="0"/>
                <a:cs typeface="Times New Roman" pitchFamily="18" charset="0"/>
              </a:rPr>
              <a:t>A property gets registered in the name of Mr. Piyush but the person who has paid the full amount of the property is untraceable. This property is known as Benami property and Mr. Piyush is called as </a:t>
            </a:r>
            <a:r>
              <a:rPr lang="en-US" sz="2800" dirty="0" err="1" smtClean="0">
                <a:latin typeface="Times New Roman" pitchFamily="18" charset="0"/>
                <a:cs typeface="Times New Roman" pitchFamily="18" charset="0"/>
              </a:rPr>
              <a:t>benamidar</a:t>
            </a:r>
            <a:r>
              <a:rPr lang="en-US" sz="2800" dirty="0" smtClean="0">
                <a:latin typeface="Times New Roman" pitchFamily="18" charset="0"/>
                <a:cs typeface="Times New Roman" pitchFamily="18" charset="0"/>
              </a:rPr>
              <a:t>. </a:t>
            </a:r>
          </a:p>
          <a:p>
            <a:pPr>
              <a:lnSpc>
                <a:spcPct val="150000"/>
              </a:lnSpc>
            </a:pPr>
            <a:r>
              <a:rPr lang="en-US" sz="2800" dirty="0" smtClean="0">
                <a:latin typeface="Times New Roman" pitchFamily="18" charset="0"/>
                <a:cs typeface="Times New Roman" pitchFamily="18" charset="0"/>
              </a:rPr>
              <a:t>Mr. P acquired the house property in the name of his brother.</a:t>
            </a:r>
          </a:p>
          <a:p>
            <a:pPr>
              <a:lnSpc>
                <a:spcPct val="150000"/>
              </a:lnSpc>
            </a:pPr>
            <a:r>
              <a:rPr lang="en-US" sz="2800" dirty="0" smtClean="0">
                <a:latin typeface="Times New Roman" pitchFamily="18" charset="0"/>
                <a:cs typeface="Times New Roman" pitchFamily="18" charset="0"/>
              </a:rPr>
              <a:t>Mr. X, the trustee of ABC Charitable Trust holds property in his own name out of unknown source of the trust.</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23195889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dirty="0" err="1" smtClean="0"/>
              <a:t>Execptions</a:t>
            </a:r>
            <a:endParaRPr lang="en-US" dirty="0"/>
          </a:p>
        </p:txBody>
      </p:sp>
      <p:pic>
        <p:nvPicPr>
          <p:cNvPr id="2" name="Picture 1">
            <a:extLst>
              <a:ext uri="{FF2B5EF4-FFF2-40B4-BE49-F238E27FC236}">
                <a16:creationId xmlns:a16="http://schemas.microsoft.com/office/drawing/2014/main" xmlns="" id="{2D203E71-738E-47DF-AFD9-214629260F04}"/>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pic>
        <p:nvPicPr>
          <p:cNvPr id="12" name="Picture 11" descr="10.jpg"/>
          <p:cNvPicPr>
            <a:picLocks noChangeAspect="1"/>
          </p:cNvPicPr>
          <p:nvPr/>
        </p:nvPicPr>
        <p:blipFill>
          <a:blip r:embed="rId3"/>
          <a:stretch>
            <a:fillRect/>
          </a:stretch>
        </p:blipFill>
        <p:spPr>
          <a:xfrm>
            <a:off x="3556000" y="1835150"/>
            <a:ext cx="5080000" cy="3187700"/>
          </a:xfrm>
          <a:prstGeom prst="rect">
            <a:avLst/>
          </a:prstGeom>
        </p:spPr>
      </p:pic>
      <p:sp>
        <p:nvSpPr>
          <p:cNvPr id="6" name="Content Placeholder 5"/>
          <p:cNvSpPr>
            <a:spLocks noGrp="1"/>
          </p:cNvSpPr>
          <p:nvPr>
            <p:ph idx="1"/>
          </p:nvPr>
        </p:nvSpPr>
        <p:spPr/>
        <p:txBody>
          <a:bodyPr>
            <a:noAutofit/>
          </a:bodyPr>
          <a:lstStyle/>
          <a:p>
            <a:pPr>
              <a:lnSpc>
                <a:spcPct val="150000"/>
              </a:lnSpc>
              <a:buFont typeface="Wingdings" pitchFamily="2" charset="2"/>
              <a:buChar char="q"/>
            </a:pPr>
            <a:r>
              <a:rPr lang="en-US" sz="2300" dirty="0" smtClean="0">
                <a:latin typeface="Times New Roman" pitchFamily="18" charset="0"/>
                <a:cs typeface="Times New Roman" pitchFamily="18" charset="0"/>
              </a:rPr>
              <a:t>The karta / members of HUF for the benefit of members.</a:t>
            </a:r>
          </a:p>
          <a:p>
            <a:pPr>
              <a:buFont typeface="Wingdings" pitchFamily="2" charset="2"/>
              <a:buChar char="q"/>
            </a:pPr>
            <a:r>
              <a:rPr lang="en-US" sz="2300" dirty="0" smtClean="0">
                <a:latin typeface="Times New Roman" pitchFamily="18" charset="0"/>
                <a:cs typeface="Times New Roman" pitchFamily="18" charset="0"/>
              </a:rPr>
              <a:t>The person standing in ‘ fiduciary capacity ’ for the benefit of those for whom he stands in his capacity which includes a </a:t>
            </a:r>
          </a:p>
          <a:p>
            <a:pPr>
              <a:buNone/>
            </a:pPr>
            <a:r>
              <a:rPr lang="en-US" sz="2300" dirty="0" smtClean="0">
                <a:latin typeface="Times New Roman" pitchFamily="18" charset="0"/>
                <a:cs typeface="Times New Roman" pitchFamily="18" charset="0"/>
              </a:rPr>
              <a:t>    Trustee, </a:t>
            </a:r>
          </a:p>
          <a:p>
            <a:pPr>
              <a:buNone/>
            </a:pPr>
            <a:r>
              <a:rPr lang="en-US" sz="2300" dirty="0" smtClean="0">
                <a:latin typeface="Times New Roman" pitchFamily="18" charset="0"/>
                <a:cs typeface="Times New Roman" pitchFamily="18" charset="0"/>
              </a:rPr>
              <a:t>    Executor, </a:t>
            </a:r>
          </a:p>
          <a:p>
            <a:pPr>
              <a:buNone/>
            </a:pPr>
            <a:r>
              <a:rPr lang="en-US" sz="2300" dirty="0" smtClean="0">
                <a:latin typeface="Times New Roman" pitchFamily="18" charset="0"/>
                <a:cs typeface="Times New Roman" pitchFamily="18" charset="0"/>
              </a:rPr>
              <a:t>    Partner, </a:t>
            </a:r>
          </a:p>
          <a:p>
            <a:pPr>
              <a:buNone/>
            </a:pPr>
            <a:r>
              <a:rPr lang="en-US" sz="2300" dirty="0" smtClean="0">
                <a:latin typeface="Times New Roman" pitchFamily="18" charset="0"/>
                <a:cs typeface="Times New Roman" pitchFamily="18" charset="0"/>
              </a:rPr>
              <a:t>    Director, etc.</a:t>
            </a:r>
          </a:p>
          <a:p>
            <a:pPr>
              <a:lnSpc>
                <a:spcPct val="150000"/>
              </a:lnSpc>
              <a:buFont typeface="Wingdings" pitchFamily="2" charset="2"/>
              <a:buChar char="q"/>
            </a:pPr>
            <a:r>
              <a:rPr lang="en-US" sz="2300" dirty="0" smtClean="0">
                <a:latin typeface="Times New Roman" pitchFamily="18" charset="0"/>
                <a:cs typeface="Times New Roman" pitchFamily="18" charset="0"/>
              </a:rPr>
              <a:t>Spouse or child and consideration paid by known sources of an individual.</a:t>
            </a:r>
          </a:p>
          <a:p>
            <a:pPr>
              <a:lnSpc>
                <a:spcPct val="150000"/>
              </a:lnSpc>
              <a:buFont typeface="Wingdings" pitchFamily="2" charset="2"/>
              <a:buChar char="q"/>
            </a:pPr>
            <a:r>
              <a:rPr lang="en-US" sz="2300" dirty="0" smtClean="0">
                <a:latin typeface="Times New Roman" pitchFamily="18" charset="0"/>
                <a:cs typeface="Times New Roman" pitchFamily="18" charset="0"/>
              </a:rPr>
              <a:t>Any property held in ‘ Joint Ownership ’ with Brother, Sister, Lineal Ascendant or Lineal Descendant.</a:t>
            </a:r>
          </a:p>
          <a:p>
            <a:pPr>
              <a:lnSpc>
                <a:spcPct val="150000"/>
              </a:lnSpc>
            </a:pPr>
            <a:endParaRPr lang="en-US" sz="2300" dirty="0"/>
          </a:p>
        </p:txBody>
      </p:sp>
    </p:spTree>
    <p:extLst>
      <p:ext uri="{BB962C8B-B14F-4D97-AF65-F5344CB8AC3E}">
        <p14:creationId xmlns:p14="http://schemas.microsoft.com/office/powerpoint/2010/main" xmlns="" val="931929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AFEF926-E9FC-4E97-AC66-52CBB5E8F1CC}"/>
              </a:ext>
            </a:extLst>
          </p:cNvPr>
          <p:cNvPicPr>
            <a:picLocks noChangeAspect="1"/>
          </p:cNvPicPr>
          <p:nvPr/>
        </p:nvPicPr>
        <p:blipFill rotWithShape="1">
          <a:blip r:embed="rId2"/>
          <a:srcRect l="541" t="82474" r="1263" b="15395"/>
          <a:stretch/>
        </p:blipFill>
        <p:spPr>
          <a:xfrm>
            <a:off x="0" y="6723341"/>
            <a:ext cx="12192000" cy="148802"/>
          </a:xfrm>
          <a:prstGeom prst="rect">
            <a:avLst/>
          </a:prstGeom>
        </p:spPr>
      </p:pic>
      <p:sp>
        <p:nvSpPr>
          <p:cNvPr id="5" name="Title 4"/>
          <p:cNvSpPr>
            <a:spLocks noGrp="1"/>
          </p:cNvSpPr>
          <p:nvPr>
            <p:ph type="title"/>
          </p:nvPr>
        </p:nvSpPr>
        <p:spPr>
          <a:xfrm>
            <a:off x="1914144" y="274320"/>
            <a:ext cx="9997440" cy="783771"/>
          </a:xfrm>
        </p:spPr>
        <p:txBody>
          <a:bodyPr>
            <a:normAutofit/>
          </a:bodyPr>
          <a:lstStyle/>
          <a:p>
            <a:pPr algn="ctr"/>
            <a:r>
              <a:rPr lang="en-US" dirty="0" smtClean="0"/>
              <a:t>Summary</a:t>
            </a:r>
            <a:endParaRPr lang="en-US" dirty="0"/>
          </a:p>
        </p:txBody>
      </p:sp>
      <p:pic>
        <p:nvPicPr>
          <p:cNvPr id="1026" name="Picture 2"/>
          <p:cNvPicPr>
            <a:picLocks noChangeAspect="1" noChangeArrowheads="1"/>
          </p:cNvPicPr>
          <p:nvPr/>
        </p:nvPicPr>
        <p:blipFill>
          <a:blip r:embed="rId3"/>
          <a:srcRect l="13654" t="19643" r="29019" b="8571"/>
          <a:stretch>
            <a:fillRect/>
          </a:stretch>
        </p:blipFill>
        <p:spPr bwMode="auto">
          <a:xfrm>
            <a:off x="2338253" y="1423852"/>
            <a:ext cx="7458891" cy="5251269"/>
          </a:xfrm>
          <a:prstGeom prst="rect">
            <a:avLst/>
          </a:prstGeom>
          <a:noFill/>
          <a:ln w="9525">
            <a:noFill/>
            <a:miter lim="800000"/>
            <a:headEnd/>
            <a:tailEnd/>
          </a:ln>
          <a:effectLst/>
        </p:spPr>
      </p:pic>
    </p:spTree>
    <p:extLst>
      <p:ext uri="{BB962C8B-B14F-4D97-AF65-F5344CB8AC3E}">
        <p14:creationId xmlns:p14="http://schemas.microsoft.com/office/powerpoint/2010/main" xmlns="" val="38674428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3515</TotalTime>
  <Words>632</Words>
  <Application>Microsoft Office PowerPoint</Application>
  <PresentationFormat>Custom</PresentationFormat>
  <Paragraphs>47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Solstice</vt:lpstr>
      <vt:lpstr>BENAMI PROPERTY  TRANSACTIONS</vt:lpstr>
      <vt:lpstr>Introduction </vt:lpstr>
      <vt:lpstr>Why ??? </vt:lpstr>
      <vt:lpstr>Benami Transactions(Prohibition) Act, 1988</vt:lpstr>
      <vt:lpstr>Benami Transactions (Prohibition) Amendment Act, 2016 ("Amendment Act")</vt:lpstr>
      <vt:lpstr>Benami vis-à-vis Demonetisation</vt:lpstr>
      <vt:lpstr>Instances</vt:lpstr>
      <vt:lpstr>Execptions</vt:lpstr>
      <vt:lpstr>Summary</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L</dc:creator>
  <cp:lastModifiedBy>snt4</cp:lastModifiedBy>
  <cp:revision>525</cp:revision>
  <dcterms:created xsi:type="dcterms:W3CDTF">2018-01-03T12:04:39Z</dcterms:created>
  <dcterms:modified xsi:type="dcterms:W3CDTF">2019-03-01T05:53:29Z</dcterms:modified>
</cp:coreProperties>
</file>