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73" r:id="rId3"/>
    <p:sldId id="257" r:id="rId4"/>
    <p:sldId id="258" r:id="rId5"/>
    <p:sldId id="259" r:id="rId6"/>
    <p:sldId id="260" r:id="rId7"/>
    <p:sldId id="272" r:id="rId8"/>
    <p:sldId id="274" r:id="rId9"/>
    <p:sldId id="275" r:id="rId10"/>
    <p:sldId id="278" r:id="rId11"/>
    <p:sldId id="276" r:id="rId12"/>
    <p:sldId id="261" r:id="rId13"/>
    <p:sldId id="262" r:id="rId14"/>
    <p:sldId id="263" r:id="rId15"/>
    <p:sldId id="264" r:id="rId16"/>
    <p:sldId id="265" r:id="rId17"/>
    <p:sldId id="279" r:id="rId18"/>
    <p:sldId id="266" r:id="rId19"/>
    <p:sldId id="277" r:id="rId20"/>
    <p:sldId id="267" r:id="rId21"/>
    <p:sldId id="269" r:id="rId22"/>
    <p:sldId id="270" r:id="rId23"/>
    <p:sldId id="27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0295" autoAdjust="0"/>
  </p:normalViewPr>
  <p:slideViewPr>
    <p:cSldViewPr snapToGrid="0">
      <p:cViewPr varScale="1">
        <p:scale>
          <a:sx n="84" d="100"/>
          <a:sy n="84" d="100"/>
        </p:scale>
        <p:origin x="19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2E6B8F-FE56-4CA8-9F66-F37041E5FEB2}" type="datetimeFigureOut">
              <a:rPr lang="en-IN" smtClean="0"/>
              <a:t>07-04-2020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3B2B72-8109-4F74-9EE9-DA87A68EB55C}" type="slidenum">
              <a:rPr lang="en-IN" smtClean="0"/>
              <a:t>‹#›</a:t>
            </a:fld>
            <a:endParaRPr lang="en-IN"/>
          </a:p>
        </p:txBody>
      </p:sp>
    </p:spTree>
    <p:extLst>
      <p:ext uri="{BB962C8B-B14F-4D97-AF65-F5344CB8AC3E}">
        <p14:creationId xmlns:p14="http://schemas.microsoft.com/office/powerpoint/2010/main" val="289483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F3B2B72-8109-4F74-9EE9-DA87A68EB55C}" type="slidenum">
              <a:rPr lang="en-IN" smtClean="0"/>
              <a:t>6</a:t>
            </a:fld>
            <a:endParaRPr lang="en-IN"/>
          </a:p>
        </p:txBody>
      </p:sp>
    </p:spTree>
    <p:extLst>
      <p:ext uri="{BB962C8B-B14F-4D97-AF65-F5344CB8AC3E}">
        <p14:creationId xmlns:p14="http://schemas.microsoft.com/office/powerpoint/2010/main" val="1312789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4B5DC3-47C8-49EF-A8F1-6C5CE99E090D}" type="datetimeFigureOut">
              <a:rPr lang="en-IN" smtClean="0"/>
              <a:t>07-04-2020</a:t>
            </a:fld>
            <a:endParaRPr lang="en-IN"/>
          </a:p>
        </p:txBody>
      </p:sp>
      <p:sp>
        <p:nvSpPr>
          <p:cNvPr id="5" name="Footer Placeholder 4"/>
          <p:cNvSpPr>
            <a:spLocks noGrp="1"/>
          </p:cNvSpPr>
          <p:nvPr>
            <p:ph type="ftr" sz="quarter" idx="11"/>
          </p:nvPr>
        </p:nvSpPr>
        <p:spPr>
          <a:xfrm>
            <a:off x="2416500" y="329307"/>
            <a:ext cx="4973915" cy="309201"/>
          </a:xfrm>
        </p:spPr>
        <p:txBody>
          <a:bodyPr/>
          <a:lstStyle/>
          <a:p>
            <a:endParaRPr lang="en-IN"/>
          </a:p>
        </p:txBody>
      </p:sp>
      <p:sp>
        <p:nvSpPr>
          <p:cNvPr id="6" name="Slide Number Placeholder 5"/>
          <p:cNvSpPr>
            <a:spLocks noGrp="1"/>
          </p:cNvSpPr>
          <p:nvPr>
            <p:ph type="sldNum" sz="quarter" idx="12"/>
          </p:nvPr>
        </p:nvSpPr>
        <p:spPr>
          <a:xfrm>
            <a:off x="1437664" y="798973"/>
            <a:ext cx="811019" cy="503578"/>
          </a:xfrm>
        </p:spPr>
        <p:txBody>
          <a:bodyPr/>
          <a:lstStyle/>
          <a:p>
            <a:fld id="{B260A5DF-1809-4C26-97BE-8ADEE8A766F7}" type="slidenum">
              <a:rPr lang="en-IN" smtClean="0"/>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6051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4B5DC3-47C8-49EF-A8F1-6C5CE99E090D}" type="datetimeFigureOut">
              <a:rPr lang="en-IN" smtClean="0"/>
              <a:t>07-04-2020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60A5DF-1809-4C26-97BE-8ADEE8A766F7}" type="slidenum">
              <a:rPr lang="en-IN" smtClean="0"/>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6011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4B5DC3-47C8-49EF-A8F1-6C5CE99E090D}" type="datetimeFigureOut">
              <a:rPr lang="en-IN" smtClean="0"/>
              <a:t>07-04-2020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60A5DF-1809-4C26-97BE-8ADEE8A766F7}" type="slidenum">
              <a:rPr lang="en-IN" smtClean="0"/>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48294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4B5DC3-47C8-49EF-A8F1-6C5CE99E090D}" type="datetimeFigureOut">
              <a:rPr lang="en-IN" smtClean="0"/>
              <a:t>07-04-2020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60A5DF-1809-4C26-97BE-8ADEE8A766F7}"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9987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4B5DC3-47C8-49EF-A8F1-6C5CE99E090D}" type="datetimeFigureOut">
              <a:rPr lang="en-IN" smtClean="0"/>
              <a:t>07-04-2020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60A5DF-1809-4C26-97BE-8ADEE8A766F7}" type="slidenum">
              <a:rPr lang="en-IN" smtClean="0"/>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369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4B5DC3-47C8-49EF-A8F1-6C5CE99E090D}" type="datetimeFigureOut">
              <a:rPr lang="en-IN" smtClean="0"/>
              <a:t>07-04-2020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260A5DF-1809-4C26-97BE-8ADEE8A766F7}" type="slidenum">
              <a:rPr lang="en-IN" smtClean="0"/>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764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4B5DC3-47C8-49EF-A8F1-6C5CE99E090D}" type="datetimeFigureOut">
              <a:rPr lang="en-IN" smtClean="0"/>
              <a:t>07-04-2020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260A5DF-1809-4C26-97BE-8ADEE8A766F7}"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73979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4B5DC3-47C8-49EF-A8F1-6C5CE99E090D}" type="datetimeFigureOut">
              <a:rPr lang="en-IN" smtClean="0"/>
              <a:t>07-04-2020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260A5DF-1809-4C26-97BE-8ADEE8A766F7}" type="slidenum">
              <a:rPr lang="en-IN" smtClean="0"/>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0622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B5DC3-47C8-49EF-A8F1-6C5CE99E090D}" type="datetimeFigureOut">
              <a:rPr lang="en-IN" smtClean="0"/>
              <a:t>07-04-2020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260A5DF-1809-4C26-97BE-8ADEE8A766F7}" type="slidenum">
              <a:rPr lang="en-IN" smtClean="0"/>
              <a:t>‹#›</a:t>
            </a:fld>
            <a:endParaRPr lang="en-IN"/>
          </a:p>
        </p:txBody>
      </p:sp>
    </p:spTree>
    <p:extLst>
      <p:ext uri="{BB962C8B-B14F-4D97-AF65-F5344CB8AC3E}">
        <p14:creationId xmlns:p14="http://schemas.microsoft.com/office/powerpoint/2010/main" val="827608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74B5DC3-47C8-49EF-A8F1-6C5CE99E090D}" type="datetimeFigureOut">
              <a:rPr lang="en-IN" smtClean="0"/>
              <a:t>07-04-2020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260A5DF-1809-4C26-97BE-8ADEE8A766F7}" type="slidenum">
              <a:rPr lang="en-IN" smtClean="0"/>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2182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74B5DC3-47C8-49EF-A8F1-6C5CE99E090D}" type="datetimeFigureOut">
              <a:rPr lang="en-IN" smtClean="0"/>
              <a:t>07-04-2020</a:t>
            </a:fld>
            <a:endParaRPr lang="en-IN"/>
          </a:p>
        </p:txBody>
      </p:sp>
      <p:sp>
        <p:nvSpPr>
          <p:cNvPr id="6" name="Footer Placeholder 5"/>
          <p:cNvSpPr>
            <a:spLocks noGrp="1"/>
          </p:cNvSpPr>
          <p:nvPr>
            <p:ph type="ftr" sz="quarter" idx="11"/>
          </p:nvPr>
        </p:nvSpPr>
        <p:spPr>
          <a:xfrm>
            <a:off x="1447382" y="318640"/>
            <a:ext cx="5541004" cy="320931"/>
          </a:xfrm>
        </p:spPr>
        <p:txBody>
          <a:bodyPr/>
          <a:lstStyle/>
          <a:p>
            <a:endParaRPr lang="en-IN"/>
          </a:p>
        </p:txBody>
      </p:sp>
      <p:sp>
        <p:nvSpPr>
          <p:cNvPr id="7" name="Slide Number Placeholder 6"/>
          <p:cNvSpPr>
            <a:spLocks noGrp="1"/>
          </p:cNvSpPr>
          <p:nvPr>
            <p:ph type="sldNum" sz="quarter" idx="12"/>
          </p:nvPr>
        </p:nvSpPr>
        <p:spPr/>
        <p:txBody>
          <a:bodyPr/>
          <a:lstStyle/>
          <a:p>
            <a:fld id="{B260A5DF-1809-4C26-97BE-8ADEE8A766F7}" type="slidenum">
              <a:rPr lang="en-IN" smtClean="0"/>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32272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74B5DC3-47C8-49EF-A8F1-6C5CE99E090D}" type="datetimeFigureOut">
              <a:rPr lang="en-IN" smtClean="0"/>
              <a:t>07-04-2020</a:t>
            </a:fld>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260A5DF-1809-4C26-97BE-8ADEE8A766F7}" type="slidenum">
              <a:rPr lang="en-IN" smtClean="0"/>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6814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cleartax.in/business" TargetMode="External"/><Relationship Id="rId2" Type="http://schemas.openxmlformats.org/officeDocument/2006/relationships/hyperlink" Target="https://cleartax.in/s/itr3"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cleartax.in/capitalgain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leartax.in/s/income-tax"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leartax.in/income-tax-efilin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incometaxindia.gov.in/Lists/Latest%20News/Attachments/216/FAQ-on-LTCG.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33952-3B7A-49C4-8F0E-7825A1EE73F1}"/>
              </a:ext>
            </a:extLst>
          </p:cNvPr>
          <p:cNvSpPr>
            <a:spLocks noGrp="1"/>
          </p:cNvSpPr>
          <p:nvPr>
            <p:ph type="ctrTitle"/>
          </p:nvPr>
        </p:nvSpPr>
        <p:spPr/>
        <p:txBody>
          <a:bodyPr>
            <a:normAutofit/>
          </a:bodyPr>
          <a:lstStyle/>
          <a:p>
            <a:r>
              <a:rPr lang="en-US" dirty="0"/>
              <a:t>Capital Gain On Share Transaction</a:t>
            </a:r>
            <a:endParaRPr lang="en-IN" dirty="0"/>
          </a:p>
        </p:txBody>
      </p:sp>
      <p:sp>
        <p:nvSpPr>
          <p:cNvPr id="3" name="Subtitle 2">
            <a:extLst>
              <a:ext uri="{FF2B5EF4-FFF2-40B4-BE49-F238E27FC236}">
                <a16:creationId xmlns:a16="http://schemas.microsoft.com/office/drawing/2014/main" id="{4E5FB13D-FC5D-4BF4-9934-423D3C7270F8}"/>
              </a:ext>
            </a:extLst>
          </p:cNvPr>
          <p:cNvSpPr>
            <a:spLocks noGrp="1"/>
          </p:cNvSpPr>
          <p:nvPr>
            <p:ph type="subTitle" idx="1"/>
          </p:nvPr>
        </p:nvSpPr>
        <p:spPr>
          <a:xfrm>
            <a:off x="1448972" y="3602038"/>
            <a:ext cx="9219028" cy="1655762"/>
          </a:xfrm>
        </p:spPr>
        <p:txBody>
          <a:bodyPr>
            <a:normAutofit fontScale="70000" lnSpcReduction="20000"/>
          </a:bodyPr>
          <a:lstStyle/>
          <a:p>
            <a:r>
              <a:rPr lang="en-US" dirty="0"/>
              <a:t>                                                                                    </a:t>
            </a:r>
          </a:p>
          <a:p>
            <a:endParaRPr lang="en-US" dirty="0">
              <a:solidFill>
                <a:schemeClr val="accent2">
                  <a:lumMod val="75000"/>
                </a:schemeClr>
              </a:solidFill>
            </a:endParaRPr>
          </a:p>
          <a:p>
            <a:endParaRPr lang="en-US" dirty="0">
              <a:solidFill>
                <a:schemeClr val="accent2">
                  <a:lumMod val="75000"/>
                </a:schemeClr>
              </a:solidFill>
            </a:endParaRPr>
          </a:p>
          <a:p>
            <a:r>
              <a:rPr lang="en-US" dirty="0">
                <a:solidFill>
                  <a:schemeClr val="accent2">
                    <a:lumMod val="75000"/>
                  </a:schemeClr>
                </a:solidFill>
              </a:rPr>
              <a:t>                                                                                                                </a:t>
            </a:r>
            <a:r>
              <a:rPr lang="en-US" sz="4000" dirty="0">
                <a:solidFill>
                  <a:schemeClr val="accent2">
                    <a:lumMod val="75000"/>
                  </a:schemeClr>
                </a:solidFill>
              </a:rPr>
              <a:t>By:  Nisha Varma</a:t>
            </a:r>
          </a:p>
          <a:p>
            <a:endParaRPr lang="en-US" dirty="0"/>
          </a:p>
          <a:p>
            <a:endParaRPr lang="en-US" dirty="0"/>
          </a:p>
          <a:p>
            <a:endParaRPr lang="en-US" dirty="0"/>
          </a:p>
          <a:p>
            <a:endParaRPr lang="en-IN" dirty="0"/>
          </a:p>
        </p:txBody>
      </p:sp>
      <p:pic>
        <p:nvPicPr>
          <p:cNvPr id="5" name="Picture 4">
            <a:extLst>
              <a:ext uri="{FF2B5EF4-FFF2-40B4-BE49-F238E27FC236}">
                <a16:creationId xmlns:a16="http://schemas.microsoft.com/office/drawing/2014/main" id="{747C676E-9D3F-43B9-B5E1-3981AAC31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113" y="3429000"/>
            <a:ext cx="4698609" cy="2379907"/>
          </a:xfrm>
          <a:prstGeom prst="rect">
            <a:avLst/>
          </a:prstGeom>
        </p:spPr>
      </p:pic>
      <p:grpSp>
        <p:nvGrpSpPr>
          <p:cNvPr id="6" name="Group 5">
            <a:extLst>
              <a:ext uri="{FF2B5EF4-FFF2-40B4-BE49-F238E27FC236}">
                <a16:creationId xmlns:a16="http://schemas.microsoft.com/office/drawing/2014/main" id="{51450F37-F4D5-46BF-B6F9-E526ACC1F310}"/>
              </a:ext>
            </a:extLst>
          </p:cNvPr>
          <p:cNvGrpSpPr/>
          <p:nvPr/>
        </p:nvGrpSpPr>
        <p:grpSpPr>
          <a:xfrm>
            <a:off x="0" y="6067216"/>
            <a:ext cx="12192000" cy="1019384"/>
            <a:chOff x="0" y="5735637"/>
            <a:chExt cx="12192000" cy="1136506"/>
          </a:xfrm>
        </p:grpSpPr>
        <p:pic>
          <p:nvPicPr>
            <p:cNvPr id="7" name="Picture 6">
              <a:extLst>
                <a:ext uri="{FF2B5EF4-FFF2-40B4-BE49-F238E27FC236}">
                  <a16:creationId xmlns:a16="http://schemas.microsoft.com/office/drawing/2014/main" id="{EB1BC461-A9EE-45E1-BDC1-44297412DF0D}"/>
                </a:ext>
              </a:extLst>
            </p:cNvPr>
            <p:cNvPicPr>
              <a:picLocks noChangeAspect="1"/>
            </p:cNvPicPr>
            <p:nvPr/>
          </p:nvPicPr>
          <p:blipFill rotWithShape="1">
            <a:blip r:embed="rId3"/>
            <a:srcRect l="16701" t="34913" r="16881" b="40943"/>
            <a:stretch/>
          </p:blipFill>
          <p:spPr>
            <a:xfrm>
              <a:off x="3967636" y="5735637"/>
              <a:ext cx="4105899" cy="839553"/>
            </a:xfrm>
            <a:prstGeom prst="rect">
              <a:avLst/>
            </a:prstGeom>
          </p:spPr>
        </p:pic>
        <p:pic>
          <p:nvPicPr>
            <p:cNvPr id="8" name="Picture 7">
              <a:extLst>
                <a:ext uri="{FF2B5EF4-FFF2-40B4-BE49-F238E27FC236}">
                  <a16:creationId xmlns:a16="http://schemas.microsoft.com/office/drawing/2014/main" id="{5E3B1F37-4D32-4750-BD85-B17A4CB49569}"/>
                </a:ext>
              </a:extLst>
            </p:cNvPr>
            <p:cNvPicPr>
              <a:picLocks noChangeAspect="1"/>
            </p:cNvPicPr>
            <p:nvPr/>
          </p:nvPicPr>
          <p:blipFill rotWithShape="1">
            <a:blip r:embed="rId4"/>
            <a:srcRect l="541" t="82474" r="1263" b="15395"/>
            <a:stretch/>
          </p:blipFill>
          <p:spPr>
            <a:xfrm>
              <a:off x="0" y="6723341"/>
              <a:ext cx="12192000" cy="148802"/>
            </a:xfrm>
            <a:prstGeom prst="rect">
              <a:avLst/>
            </a:prstGeom>
          </p:spPr>
        </p:pic>
      </p:grpSp>
    </p:spTree>
    <p:extLst>
      <p:ext uri="{BB962C8B-B14F-4D97-AF65-F5344CB8AC3E}">
        <p14:creationId xmlns:p14="http://schemas.microsoft.com/office/powerpoint/2010/main" val="2622636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hort term capital gain">
            <a:extLst>
              <a:ext uri="{FF2B5EF4-FFF2-40B4-BE49-F238E27FC236}">
                <a16:creationId xmlns:a16="http://schemas.microsoft.com/office/drawing/2014/main" id="{9088954A-CD35-4C95-940D-F75E35A9CF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4" name="Picture 3">
            <a:extLst>
              <a:ext uri="{FF2B5EF4-FFF2-40B4-BE49-F238E27FC236}">
                <a16:creationId xmlns:a16="http://schemas.microsoft.com/office/drawing/2014/main" id="{BDB29B58-8ABA-4BA2-A7D3-4DD2FD78F6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 y="182880"/>
            <a:ext cx="11967210" cy="5840730"/>
          </a:xfrm>
          <a:prstGeom prst="rect">
            <a:avLst/>
          </a:prstGeom>
        </p:spPr>
      </p:pic>
      <p:pic>
        <p:nvPicPr>
          <p:cNvPr id="5" name="Picture 4">
            <a:extLst>
              <a:ext uri="{FF2B5EF4-FFF2-40B4-BE49-F238E27FC236}">
                <a16:creationId xmlns:a16="http://schemas.microsoft.com/office/drawing/2014/main" id="{40570763-CBB5-42C4-99FF-EFB971E6D31E}"/>
              </a:ext>
            </a:extLst>
          </p:cNvPr>
          <p:cNvPicPr>
            <a:picLocks noChangeAspect="1"/>
          </p:cNvPicPr>
          <p:nvPr/>
        </p:nvPicPr>
        <p:blipFill rotWithShape="1">
          <a:blip r:embed="rId3"/>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3845225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CF657-57DB-48AD-82DD-3BC74E0BFAA7}"/>
              </a:ext>
            </a:extLst>
          </p:cNvPr>
          <p:cNvSpPr>
            <a:spLocks noGrp="1"/>
          </p:cNvSpPr>
          <p:nvPr>
            <p:ph type="title"/>
          </p:nvPr>
        </p:nvSpPr>
        <p:spPr/>
        <p:txBody>
          <a:bodyPr/>
          <a:lstStyle/>
          <a:p>
            <a:r>
              <a:rPr lang="en-IN" b="1" dirty="0"/>
              <a:t>Securities Transaction Tax (STT)</a:t>
            </a:r>
            <a:br>
              <a:rPr lang="en-IN" dirty="0"/>
            </a:br>
            <a:endParaRPr lang="en-IN" dirty="0"/>
          </a:p>
        </p:txBody>
      </p:sp>
      <p:sp>
        <p:nvSpPr>
          <p:cNvPr id="3" name="Content Placeholder 2">
            <a:extLst>
              <a:ext uri="{FF2B5EF4-FFF2-40B4-BE49-F238E27FC236}">
                <a16:creationId xmlns:a16="http://schemas.microsoft.com/office/drawing/2014/main" id="{D24DC4EE-DE63-49FE-AAAA-F090F0F5291A}"/>
              </a:ext>
            </a:extLst>
          </p:cNvPr>
          <p:cNvSpPr>
            <a:spLocks noGrp="1"/>
          </p:cNvSpPr>
          <p:nvPr>
            <p:ph idx="1"/>
          </p:nvPr>
        </p:nvSpPr>
        <p:spPr/>
        <p:txBody>
          <a:bodyPr/>
          <a:lstStyle/>
          <a:p>
            <a:r>
              <a:rPr lang="en-US" dirty="0"/>
              <a:t>STT is applicable on all equity shares which are sold or bought on a stock exchange. The above tax implications are only applicable for shares which are listed on a stock exchange. Any sale/purchase which happens on a stock exchange is subject to STT. Therefore, these tax implications discussed above are only for shares on which STT is paid.</a:t>
            </a:r>
            <a:br>
              <a:rPr lang="en-US" dirty="0"/>
            </a:br>
            <a:endParaRPr lang="en-IN" dirty="0"/>
          </a:p>
        </p:txBody>
      </p:sp>
      <p:pic>
        <p:nvPicPr>
          <p:cNvPr id="5" name="Picture 4">
            <a:extLst>
              <a:ext uri="{FF2B5EF4-FFF2-40B4-BE49-F238E27FC236}">
                <a16:creationId xmlns:a16="http://schemas.microsoft.com/office/drawing/2014/main" id="{4A08C56A-6CA4-4813-A965-DD6003DC0E59}"/>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3599919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8E586-1231-4146-877D-0A16C89B726C}"/>
              </a:ext>
            </a:extLst>
          </p:cNvPr>
          <p:cNvSpPr>
            <a:spLocks noGrp="1"/>
          </p:cNvSpPr>
          <p:nvPr>
            <p:ph type="title"/>
          </p:nvPr>
        </p:nvSpPr>
        <p:spPr/>
        <p:txBody>
          <a:bodyPr>
            <a:normAutofit fontScale="90000"/>
          </a:bodyPr>
          <a:lstStyle/>
          <a:p>
            <a:r>
              <a:rPr lang="en-US" dirty="0"/>
              <a:t>CAPITAL	GAINS	ON	BUYBACK	OF	SHARES	OR OTHER SECURITIES [SECTION 46A]</a:t>
            </a:r>
            <a:br>
              <a:rPr lang="en-US" dirty="0"/>
            </a:br>
            <a:endParaRPr lang="en-IN" dirty="0"/>
          </a:p>
        </p:txBody>
      </p:sp>
      <p:sp>
        <p:nvSpPr>
          <p:cNvPr id="3" name="Content Placeholder 2">
            <a:extLst>
              <a:ext uri="{FF2B5EF4-FFF2-40B4-BE49-F238E27FC236}">
                <a16:creationId xmlns:a16="http://schemas.microsoft.com/office/drawing/2014/main" id="{89F8F319-EB27-4D60-9686-5069F065634F}"/>
              </a:ext>
            </a:extLst>
          </p:cNvPr>
          <p:cNvSpPr>
            <a:spLocks noGrp="1"/>
          </p:cNvSpPr>
          <p:nvPr>
            <p:ph idx="1"/>
          </p:nvPr>
        </p:nvSpPr>
        <p:spPr/>
        <p:txBody>
          <a:bodyPr>
            <a:normAutofit lnSpcReduction="10000"/>
          </a:bodyPr>
          <a:lstStyle/>
          <a:p>
            <a:r>
              <a:rPr lang="en-US" b="1" dirty="0"/>
              <a:t>In case of specified securities other than shares: </a:t>
            </a:r>
            <a:r>
              <a:rPr lang="en-US" dirty="0"/>
              <a:t>Any consideration received by a holder of specified securities (other than shares) from any company on purchase of its specified securities is chargeable to tax in the hands of the holder of specified securities. The difference between the cost of acquisition and the value of consideration received by the holder of securities is chargeable to tax as capital gains in his hands.</a:t>
            </a:r>
          </a:p>
          <a:p>
            <a:r>
              <a:rPr lang="en-US" b="1" i="1" dirty="0"/>
              <a:t>In case of shares (whether listed or unlisted): </a:t>
            </a:r>
            <a:r>
              <a:rPr lang="en-US" i="1" dirty="0"/>
              <a:t>With effect from 5.7.2019, in case  of buyback of shares (whether listed or unlisted) by  domestic companies, additional income- tax @20% (plus surcharge@12% and cess@4%) is leviable in the hands of the company under section 115QA.</a:t>
            </a:r>
            <a:endParaRPr lang="en-IN" dirty="0"/>
          </a:p>
          <a:p>
            <a:endParaRPr lang="en-IN" dirty="0"/>
          </a:p>
        </p:txBody>
      </p:sp>
      <p:pic>
        <p:nvPicPr>
          <p:cNvPr id="4" name="Picture 3">
            <a:extLst>
              <a:ext uri="{FF2B5EF4-FFF2-40B4-BE49-F238E27FC236}">
                <a16:creationId xmlns:a16="http://schemas.microsoft.com/office/drawing/2014/main" id="{835340DB-5C82-4100-896F-56296A5BCD6D}"/>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1010109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989EA5-A99F-4FF8-81F9-05731C0C340F}"/>
              </a:ext>
            </a:extLst>
          </p:cNvPr>
          <p:cNvSpPr/>
          <p:nvPr/>
        </p:nvSpPr>
        <p:spPr>
          <a:xfrm>
            <a:off x="970671" y="1783999"/>
            <a:ext cx="9566031" cy="4048288"/>
          </a:xfrm>
          <a:prstGeom prst="rect">
            <a:avLst/>
          </a:prstGeom>
        </p:spPr>
        <p:txBody>
          <a:bodyPr wrap="square">
            <a:spAutoFit/>
          </a:bodyPr>
          <a:lstStyle/>
          <a:p>
            <a:pPr marL="568325" marR="468630" algn="just">
              <a:lnSpc>
                <a:spcPct val="118000"/>
              </a:lnSpc>
              <a:spcBef>
                <a:spcPts val="695"/>
              </a:spcBef>
              <a:spcAft>
                <a:spcPts val="0"/>
              </a:spcAft>
            </a:pPr>
            <a:r>
              <a:rPr lang="en-US" sz="2800" spc="10" dirty="0">
                <a:latin typeface="Arial Narrow" panose="020B0606020202030204" pitchFamily="34" charset="0"/>
                <a:ea typeface="Arial Narrow" panose="020B0606020202030204" pitchFamily="34" charset="0"/>
                <a:cs typeface="Arial Narrow" panose="020B0606020202030204" pitchFamily="34" charset="0"/>
              </a:rPr>
              <a:t>Consequently, </a:t>
            </a:r>
            <a:r>
              <a:rPr lang="en-US" sz="2800" dirty="0">
                <a:latin typeface="Arial Narrow" panose="020B0606020202030204" pitchFamily="34" charset="0"/>
                <a:ea typeface="Arial Narrow" panose="020B0606020202030204" pitchFamily="34" charset="0"/>
                <a:cs typeface="Arial Narrow" panose="020B0606020202030204" pitchFamily="34" charset="0"/>
              </a:rPr>
              <a:t>the </a:t>
            </a:r>
            <a:r>
              <a:rPr lang="en-US" sz="2800" spc="10" dirty="0">
                <a:latin typeface="Arial Narrow" panose="020B0606020202030204" pitchFamily="34" charset="0"/>
                <a:ea typeface="Arial Narrow" panose="020B0606020202030204" pitchFamily="34" charset="0"/>
                <a:cs typeface="Arial Narrow" panose="020B0606020202030204" pitchFamily="34" charset="0"/>
              </a:rPr>
              <a:t>income arising </a:t>
            </a:r>
            <a:r>
              <a:rPr lang="en-US" sz="2800" dirty="0">
                <a:latin typeface="Arial Narrow" panose="020B0606020202030204" pitchFamily="34" charset="0"/>
                <a:ea typeface="Arial Narrow" panose="020B0606020202030204" pitchFamily="34" charset="0"/>
                <a:cs typeface="Arial Narrow" panose="020B0606020202030204" pitchFamily="34" charset="0"/>
              </a:rPr>
              <a:t>to </a:t>
            </a:r>
            <a:r>
              <a:rPr lang="en-US" sz="2800" spc="10" dirty="0">
                <a:latin typeface="Arial Narrow" panose="020B0606020202030204" pitchFamily="34" charset="0"/>
                <a:ea typeface="Arial Narrow" panose="020B0606020202030204" pitchFamily="34" charset="0"/>
                <a:cs typeface="Arial Narrow" panose="020B0606020202030204" pitchFamily="34" charset="0"/>
              </a:rPr>
              <a:t>the shareholders in respect </a:t>
            </a:r>
            <a:r>
              <a:rPr lang="en-US" sz="2800" dirty="0">
                <a:latin typeface="Arial Narrow" panose="020B0606020202030204" pitchFamily="34" charset="0"/>
                <a:ea typeface="Arial Narrow" panose="020B0606020202030204" pitchFamily="34" charset="0"/>
                <a:cs typeface="Arial Narrow" panose="020B0606020202030204" pitchFamily="34" charset="0"/>
              </a:rPr>
              <a:t>of </a:t>
            </a:r>
            <a:r>
              <a:rPr lang="en-US" sz="2800" spc="10" dirty="0">
                <a:latin typeface="Arial Narrow" panose="020B0606020202030204" pitchFamily="34" charset="0"/>
                <a:ea typeface="Arial Narrow" panose="020B0606020202030204" pitchFamily="34" charset="0"/>
                <a:cs typeface="Arial Narrow" panose="020B0606020202030204" pitchFamily="34" charset="0"/>
              </a:rPr>
              <a:t>such  buyback </a:t>
            </a:r>
            <a:r>
              <a:rPr lang="en-US" sz="2800" dirty="0">
                <a:latin typeface="Arial Narrow" panose="020B0606020202030204" pitchFamily="34" charset="0"/>
                <a:ea typeface="Arial Narrow" panose="020B0606020202030204" pitchFamily="34" charset="0"/>
                <a:cs typeface="Arial Narrow" panose="020B0606020202030204" pitchFamily="34" charset="0"/>
              </a:rPr>
              <a:t>of </a:t>
            </a:r>
            <a:r>
              <a:rPr lang="en-US" sz="2800" spc="10" dirty="0">
                <a:latin typeface="Arial Narrow" panose="020B0606020202030204" pitchFamily="34" charset="0"/>
                <a:ea typeface="Arial Narrow" panose="020B0606020202030204" pitchFamily="34" charset="0"/>
                <a:cs typeface="Arial Narrow" panose="020B0606020202030204" pitchFamily="34" charset="0"/>
              </a:rPr>
              <a:t>shares  </a:t>
            </a:r>
            <a:r>
              <a:rPr lang="en-US" sz="2800" dirty="0">
                <a:latin typeface="Arial Narrow" panose="020B0606020202030204" pitchFamily="34" charset="0"/>
                <a:ea typeface="Arial Narrow" panose="020B0606020202030204" pitchFamily="34" charset="0"/>
                <a:cs typeface="Arial Narrow" panose="020B0606020202030204" pitchFamily="34" charset="0"/>
              </a:rPr>
              <a:t>by </a:t>
            </a:r>
            <a:r>
              <a:rPr lang="en-US" sz="2800" spc="10" dirty="0">
                <a:latin typeface="Arial Narrow" panose="020B0606020202030204" pitchFamily="34" charset="0"/>
                <a:ea typeface="Arial Narrow" panose="020B0606020202030204" pitchFamily="34" charset="0"/>
                <a:cs typeface="Arial Narrow" panose="020B0606020202030204" pitchFamily="34" charset="0"/>
              </a:rPr>
              <a:t>the domestic company would </a:t>
            </a:r>
            <a:r>
              <a:rPr lang="en-US" sz="2800" dirty="0">
                <a:latin typeface="Arial Narrow" panose="020B0606020202030204" pitchFamily="34" charset="0"/>
                <a:ea typeface="Arial Narrow" panose="020B0606020202030204" pitchFamily="34" charset="0"/>
                <a:cs typeface="Arial Narrow" panose="020B0606020202030204" pitchFamily="34" charset="0"/>
              </a:rPr>
              <a:t>be </a:t>
            </a:r>
            <a:r>
              <a:rPr lang="en-US" sz="2800" spc="10" dirty="0">
                <a:latin typeface="Arial Narrow" panose="020B0606020202030204" pitchFamily="34" charset="0"/>
                <a:ea typeface="Arial Narrow" panose="020B0606020202030204" pitchFamily="34" charset="0"/>
                <a:cs typeface="Arial Narrow" panose="020B0606020202030204" pitchFamily="34" charset="0"/>
              </a:rPr>
              <a:t>exempt under section 10(34A), </a:t>
            </a:r>
            <a:r>
              <a:rPr lang="en-US" sz="2800" spc="15" dirty="0">
                <a:latin typeface="Arial Narrow" panose="020B0606020202030204" pitchFamily="34" charset="0"/>
                <a:ea typeface="Arial Narrow" panose="020B0606020202030204" pitchFamily="34" charset="0"/>
                <a:cs typeface="Arial Narrow" panose="020B0606020202030204" pitchFamily="34" charset="0"/>
              </a:rPr>
              <a:t>since </a:t>
            </a:r>
            <a:r>
              <a:rPr lang="en-US" sz="2800" spc="10" dirty="0">
                <a:latin typeface="Arial Narrow" panose="020B0606020202030204" pitchFamily="34" charset="0"/>
                <a:ea typeface="Arial Narrow" panose="020B0606020202030204" pitchFamily="34" charset="0"/>
                <a:cs typeface="Arial Narrow" panose="020B0606020202030204" pitchFamily="34" charset="0"/>
              </a:rPr>
              <a:t>the domestic company</a:t>
            </a:r>
            <a:r>
              <a:rPr lang="en-US" sz="2800" spc="45" dirty="0">
                <a:latin typeface="Arial Narrow" panose="020B0606020202030204" pitchFamily="34" charset="0"/>
                <a:ea typeface="Arial Narrow" panose="020B0606020202030204" pitchFamily="34" charset="0"/>
                <a:cs typeface="Arial Narrow" panose="020B0606020202030204" pitchFamily="34" charset="0"/>
              </a:rPr>
              <a:t> </a:t>
            </a:r>
            <a:r>
              <a:rPr lang="en-US" sz="2800" dirty="0">
                <a:latin typeface="Arial Narrow" panose="020B0606020202030204" pitchFamily="34" charset="0"/>
                <a:ea typeface="Arial Narrow" panose="020B0606020202030204" pitchFamily="34" charset="0"/>
                <a:cs typeface="Arial Narrow" panose="020B0606020202030204" pitchFamily="34" charset="0"/>
              </a:rPr>
              <a:t>is</a:t>
            </a:r>
            <a:r>
              <a:rPr lang="en-US" sz="2800" spc="45" dirty="0">
                <a:latin typeface="Arial Narrow" panose="020B0606020202030204" pitchFamily="34" charset="0"/>
                <a:ea typeface="Arial Narrow" panose="020B0606020202030204" pitchFamily="34" charset="0"/>
                <a:cs typeface="Arial Narrow" panose="020B0606020202030204" pitchFamily="34" charset="0"/>
              </a:rPr>
              <a:t> </a:t>
            </a:r>
            <a:r>
              <a:rPr lang="en-US" sz="2800" spc="10" dirty="0">
                <a:latin typeface="Arial Narrow" panose="020B0606020202030204" pitchFamily="34" charset="0"/>
                <a:ea typeface="Arial Narrow" panose="020B0606020202030204" pitchFamily="34" charset="0"/>
                <a:cs typeface="Arial Narrow" panose="020B0606020202030204" pitchFamily="34" charset="0"/>
              </a:rPr>
              <a:t>liable</a:t>
            </a:r>
            <a:r>
              <a:rPr lang="en-US" sz="2800" spc="45" dirty="0">
                <a:latin typeface="Arial Narrow" panose="020B0606020202030204" pitchFamily="34" charset="0"/>
                <a:ea typeface="Arial Narrow" panose="020B0606020202030204" pitchFamily="34" charset="0"/>
                <a:cs typeface="Arial Narrow" panose="020B0606020202030204" pitchFamily="34" charset="0"/>
              </a:rPr>
              <a:t> </a:t>
            </a:r>
            <a:r>
              <a:rPr lang="en-US" sz="2800" dirty="0">
                <a:latin typeface="Arial Narrow" panose="020B0606020202030204" pitchFamily="34" charset="0"/>
                <a:ea typeface="Arial Narrow" panose="020B0606020202030204" pitchFamily="34" charset="0"/>
                <a:cs typeface="Arial Narrow" panose="020B0606020202030204" pitchFamily="34" charset="0"/>
              </a:rPr>
              <a:t>to</a:t>
            </a:r>
            <a:r>
              <a:rPr lang="en-US" sz="2800" spc="40" dirty="0">
                <a:latin typeface="Arial Narrow" panose="020B0606020202030204" pitchFamily="34" charset="0"/>
                <a:ea typeface="Arial Narrow" panose="020B0606020202030204" pitchFamily="34" charset="0"/>
                <a:cs typeface="Arial Narrow" panose="020B0606020202030204" pitchFamily="34" charset="0"/>
              </a:rPr>
              <a:t> </a:t>
            </a:r>
            <a:r>
              <a:rPr lang="en-US" sz="2800" dirty="0">
                <a:latin typeface="Arial Narrow" panose="020B0606020202030204" pitchFamily="34" charset="0"/>
                <a:ea typeface="Arial Narrow" panose="020B0606020202030204" pitchFamily="34" charset="0"/>
                <a:cs typeface="Arial Narrow" panose="020B0606020202030204" pitchFamily="34" charset="0"/>
              </a:rPr>
              <a:t>pay</a:t>
            </a:r>
            <a:r>
              <a:rPr lang="en-US" sz="2800" spc="45" dirty="0">
                <a:latin typeface="Arial Narrow" panose="020B0606020202030204" pitchFamily="34" charset="0"/>
                <a:ea typeface="Arial Narrow" panose="020B0606020202030204" pitchFamily="34" charset="0"/>
                <a:cs typeface="Arial Narrow" panose="020B0606020202030204" pitchFamily="34" charset="0"/>
              </a:rPr>
              <a:t> </a:t>
            </a:r>
            <a:r>
              <a:rPr lang="en-US" sz="2800" spc="15" dirty="0">
                <a:latin typeface="Arial Narrow" panose="020B0606020202030204" pitchFamily="34" charset="0"/>
                <a:ea typeface="Arial Narrow" panose="020B0606020202030204" pitchFamily="34" charset="0"/>
                <a:cs typeface="Arial Narrow" panose="020B0606020202030204" pitchFamily="34" charset="0"/>
              </a:rPr>
              <a:t>additional</a:t>
            </a:r>
            <a:r>
              <a:rPr lang="en-US" sz="2800" spc="50" dirty="0">
                <a:latin typeface="Arial Narrow" panose="020B0606020202030204" pitchFamily="34" charset="0"/>
                <a:ea typeface="Arial Narrow" panose="020B0606020202030204" pitchFamily="34" charset="0"/>
                <a:cs typeface="Arial Narrow" panose="020B0606020202030204" pitchFamily="34" charset="0"/>
              </a:rPr>
              <a:t> </a:t>
            </a:r>
            <a:r>
              <a:rPr lang="en-US" sz="2800" spc="15" dirty="0">
                <a:latin typeface="Arial Narrow" panose="020B0606020202030204" pitchFamily="34" charset="0"/>
                <a:ea typeface="Arial Narrow" panose="020B0606020202030204" pitchFamily="34" charset="0"/>
                <a:cs typeface="Arial Narrow" panose="020B0606020202030204" pitchFamily="34" charset="0"/>
              </a:rPr>
              <a:t>income-tax</a:t>
            </a:r>
            <a:r>
              <a:rPr lang="en-US" sz="2800" spc="45" dirty="0">
                <a:latin typeface="Arial Narrow" panose="020B0606020202030204" pitchFamily="34" charset="0"/>
                <a:ea typeface="Arial Narrow" panose="020B0606020202030204" pitchFamily="34" charset="0"/>
                <a:cs typeface="Arial Narrow" panose="020B0606020202030204" pitchFamily="34" charset="0"/>
              </a:rPr>
              <a:t> </a:t>
            </a:r>
            <a:r>
              <a:rPr lang="en-US" sz="2800" dirty="0">
                <a:latin typeface="Arial Narrow" panose="020B0606020202030204" pitchFamily="34" charset="0"/>
                <a:ea typeface="Arial Narrow" panose="020B0606020202030204" pitchFamily="34" charset="0"/>
                <a:cs typeface="Arial Narrow" panose="020B0606020202030204" pitchFamily="34" charset="0"/>
              </a:rPr>
              <a:t>on</a:t>
            </a:r>
            <a:r>
              <a:rPr lang="en-US" sz="2800" spc="45" dirty="0">
                <a:latin typeface="Arial Narrow" panose="020B0606020202030204" pitchFamily="34" charset="0"/>
                <a:ea typeface="Arial Narrow" panose="020B0606020202030204" pitchFamily="34" charset="0"/>
                <a:cs typeface="Arial Narrow" panose="020B0606020202030204" pitchFamily="34" charset="0"/>
              </a:rPr>
              <a:t> </a:t>
            </a:r>
            <a:r>
              <a:rPr lang="en-US" sz="2800" spc="10" dirty="0">
                <a:latin typeface="Arial Narrow" panose="020B0606020202030204" pitchFamily="34" charset="0"/>
                <a:ea typeface="Arial Narrow" panose="020B0606020202030204" pitchFamily="34" charset="0"/>
                <a:cs typeface="Arial Narrow" panose="020B0606020202030204" pitchFamily="34" charset="0"/>
              </a:rPr>
              <a:t>the</a:t>
            </a:r>
            <a:r>
              <a:rPr lang="en-US" sz="2800" spc="40" dirty="0">
                <a:latin typeface="Arial Narrow" panose="020B0606020202030204" pitchFamily="34" charset="0"/>
                <a:ea typeface="Arial Narrow" panose="020B0606020202030204" pitchFamily="34" charset="0"/>
                <a:cs typeface="Arial Narrow" panose="020B0606020202030204" pitchFamily="34" charset="0"/>
              </a:rPr>
              <a:t> </a:t>
            </a:r>
            <a:r>
              <a:rPr lang="en-US" sz="2800" spc="10" dirty="0">
                <a:latin typeface="Arial Narrow" panose="020B0606020202030204" pitchFamily="34" charset="0"/>
                <a:ea typeface="Arial Narrow" panose="020B0606020202030204" pitchFamily="34" charset="0"/>
                <a:cs typeface="Arial Narrow" panose="020B0606020202030204" pitchFamily="34" charset="0"/>
              </a:rPr>
              <a:t>buyback</a:t>
            </a:r>
            <a:r>
              <a:rPr lang="en-US" sz="2800" spc="65" dirty="0">
                <a:latin typeface="Arial Narrow" panose="020B0606020202030204" pitchFamily="34" charset="0"/>
                <a:ea typeface="Arial Narrow" panose="020B0606020202030204" pitchFamily="34" charset="0"/>
                <a:cs typeface="Arial Narrow" panose="020B0606020202030204" pitchFamily="34" charset="0"/>
              </a:rPr>
              <a:t> </a:t>
            </a:r>
            <a:r>
              <a:rPr lang="en-US" sz="2800" dirty="0">
                <a:latin typeface="Arial Narrow" panose="020B0606020202030204" pitchFamily="34" charset="0"/>
                <a:ea typeface="Arial Narrow" panose="020B0606020202030204" pitchFamily="34" charset="0"/>
                <a:cs typeface="Arial Narrow" panose="020B0606020202030204" pitchFamily="34" charset="0"/>
              </a:rPr>
              <a:t>of</a:t>
            </a:r>
            <a:r>
              <a:rPr lang="en-US" sz="2800" spc="40" dirty="0">
                <a:latin typeface="Arial Narrow" panose="020B0606020202030204" pitchFamily="34" charset="0"/>
                <a:ea typeface="Arial Narrow" panose="020B0606020202030204" pitchFamily="34" charset="0"/>
                <a:cs typeface="Arial Narrow" panose="020B0606020202030204" pitchFamily="34" charset="0"/>
              </a:rPr>
              <a:t> </a:t>
            </a:r>
            <a:r>
              <a:rPr lang="en-US" sz="2800" spc="10" dirty="0">
                <a:latin typeface="Arial Narrow" panose="020B0606020202030204" pitchFamily="34" charset="0"/>
                <a:ea typeface="Arial Narrow" panose="020B0606020202030204" pitchFamily="34" charset="0"/>
                <a:cs typeface="Arial Narrow" panose="020B0606020202030204" pitchFamily="34" charset="0"/>
              </a:rPr>
              <a:t>shares.</a:t>
            </a:r>
            <a:endParaRPr lang="en-IN" sz="2800" dirty="0">
              <a:latin typeface="Arial Narrow" panose="020B0606020202030204" pitchFamily="34" charset="0"/>
              <a:ea typeface="Arial Narrow" panose="020B0606020202030204" pitchFamily="34" charset="0"/>
              <a:cs typeface="Arial Narrow" panose="020B0606020202030204" pitchFamily="34" charset="0"/>
            </a:endParaRPr>
          </a:p>
          <a:p>
            <a:pPr marL="568960" marR="470535" algn="just">
              <a:lnSpc>
                <a:spcPct val="110000"/>
              </a:lnSpc>
              <a:spcBef>
                <a:spcPts val="490"/>
              </a:spcBef>
              <a:spcAft>
                <a:spcPts val="0"/>
              </a:spcAft>
            </a:pPr>
            <a:r>
              <a:rPr lang="en-US" sz="2800" b="1" i="1" dirty="0">
                <a:latin typeface="Arial Narrow" panose="020B0606020202030204" pitchFamily="34" charset="0"/>
                <a:ea typeface="Arial Narrow" panose="020B0606020202030204" pitchFamily="34" charset="0"/>
                <a:cs typeface="Arial Narrow" panose="020B0606020202030204" pitchFamily="34" charset="0"/>
              </a:rPr>
              <a:t>Note: </a:t>
            </a:r>
            <a:r>
              <a:rPr lang="en-US" sz="2800" i="1" dirty="0">
                <a:latin typeface="Arial Narrow" panose="020B0606020202030204" pitchFamily="34" charset="0"/>
                <a:ea typeface="Arial Narrow" panose="020B0606020202030204" pitchFamily="34" charset="0"/>
                <a:cs typeface="Arial Narrow" panose="020B0606020202030204" pitchFamily="34" charset="0"/>
              </a:rPr>
              <a:t>Prior to 5.7.2019, additional income-tax was attracted only in case of buy back of unlisted shares by domestic companies. Consequently, only holders of unlisted shares were entitled to exemption under section 10(34A).</a:t>
            </a:r>
            <a:endParaRPr lang="en-IN" sz="2800" dirty="0">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1838566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C85181F-C683-4646-BA6B-AE4A4171EB70}"/>
              </a:ext>
            </a:extLst>
          </p:cNvPr>
          <p:cNvGraphicFramePr>
            <a:graphicFrameLocks noGrp="1"/>
          </p:cNvGraphicFramePr>
          <p:nvPr>
            <p:extLst>
              <p:ext uri="{D42A27DB-BD31-4B8C-83A1-F6EECF244321}">
                <p14:modId xmlns:p14="http://schemas.microsoft.com/office/powerpoint/2010/main" val="4024211638"/>
              </p:ext>
            </p:extLst>
          </p:nvPr>
        </p:nvGraphicFramePr>
        <p:xfrm>
          <a:off x="393895" y="351692"/>
          <a:ext cx="10058399" cy="4792286"/>
        </p:xfrm>
        <a:graphic>
          <a:graphicData uri="http://schemas.openxmlformats.org/drawingml/2006/table">
            <a:tbl>
              <a:tblPr firstRow="1" firstCol="1" lastRow="1" lastCol="1" bandRow="1" bandCol="1">
                <a:tableStyleId>{5C22544A-7EE6-4342-B048-85BDC9FD1C3A}</a:tableStyleId>
              </a:tblPr>
              <a:tblGrid>
                <a:gridCol w="2010628">
                  <a:extLst>
                    <a:ext uri="{9D8B030D-6E8A-4147-A177-3AD203B41FA5}">
                      <a16:colId xmlns:a16="http://schemas.microsoft.com/office/drawing/2014/main" val="2237153179"/>
                    </a:ext>
                  </a:extLst>
                </a:gridCol>
                <a:gridCol w="2840389">
                  <a:extLst>
                    <a:ext uri="{9D8B030D-6E8A-4147-A177-3AD203B41FA5}">
                      <a16:colId xmlns:a16="http://schemas.microsoft.com/office/drawing/2014/main" val="1039679493"/>
                    </a:ext>
                  </a:extLst>
                </a:gridCol>
                <a:gridCol w="2603691">
                  <a:extLst>
                    <a:ext uri="{9D8B030D-6E8A-4147-A177-3AD203B41FA5}">
                      <a16:colId xmlns:a16="http://schemas.microsoft.com/office/drawing/2014/main" val="3938662847"/>
                    </a:ext>
                  </a:extLst>
                </a:gridCol>
                <a:gridCol w="2603691">
                  <a:extLst>
                    <a:ext uri="{9D8B030D-6E8A-4147-A177-3AD203B41FA5}">
                      <a16:colId xmlns:a16="http://schemas.microsoft.com/office/drawing/2014/main" val="2583759296"/>
                    </a:ext>
                  </a:extLst>
                </a:gridCol>
              </a:tblGrid>
              <a:tr h="439416">
                <a:tc>
                  <a:txBody>
                    <a:bodyPr/>
                    <a:lstStyle/>
                    <a:p>
                      <a:pPr marR="407035" algn="r">
                        <a:spcBef>
                          <a:spcPts val="180"/>
                        </a:spcBef>
                        <a:spcAft>
                          <a:spcPts val="0"/>
                        </a:spcAft>
                      </a:pPr>
                      <a:r>
                        <a:rPr lang="en-US" sz="1100">
                          <a:effectLst/>
                        </a:rPr>
                        <a:t>(1)</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159385" marR="156845" algn="ctr">
                        <a:spcBef>
                          <a:spcPts val="180"/>
                        </a:spcBef>
                        <a:spcAft>
                          <a:spcPts val="0"/>
                        </a:spcAft>
                      </a:pPr>
                      <a:r>
                        <a:rPr lang="en-US" sz="1100">
                          <a:effectLst/>
                        </a:rPr>
                        <a:t>(2)</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81915" marR="78105" algn="ctr">
                        <a:spcBef>
                          <a:spcPts val="180"/>
                        </a:spcBef>
                        <a:spcAft>
                          <a:spcPts val="0"/>
                        </a:spcAft>
                      </a:pPr>
                      <a:r>
                        <a:rPr lang="en-US" sz="1100" dirty="0">
                          <a:effectLst/>
                        </a:rPr>
                        <a:t>(3)</a:t>
                      </a:r>
                      <a:endParaRPr lang="en-IN" sz="11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81915" marR="78105" algn="ctr">
                        <a:spcBef>
                          <a:spcPts val="180"/>
                        </a:spcBef>
                        <a:spcAft>
                          <a:spcPts val="0"/>
                        </a:spcAft>
                      </a:pPr>
                      <a:r>
                        <a:rPr lang="en-US" sz="1100">
                          <a:effectLst/>
                        </a:rPr>
                        <a:t>(4)</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193011551"/>
                  </a:ext>
                </a:extLst>
              </a:tr>
              <a:tr h="1450069">
                <a:tc>
                  <a:txBody>
                    <a:bodyPr/>
                    <a:lstStyle/>
                    <a:p>
                      <a:pPr marL="127635" marR="7620" indent="7620">
                        <a:spcBef>
                          <a:spcPts val="180"/>
                        </a:spcBef>
                        <a:spcAft>
                          <a:spcPts val="0"/>
                        </a:spcAft>
                      </a:pPr>
                      <a:r>
                        <a:rPr lang="en-US" sz="2000" dirty="0">
                          <a:effectLst/>
                        </a:rPr>
                        <a:t>Taxability in the hands of</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163830" marR="156845" algn="ctr">
                        <a:spcBef>
                          <a:spcPts val="180"/>
                        </a:spcBef>
                        <a:spcAft>
                          <a:spcPts val="0"/>
                        </a:spcAft>
                      </a:pPr>
                      <a:r>
                        <a:rPr lang="en-US" sz="2000" dirty="0">
                          <a:effectLst/>
                        </a:rPr>
                        <a:t>Buyback of shares by domestic</a:t>
                      </a:r>
                      <a:endParaRPr lang="en-IN" sz="2000" dirty="0">
                        <a:effectLst/>
                      </a:endParaRPr>
                    </a:p>
                    <a:p>
                      <a:pPr marL="160655" marR="156845" algn="ctr">
                        <a:lnSpc>
                          <a:spcPts val="1260"/>
                        </a:lnSpc>
                        <a:spcAft>
                          <a:spcPts val="0"/>
                        </a:spcAft>
                      </a:pPr>
                      <a:r>
                        <a:rPr lang="en-US" sz="2000" dirty="0">
                          <a:effectLst/>
                        </a:rPr>
                        <a:t>companies</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81915" marR="73025" algn="ctr">
                        <a:spcBef>
                          <a:spcPts val="180"/>
                        </a:spcBef>
                        <a:spcAft>
                          <a:spcPts val="0"/>
                        </a:spcAft>
                      </a:pPr>
                      <a:r>
                        <a:rPr lang="en-US" sz="2000" dirty="0">
                          <a:effectLst/>
                        </a:rPr>
                        <a:t>Buyback of shares by a company,</a:t>
                      </a:r>
                      <a:endParaRPr lang="en-IN" sz="2000" dirty="0">
                        <a:effectLst/>
                      </a:endParaRPr>
                    </a:p>
                    <a:p>
                      <a:pPr marL="81915" marR="79375" algn="ctr">
                        <a:lnSpc>
                          <a:spcPts val="1260"/>
                        </a:lnSpc>
                        <a:spcBef>
                          <a:spcPts val="10"/>
                        </a:spcBef>
                        <a:spcAft>
                          <a:spcPts val="0"/>
                        </a:spcAft>
                      </a:pPr>
                      <a:r>
                        <a:rPr lang="en-US" sz="2000" dirty="0">
                          <a:effectLst/>
                        </a:rPr>
                        <a:t>other than a</a:t>
                      </a:r>
                      <a:endParaRPr lang="en-IN" sz="2000" dirty="0">
                        <a:effectLst/>
                      </a:endParaRPr>
                    </a:p>
                    <a:p>
                      <a:pPr marL="81915" marR="76835" algn="ctr">
                        <a:lnSpc>
                          <a:spcPts val="1260"/>
                        </a:lnSpc>
                        <a:spcAft>
                          <a:spcPts val="0"/>
                        </a:spcAft>
                      </a:pPr>
                      <a:r>
                        <a:rPr lang="en-US" sz="2000" dirty="0">
                          <a:effectLst/>
                        </a:rPr>
                        <a:t>domestic company</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81915" marR="79375" algn="ctr">
                        <a:spcBef>
                          <a:spcPts val="180"/>
                        </a:spcBef>
                        <a:spcAft>
                          <a:spcPts val="0"/>
                        </a:spcAft>
                      </a:pPr>
                      <a:r>
                        <a:rPr lang="en-US" sz="2000" dirty="0">
                          <a:effectLst/>
                        </a:rPr>
                        <a:t>Buyback of</a:t>
                      </a:r>
                      <a:endParaRPr lang="en-IN" sz="2000" dirty="0">
                        <a:effectLst/>
                      </a:endParaRPr>
                    </a:p>
                    <a:p>
                      <a:pPr marL="81915" marR="79375" algn="ctr">
                        <a:lnSpc>
                          <a:spcPct val="98000"/>
                        </a:lnSpc>
                        <a:spcBef>
                          <a:spcPts val="20"/>
                        </a:spcBef>
                        <a:spcAft>
                          <a:spcPts val="0"/>
                        </a:spcAft>
                      </a:pPr>
                      <a:r>
                        <a:rPr lang="en-US" sz="2000" dirty="0">
                          <a:effectLst/>
                        </a:rPr>
                        <a:t>specified securities by any company</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2871090036"/>
                  </a:ext>
                </a:extLst>
              </a:tr>
              <a:tr h="1114516">
                <a:tc>
                  <a:txBody>
                    <a:bodyPr/>
                    <a:lstStyle/>
                    <a:p>
                      <a:pPr marR="389255" algn="r">
                        <a:spcBef>
                          <a:spcPts val="190"/>
                        </a:spcBef>
                        <a:spcAft>
                          <a:spcPts val="0"/>
                        </a:spcAft>
                      </a:pPr>
                      <a:r>
                        <a:rPr lang="en-US" sz="2000" dirty="0">
                          <a:effectLst/>
                        </a:rPr>
                        <a:t>Company</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67945" marR="61595">
                        <a:lnSpc>
                          <a:spcPct val="98000"/>
                        </a:lnSpc>
                        <a:spcBef>
                          <a:spcPts val="200"/>
                        </a:spcBef>
                        <a:spcAft>
                          <a:spcPts val="0"/>
                        </a:spcAft>
                      </a:pPr>
                      <a:r>
                        <a:rPr lang="en-US" sz="2000" dirty="0">
                          <a:effectLst/>
                        </a:rPr>
                        <a:t>Subject to additional income-tax@23.296%.</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67945" marR="62230" algn="just">
                        <a:spcBef>
                          <a:spcPts val="190"/>
                        </a:spcBef>
                        <a:spcAft>
                          <a:spcPts val="0"/>
                        </a:spcAft>
                      </a:pPr>
                      <a:r>
                        <a:rPr lang="en-US" sz="2000" dirty="0">
                          <a:effectLst/>
                        </a:rPr>
                        <a:t>Not subject to tax in the hands of the company.</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67945" marR="62230" algn="just">
                        <a:spcBef>
                          <a:spcPts val="190"/>
                        </a:spcBef>
                        <a:spcAft>
                          <a:spcPts val="0"/>
                        </a:spcAft>
                      </a:pPr>
                      <a:r>
                        <a:rPr lang="en-US" sz="2000" dirty="0">
                          <a:effectLst/>
                        </a:rPr>
                        <a:t>Not subject to tax in the hands of the company.</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3809625176"/>
                  </a:ext>
                </a:extLst>
              </a:tr>
              <a:tr h="1788285">
                <a:tc>
                  <a:txBody>
                    <a:bodyPr/>
                    <a:lstStyle/>
                    <a:p>
                      <a:pPr marL="66675">
                        <a:spcBef>
                          <a:spcPts val="190"/>
                        </a:spcBef>
                        <a:spcAft>
                          <a:spcPts val="0"/>
                        </a:spcAft>
                      </a:pPr>
                      <a:r>
                        <a:rPr lang="en-US" sz="2000">
                          <a:effectLst/>
                        </a:rPr>
                        <a:t>Shareholder/</a:t>
                      </a:r>
                      <a:endParaRPr lang="en-IN" sz="2000">
                        <a:effectLst/>
                      </a:endParaRPr>
                    </a:p>
                    <a:p>
                      <a:pPr marL="66675" marR="59690">
                        <a:lnSpc>
                          <a:spcPct val="98000"/>
                        </a:lnSpc>
                        <a:spcBef>
                          <a:spcPts val="20"/>
                        </a:spcBef>
                        <a:spcAft>
                          <a:spcPts val="0"/>
                        </a:spcAft>
                        <a:tabLst>
                          <a:tab pos="801370" algn="l"/>
                        </a:tabLst>
                      </a:pPr>
                      <a:r>
                        <a:rPr lang="en-US" sz="2000" spc="10">
                          <a:effectLst/>
                        </a:rPr>
                        <a:t>holder	</a:t>
                      </a:r>
                      <a:r>
                        <a:rPr lang="en-US" sz="2000" spc="-25">
                          <a:effectLst/>
                        </a:rPr>
                        <a:t>of </a:t>
                      </a:r>
                      <a:r>
                        <a:rPr lang="en-US" sz="2000" spc="15">
                          <a:effectLst/>
                        </a:rPr>
                        <a:t>specified securities</a:t>
                      </a:r>
                      <a:endParaRPr lang="en-IN" sz="20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67945" marR="61595" algn="just">
                        <a:spcBef>
                          <a:spcPts val="190"/>
                        </a:spcBef>
                        <a:spcAft>
                          <a:spcPts val="0"/>
                        </a:spcAft>
                      </a:pPr>
                      <a:r>
                        <a:rPr lang="en-US" sz="2000" dirty="0">
                          <a:effectLst/>
                        </a:rPr>
                        <a:t>Income arising to shareholders exempt under section 10(34A)</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67945" marR="61595" algn="just">
                        <a:spcBef>
                          <a:spcPts val="190"/>
                        </a:spcBef>
                        <a:spcAft>
                          <a:spcPts val="0"/>
                        </a:spcAft>
                      </a:pPr>
                      <a:r>
                        <a:rPr lang="en-US" sz="2000" dirty="0">
                          <a:effectLst/>
                        </a:rPr>
                        <a:t>Income arising to shareholder taxable as capital gains u/s 46A.</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L="67945" marR="60960" algn="just">
                        <a:spcBef>
                          <a:spcPts val="190"/>
                        </a:spcBef>
                        <a:spcAft>
                          <a:spcPts val="0"/>
                        </a:spcAft>
                      </a:pPr>
                      <a:r>
                        <a:rPr lang="en-US" sz="2000" spc="15" dirty="0">
                          <a:effectLst/>
                        </a:rPr>
                        <a:t>Income </a:t>
                      </a:r>
                      <a:r>
                        <a:rPr lang="en-US" sz="2000" spc="10" dirty="0">
                          <a:effectLst/>
                        </a:rPr>
                        <a:t>arising </a:t>
                      </a:r>
                      <a:r>
                        <a:rPr lang="en-US" sz="2000" spc="-20" dirty="0">
                          <a:effectLst/>
                        </a:rPr>
                        <a:t>to </a:t>
                      </a:r>
                      <a:r>
                        <a:rPr lang="en-US" sz="2000" spc="10" dirty="0">
                          <a:effectLst/>
                        </a:rPr>
                        <a:t>holder </a:t>
                      </a:r>
                      <a:r>
                        <a:rPr lang="en-US" sz="2000" dirty="0">
                          <a:effectLst/>
                        </a:rPr>
                        <a:t>of </a:t>
                      </a:r>
                      <a:r>
                        <a:rPr lang="en-US" sz="2000" spc="15" dirty="0">
                          <a:effectLst/>
                        </a:rPr>
                        <a:t>specified securities </a:t>
                      </a:r>
                      <a:r>
                        <a:rPr lang="en-US" sz="2000" spc="10" dirty="0">
                          <a:effectLst/>
                        </a:rPr>
                        <a:t>taxable </a:t>
                      </a:r>
                      <a:r>
                        <a:rPr lang="en-US" sz="2000" dirty="0">
                          <a:effectLst/>
                        </a:rPr>
                        <a:t>as </a:t>
                      </a:r>
                      <a:r>
                        <a:rPr lang="en-US" sz="2000" spc="10" dirty="0">
                          <a:effectLst/>
                        </a:rPr>
                        <a:t>capital gains  u/s 46A.</a:t>
                      </a:r>
                      <a:endParaRPr lang="en-IN" sz="20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077677055"/>
                  </a:ext>
                </a:extLst>
              </a:tr>
            </a:tbl>
          </a:graphicData>
        </a:graphic>
      </p:graphicFrame>
      <p:pic>
        <p:nvPicPr>
          <p:cNvPr id="3" name="Picture 2">
            <a:extLst>
              <a:ext uri="{FF2B5EF4-FFF2-40B4-BE49-F238E27FC236}">
                <a16:creationId xmlns:a16="http://schemas.microsoft.com/office/drawing/2014/main" id="{F78DDB9C-5689-4233-A2A8-9985A9BB596B}"/>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3534855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8E35E-A761-480C-8C35-431FC00F8B18}"/>
              </a:ext>
            </a:extLst>
          </p:cNvPr>
          <p:cNvSpPr>
            <a:spLocks noGrp="1"/>
          </p:cNvSpPr>
          <p:nvPr>
            <p:ph type="title"/>
          </p:nvPr>
        </p:nvSpPr>
        <p:spPr>
          <a:xfrm>
            <a:off x="838200" y="325369"/>
            <a:ext cx="10515600" cy="1325563"/>
          </a:xfrm>
        </p:spPr>
        <p:txBody>
          <a:bodyPr>
            <a:normAutofit fontScale="90000"/>
          </a:bodyPr>
          <a:lstStyle/>
          <a:p>
            <a:br>
              <a:rPr lang="en-IN" b="1" dirty="0"/>
            </a:br>
            <a:r>
              <a:rPr lang="en-US" b="1" dirty="0"/>
              <a:t>How to Calculate Short-Term Capital Gains?</a:t>
            </a:r>
            <a:br>
              <a:rPr lang="en-US" dirty="0"/>
            </a:br>
            <a:br>
              <a:rPr lang="en-US" dirty="0"/>
            </a:br>
            <a:endParaRPr lang="en-IN" dirty="0"/>
          </a:p>
        </p:txBody>
      </p:sp>
      <p:sp>
        <p:nvSpPr>
          <p:cNvPr id="3" name="Content Placeholder 2">
            <a:extLst>
              <a:ext uri="{FF2B5EF4-FFF2-40B4-BE49-F238E27FC236}">
                <a16:creationId xmlns:a16="http://schemas.microsoft.com/office/drawing/2014/main" id="{4F71F1FF-A1E4-4D2E-98CE-DB3193630B6D}"/>
              </a:ext>
            </a:extLst>
          </p:cNvPr>
          <p:cNvSpPr>
            <a:spLocks noGrp="1"/>
          </p:cNvSpPr>
          <p:nvPr>
            <p:ph idx="1"/>
          </p:nvPr>
        </p:nvSpPr>
        <p:spPr/>
        <p:txBody>
          <a:bodyPr>
            <a:normAutofit/>
          </a:bodyPr>
          <a:lstStyle/>
          <a:p>
            <a:r>
              <a:rPr lang="en-US" dirty="0"/>
              <a:t>Step 1: Start with the full value of consideration</a:t>
            </a:r>
          </a:p>
          <a:p>
            <a:r>
              <a:rPr lang="en-US" dirty="0"/>
              <a:t>Step 2: Deduct the following:</a:t>
            </a:r>
          </a:p>
          <a:p>
            <a:pPr lvl="1"/>
            <a:r>
              <a:rPr lang="en-US" dirty="0"/>
              <a:t>Expenditure incurred wholly and exclusively in connection with such transfer</a:t>
            </a:r>
          </a:p>
          <a:p>
            <a:pPr lvl="1"/>
            <a:r>
              <a:rPr lang="en-US" dirty="0"/>
              <a:t>Cost of acquisition</a:t>
            </a:r>
          </a:p>
          <a:p>
            <a:pPr lvl="1"/>
            <a:r>
              <a:rPr lang="en-US" dirty="0"/>
              <a:t>Cost of improvement</a:t>
            </a:r>
          </a:p>
          <a:p>
            <a:r>
              <a:rPr lang="en-US" dirty="0"/>
              <a:t>Step 3: This amount is a short-term capital gain</a:t>
            </a:r>
          </a:p>
          <a:p>
            <a:r>
              <a:rPr lang="en-US" b="1" dirty="0"/>
              <a:t>Short term capital gain</a:t>
            </a:r>
            <a:r>
              <a:rPr lang="en-US" dirty="0"/>
              <a:t> = Full value consideration </a:t>
            </a:r>
            <a:r>
              <a:rPr lang="en-US" i="1" dirty="0"/>
              <a:t>Less</a:t>
            </a:r>
            <a:r>
              <a:rPr lang="en-US" dirty="0"/>
              <a:t> expenses incurred exclusively for such transfer </a:t>
            </a:r>
            <a:r>
              <a:rPr lang="en-US" i="1" dirty="0"/>
              <a:t>Less</a:t>
            </a:r>
            <a:r>
              <a:rPr lang="en-US" dirty="0"/>
              <a:t> cost of acquisition </a:t>
            </a:r>
            <a:r>
              <a:rPr lang="en-US" i="1" dirty="0"/>
              <a:t>Less </a:t>
            </a:r>
            <a:r>
              <a:rPr lang="en-US" dirty="0"/>
              <a:t>cost of improvement.</a:t>
            </a:r>
            <a:endParaRPr lang="en-IN" dirty="0"/>
          </a:p>
        </p:txBody>
      </p:sp>
      <p:pic>
        <p:nvPicPr>
          <p:cNvPr id="5" name="Picture 4">
            <a:extLst>
              <a:ext uri="{FF2B5EF4-FFF2-40B4-BE49-F238E27FC236}">
                <a16:creationId xmlns:a16="http://schemas.microsoft.com/office/drawing/2014/main" id="{F0B87546-D068-4658-9F27-415FE972BF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4450" y="1391655"/>
            <a:ext cx="2857500" cy="1600200"/>
          </a:xfrm>
          <a:prstGeom prst="rect">
            <a:avLst/>
          </a:prstGeom>
        </p:spPr>
      </p:pic>
      <p:pic>
        <p:nvPicPr>
          <p:cNvPr id="6" name="Picture 5">
            <a:extLst>
              <a:ext uri="{FF2B5EF4-FFF2-40B4-BE49-F238E27FC236}">
                <a16:creationId xmlns:a16="http://schemas.microsoft.com/office/drawing/2014/main" id="{E2F749F2-2B90-4A66-A73F-2E483130429C}"/>
              </a:ext>
            </a:extLst>
          </p:cNvPr>
          <p:cNvPicPr>
            <a:picLocks noChangeAspect="1"/>
          </p:cNvPicPr>
          <p:nvPr/>
        </p:nvPicPr>
        <p:blipFill rotWithShape="1">
          <a:blip r:embed="rId3"/>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41008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DC5FF-B13E-43F4-9DE9-1020908FC748}"/>
              </a:ext>
            </a:extLst>
          </p:cNvPr>
          <p:cNvSpPr>
            <a:spLocks noGrp="1"/>
          </p:cNvSpPr>
          <p:nvPr>
            <p:ph type="title"/>
          </p:nvPr>
        </p:nvSpPr>
        <p:spPr/>
        <p:txBody>
          <a:bodyPr>
            <a:normAutofit fontScale="90000"/>
          </a:bodyPr>
          <a:lstStyle/>
          <a:p>
            <a:r>
              <a:rPr lang="en-US" b="1" dirty="0"/>
              <a:t>How to Calculate Long-Term Capital Gains?</a:t>
            </a:r>
            <a:br>
              <a:rPr lang="en-US" dirty="0"/>
            </a:br>
            <a:endParaRPr lang="en-IN" dirty="0"/>
          </a:p>
        </p:txBody>
      </p:sp>
      <p:sp>
        <p:nvSpPr>
          <p:cNvPr id="3" name="Content Placeholder 2">
            <a:extLst>
              <a:ext uri="{FF2B5EF4-FFF2-40B4-BE49-F238E27FC236}">
                <a16:creationId xmlns:a16="http://schemas.microsoft.com/office/drawing/2014/main" id="{80A8018E-723D-4CFD-B744-173CAD202C27}"/>
              </a:ext>
            </a:extLst>
          </p:cNvPr>
          <p:cNvSpPr>
            <a:spLocks noGrp="1"/>
          </p:cNvSpPr>
          <p:nvPr>
            <p:ph idx="1"/>
          </p:nvPr>
        </p:nvSpPr>
        <p:spPr>
          <a:xfrm>
            <a:off x="863698" y="1825625"/>
            <a:ext cx="10515600" cy="4351338"/>
          </a:xfrm>
        </p:spPr>
        <p:txBody>
          <a:bodyPr>
            <a:normAutofit/>
          </a:bodyPr>
          <a:lstStyle/>
          <a:p>
            <a:r>
              <a:rPr lang="en-US" b="1" dirty="0"/>
              <a:t>Long-term capital gain=</a:t>
            </a:r>
            <a:r>
              <a:rPr lang="en-US" dirty="0"/>
              <a:t> Full value consideration</a:t>
            </a:r>
          </a:p>
          <a:p>
            <a:r>
              <a:rPr lang="en-US" i="1" dirty="0"/>
              <a:t>Less</a:t>
            </a:r>
            <a:r>
              <a:rPr lang="en-US" dirty="0"/>
              <a:t> : Expenses incurred exclusively for such transfer</a:t>
            </a:r>
          </a:p>
          <a:p>
            <a:r>
              <a:rPr lang="en-US" i="1" dirty="0"/>
              <a:t>Less:</a:t>
            </a:r>
            <a:r>
              <a:rPr lang="en-US" dirty="0"/>
              <a:t> Indexed cost of acquisition</a:t>
            </a:r>
          </a:p>
          <a:p>
            <a:r>
              <a:rPr lang="en-US" i="1" dirty="0"/>
              <a:t>Less:</a:t>
            </a:r>
            <a:r>
              <a:rPr lang="en-US" dirty="0"/>
              <a:t> Indexed cost of improvement</a:t>
            </a:r>
          </a:p>
          <a:p>
            <a:r>
              <a:rPr lang="en-US" i="1" dirty="0" err="1"/>
              <a:t>Less:</a:t>
            </a:r>
            <a:r>
              <a:rPr lang="en-US" dirty="0" err="1"/>
              <a:t>expenses</a:t>
            </a:r>
            <a:r>
              <a:rPr lang="en-US" dirty="0"/>
              <a:t> that can be deducted from full value for consideration*</a:t>
            </a:r>
          </a:p>
          <a:p>
            <a:r>
              <a:rPr lang="en-US" i="1" dirty="0"/>
              <a:t>(*Expenses from sale proceeds from a capital asset, that wholly and directly relate to the sale or transfer of the capital asset are allowed to be deducted. These are the expenses which are necessary for the transfer to take place.)</a:t>
            </a:r>
            <a:endParaRPr lang="en-US" dirty="0"/>
          </a:p>
        </p:txBody>
      </p:sp>
      <p:pic>
        <p:nvPicPr>
          <p:cNvPr id="5" name="Picture 4">
            <a:extLst>
              <a:ext uri="{FF2B5EF4-FFF2-40B4-BE49-F238E27FC236}">
                <a16:creationId xmlns:a16="http://schemas.microsoft.com/office/drawing/2014/main" id="{5207ECB3-A737-4B5F-9DA8-3ADF3960D3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368" y="1332878"/>
            <a:ext cx="2857500" cy="1600200"/>
          </a:xfrm>
          <a:prstGeom prst="rect">
            <a:avLst/>
          </a:prstGeom>
        </p:spPr>
      </p:pic>
      <p:pic>
        <p:nvPicPr>
          <p:cNvPr id="6" name="Picture 5">
            <a:extLst>
              <a:ext uri="{FF2B5EF4-FFF2-40B4-BE49-F238E27FC236}">
                <a16:creationId xmlns:a16="http://schemas.microsoft.com/office/drawing/2014/main" id="{A5E2BE8A-6C42-49F5-B48C-18C8C465060D}"/>
              </a:ext>
            </a:extLst>
          </p:cNvPr>
          <p:cNvPicPr>
            <a:picLocks noChangeAspect="1"/>
          </p:cNvPicPr>
          <p:nvPr/>
        </p:nvPicPr>
        <p:blipFill rotWithShape="1">
          <a:blip r:embed="rId3"/>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3705472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BF375D-2B7F-4C73-A830-E083EAAFA795}"/>
              </a:ext>
            </a:extLst>
          </p:cNvPr>
          <p:cNvSpPr/>
          <p:nvPr/>
        </p:nvSpPr>
        <p:spPr>
          <a:xfrm>
            <a:off x="948690" y="1305342"/>
            <a:ext cx="9464040" cy="6186309"/>
          </a:xfrm>
          <a:prstGeom prst="rect">
            <a:avLst/>
          </a:prstGeom>
        </p:spPr>
        <p:txBody>
          <a:bodyPr wrap="square">
            <a:spAutoFit/>
          </a:bodyPr>
          <a:lstStyle/>
          <a:p>
            <a:pPr fontAlgn="base"/>
            <a:r>
              <a:rPr lang="en-US" b="1" dirty="0">
                <a:solidFill>
                  <a:srgbClr val="000000"/>
                </a:solidFill>
                <a:latin typeface="Arial" panose="020B0604020202020204" pitchFamily="34" charset="0"/>
              </a:rPr>
              <a:t>Sale value:</a:t>
            </a:r>
            <a:r>
              <a:rPr lang="en-US" dirty="0">
                <a:solidFill>
                  <a:srgbClr val="000000"/>
                </a:solidFill>
                <a:latin typeface="Arial" panose="020B0604020202020204" pitchFamily="34" charset="0"/>
              </a:rPr>
              <a:t> It is the value received or receivable on the capital asset sale.</a:t>
            </a:r>
          </a:p>
          <a:p>
            <a:pPr fontAlgn="base"/>
            <a:r>
              <a:rPr lang="en-US" dirty="0">
                <a:solidFill>
                  <a:srgbClr val="000000"/>
                </a:solidFill>
                <a:latin typeface="Arial" panose="020B0604020202020204" pitchFamily="34" charset="0"/>
              </a:rPr>
              <a:t>In the case of equity shares or mutual fund (MF) units, the gross selling price (excluding the brokerage charges and securities transaction tax or STT is considered as the sale value.</a:t>
            </a:r>
            <a:r>
              <a:rPr lang="en-US" b="1" dirty="0"/>
              <a:t> </a:t>
            </a:r>
          </a:p>
          <a:p>
            <a:pPr fontAlgn="base"/>
            <a:endParaRPr lang="en-US" b="1" dirty="0"/>
          </a:p>
          <a:p>
            <a:pPr fontAlgn="base"/>
            <a:r>
              <a:rPr lang="en-US" b="1" dirty="0"/>
              <a:t>Cost</a:t>
            </a:r>
            <a:r>
              <a:rPr lang="en-US" dirty="0"/>
              <a:t> </a:t>
            </a:r>
            <a:r>
              <a:rPr lang="en-US" b="1" dirty="0"/>
              <a:t>of acquisition:</a:t>
            </a:r>
            <a:r>
              <a:rPr lang="en-US" dirty="0"/>
              <a:t> It is the purchase price of the asset which has been sold. The brokerage charges paid to buy the asset have to be included in the purchase price.</a:t>
            </a:r>
            <a:br>
              <a:rPr lang="en-US" dirty="0"/>
            </a:br>
            <a:r>
              <a:rPr lang="en-US" dirty="0"/>
              <a:t>In case of any equity shares or units of equity-oriented mutual funds purchased before February 1, 2018, the COA would be computed in the following manner:</a:t>
            </a:r>
            <a:br>
              <a:rPr lang="en-US" dirty="0"/>
            </a:br>
            <a:r>
              <a:rPr lang="en-US" dirty="0"/>
              <a:t>Step 1: Compute the fair market value of your investment. To compute this value multiply your number of shares or MF units with their respective highest prices as on January 31, 2018.</a:t>
            </a:r>
            <a:br>
              <a:rPr lang="en-US" dirty="0"/>
            </a:br>
            <a:r>
              <a:rPr lang="en-US" dirty="0"/>
              <a:t>Step 2: Take the actual sale value of your investment.</a:t>
            </a:r>
            <a:br>
              <a:rPr lang="en-US" dirty="0"/>
            </a:br>
            <a:r>
              <a:rPr lang="en-US" dirty="0"/>
              <a:t>Step 3: Choose the lower value out of the above two.</a:t>
            </a:r>
            <a:br>
              <a:rPr lang="en-US" dirty="0"/>
            </a:br>
            <a:r>
              <a:rPr lang="en-US" dirty="0"/>
              <a:t>Step 4: Compare the value arrived at step 3 with the actual purchase value of the investment and choose the higher value. This will be your cost of acquisition.</a:t>
            </a:r>
            <a:br>
              <a:rPr lang="en-US" dirty="0"/>
            </a:br>
            <a:br>
              <a:rPr lang="en-US" dirty="0"/>
            </a:br>
            <a:br>
              <a:rPr lang="en-US" dirty="0"/>
            </a:br>
            <a:endParaRPr lang="en-US" dirty="0"/>
          </a:p>
          <a:p>
            <a:pPr fontAlgn="base"/>
            <a:endParaRPr lang="en-US" dirty="0"/>
          </a:p>
          <a:p>
            <a:pPr fontAlgn="base"/>
            <a:br>
              <a:rPr lang="en-US" dirty="0"/>
            </a:br>
            <a:br>
              <a:rPr lang="en-US" dirty="0"/>
            </a:br>
            <a:br>
              <a:rPr lang="en-US" dirty="0"/>
            </a:br>
            <a:endParaRPr lang="en-US" b="0" i="0" dirty="0">
              <a:solidFill>
                <a:srgbClr val="000000"/>
              </a:solidFill>
              <a:effectLst/>
              <a:latin typeface="arial" panose="020B0604020202020204" pitchFamily="34" charset="0"/>
            </a:endParaRPr>
          </a:p>
        </p:txBody>
      </p:sp>
      <p:pic>
        <p:nvPicPr>
          <p:cNvPr id="3" name="Picture 2">
            <a:extLst>
              <a:ext uri="{FF2B5EF4-FFF2-40B4-BE49-F238E27FC236}">
                <a16:creationId xmlns:a16="http://schemas.microsoft.com/office/drawing/2014/main" id="{1E325709-B2B0-4EC5-9045-B135174DA763}"/>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1993052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3790F4-23A5-47CA-9A02-881BC5DB85BA}"/>
              </a:ext>
            </a:extLst>
          </p:cNvPr>
          <p:cNvSpPr/>
          <p:nvPr/>
        </p:nvSpPr>
        <p:spPr>
          <a:xfrm>
            <a:off x="1012874" y="1443841"/>
            <a:ext cx="8145194" cy="4093428"/>
          </a:xfrm>
          <a:prstGeom prst="rect">
            <a:avLst/>
          </a:prstGeom>
        </p:spPr>
        <p:txBody>
          <a:bodyPr wrap="square">
            <a:spAutoFit/>
          </a:bodyPr>
          <a:lstStyle/>
          <a:p>
            <a:endParaRPr lang="en-US" sz="2000" b="0" i="0" dirty="0">
              <a:solidFill>
                <a:srgbClr val="1E314F"/>
              </a:solidFill>
              <a:effectLst/>
              <a:latin typeface="Source Sans Pro"/>
            </a:endParaRPr>
          </a:p>
          <a:p>
            <a:pPr marL="285750" indent="-285750">
              <a:buFont typeface="Wingdings" panose="05000000000000000000" pitchFamily="2" charset="2"/>
              <a:buChar char="v"/>
            </a:pPr>
            <a:r>
              <a:rPr lang="en-US" sz="2800" b="1" dirty="0"/>
              <a:t>Cost</a:t>
            </a:r>
            <a:r>
              <a:rPr lang="en-US" sz="2800" dirty="0"/>
              <a:t> </a:t>
            </a:r>
            <a:r>
              <a:rPr lang="en-US" sz="2800" b="1" dirty="0"/>
              <a:t>of improvement:</a:t>
            </a:r>
            <a:r>
              <a:rPr lang="en-US" sz="2800" dirty="0"/>
              <a:t> It is the money spent on major repairs or modifications of the asset. A whitewash, however, will not be counted as a cost of improvement, whereas money spent on major modifications, like constructing a floor or an additional room, will qualify as cost of improvement.</a:t>
            </a:r>
            <a:br>
              <a:rPr lang="en-US" sz="2800" dirty="0"/>
            </a:br>
            <a:br>
              <a:rPr lang="en-US" dirty="0"/>
            </a:br>
            <a:br>
              <a:rPr lang="en-US" dirty="0"/>
            </a:br>
            <a:br>
              <a:rPr lang="en-US" dirty="0"/>
            </a:br>
            <a:endParaRPr lang="en-IN" dirty="0"/>
          </a:p>
        </p:txBody>
      </p:sp>
      <p:pic>
        <p:nvPicPr>
          <p:cNvPr id="3" name="Picture 2">
            <a:extLst>
              <a:ext uri="{FF2B5EF4-FFF2-40B4-BE49-F238E27FC236}">
                <a16:creationId xmlns:a16="http://schemas.microsoft.com/office/drawing/2014/main" id="{059DE932-5F57-4E39-BA3B-7CC47BA9CA67}"/>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2495829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DE115-C6A6-4732-955E-53D9B58ACCA3}"/>
              </a:ext>
            </a:extLst>
          </p:cNvPr>
          <p:cNvSpPr>
            <a:spLocks noGrp="1"/>
          </p:cNvSpPr>
          <p:nvPr>
            <p:ph type="title"/>
          </p:nvPr>
        </p:nvSpPr>
        <p:spPr/>
        <p:txBody>
          <a:bodyPr>
            <a:normAutofit fontScale="90000"/>
          </a:bodyPr>
          <a:lstStyle/>
          <a:p>
            <a:r>
              <a:rPr lang="en-US" b="1" dirty="0"/>
              <a:t>Guidance for treating share sale as business income</a:t>
            </a:r>
            <a:br>
              <a:rPr lang="en-US" dirty="0"/>
            </a:br>
            <a:br>
              <a:rPr lang="en-US" dirty="0"/>
            </a:br>
            <a:endParaRPr lang="en-IN" dirty="0"/>
          </a:p>
        </p:txBody>
      </p:sp>
      <p:sp>
        <p:nvSpPr>
          <p:cNvPr id="3" name="Content Placeholder 2">
            <a:extLst>
              <a:ext uri="{FF2B5EF4-FFF2-40B4-BE49-F238E27FC236}">
                <a16:creationId xmlns:a16="http://schemas.microsoft.com/office/drawing/2014/main" id="{45039E4B-8E2B-4933-94AC-46B21F1E5F51}"/>
              </a:ext>
            </a:extLst>
          </p:cNvPr>
          <p:cNvSpPr>
            <a:spLocks noGrp="1"/>
          </p:cNvSpPr>
          <p:nvPr>
            <p:ph idx="1"/>
          </p:nvPr>
        </p:nvSpPr>
        <p:spPr>
          <a:xfrm>
            <a:off x="1451579" y="2015732"/>
            <a:ext cx="10447051" cy="4213618"/>
          </a:xfrm>
        </p:spPr>
        <p:txBody>
          <a:bodyPr>
            <a:normAutofit fontScale="40000" lnSpcReduction="20000"/>
          </a:bodyPr>
          <a:lstStyle/>
          <a:p>
            <a:r>
              <a:rPr lang="en-US" sz="4000" dirty="0"/>
              <a:t>Certain taxpayers treat gains or losses from the sale of shares as ‘income from business’, while certain others treat it as ‘Capital gains’. Whether your gains/losses from sale of shares should be treated as business income or be taxed under capital gains, has been a matter of much debate. In case of significant share trading activity (e.g. if you are a day trader with lots of activity or if you trade regularly in Futures and Options), usually your income is classified as income from business. In such a case you are required to file an </a:t>
            </a:r>
            <a:r>
              <a:rPr lang="en-US" sz="4000" dirty="0">
                <a:hlinkClick r:id="rId2"/>
              </a:rPr>
              <a:t>ITR-3</a:t>
            </a:r>
            <a:r>
              <a:rPr lang="en-US" sz="4000" dirty="0"/>
              <a:t> and your income from share trading is shown under ‘income from business &amp; profession’.</a:t>
            </a:r>
          </a:p>
          <a:p>
            <a:r>
              <a:rPr lang="en-US" sz="4000" dirty="0"/>
              <a:t>When you treat the sale of shares as </a:t>
            </a:r>
            <a:r>
              <a:rPr lang="en-US" sz="4000" dirty="0">
                <a:hlinkClick r:id="rId3"/>
              </a:rPr>
              <a:t>business</a:t>
            </a:r>
            <a:r>
              <a:rPr lang="en-US" sz="4000" dirty="0"/>
              <a:t> income, you are allowed to reduce expenses incurred in earning such business income. In such cases, the profits would be added to your total income for the financial year, and consequently be charged at tax slab rates.</a:t>
            </a:r>
          </a:p>
          <a:p>
            <a:r>
              <a:rPr lang="en-US" sz="4000" dirty="0"/>
              <a:t>If you treat your income as </a:t>
            </a:r>
            <a:r>
              <a:rPr lang="en-US" sz="4000" dirty="0">
                <a:hlinkClick r:id="rId4"/>
              </a:rPr>
              <a:t>capital gains</a:t>
            </a:r>
            <a:r>
              <a:rPr lang="en-US" sz="4000" dirty="0"/>
              <a:t>, expenses incurred on transfer are deductible. Also, long term gains from equity above </a:t>
            </a:r>
            <a:r>
              <a:rPr lang="en-US" sz="4000" dirty="0" err="1"/>
              <a:t>Rs</a:t>
            </a:r>
            <a:r>
              <a:rPr lang="en-US" sz="4000" dirty="0"/>
              <a:t> 1 lakh annually are taxable, while short term gains are taxed at 15%.</a:t>
            </a:r>
          </a:p>
          <a:p>
            <a:pPr marL="0" indent="0">
              <a:buNone/>
            </a:pPr>
            <a:br>
              <a:rPr lang="en-US" dirty="0"/>
            </a:br>
            <a:endParaRPr lang="en-IN" dirty="0"/>
          </a:p>
        </p:txBody>
      </p:sp>
      <p:pic>
        <p:nvPicPr>
          <p:cNvPr id="4" name="Picture 3">
            <a:extLst>
              <a:ext uri="{FF2B5EF4-FFF2-40B4-BE49-F238E27FC236}">
                <a16:creationId xmlns:a16="http://schemas.microsoft.com/office/drawing/2014/main" id="{A8667B00-5B60-48A6-AE34-29D47FDAED36}"/>
              </a:ext>
            </a:extLst>
          </p:cNvPr>
          <p:cNvPicPr>
            <a:picLocks noChangeAspect="1"/>
          </p:cNvPicPr>
          <p:nvPr/>
        </p:nvPicPr>
        <p:blipFill rotWithShape="1">
          <a:blip r:embed="rId5"/>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2646546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093E0-7223-49B8-B038-A0303EC61E4F}"/>
              </a:ext>
            </a:extLst>
          </p:cNvPr>
          <p:cNvSpPr/>
          <p:nvPr/>
        </p:nvSpPr>
        <p:spPr>
          <a:xfrm>
            <a:off x="640080" y="2413338"/>
            <a:ext cx="9555480" cy="1754326"/>
          </a:xfrm>
          <a:prstGeom prst="rect">
            <a:avLst/>
          </a:prstGeom>
        </p:spPr>
        <p:txBody>
          <a:bodyPr wrap="square">
            <a:spAutoFit/>
          </a:bodyPr>
          <a:lstStyle/>
          <a:p>
            <a:r>
              <a:rPr lang="en-US" dirty="0">
                <a:solidFill>
                  <a:srgbClr val="1E314F"/>
                </a:solidFill>
                <a:latin typeface="Source Sans Pro"/>
              </a:rPr>
              <a:t>We all know that Income from salary, rental income and business income is taxable. But what about income from sale or purchase of shares?</a:t>
            </a:r>
          </a:p>
          <a:p>
            <a:endParaRPr lang="en-US" dirty="0">
              <a:solidFill>
                <a:srgbClr val="1E314F"/>
              </a:solidFill>
              <a:latin typeface="Source Sans Pro"/>
            </a:endParaRPr>
          </a:p>
          <a:p>
            <a:r>
              <a:rPr lang="en-US" dirty="0">
                <a:solidFill>
                  <a:srgbClr val="1E314F"/>
                </a:solidFill>
                <a:latin typeface="Source Sans Pro"/>
              </a:rPr>
              <a:t> Many homemakers, retired people, spend their time gainfully buying and selling shares but are unsure of how this </a:t>
            </a:r>
            <a:r>
              <a:rPr lang="en-US" dirty="0">
                <a:solidFill>
                  <a:srgbClr val="337AB7"/>
                </a:solidFill>
                <a:latin typeface="Source Sans Pro"/>
                <a:hlinkClick r:id="rId2"/>
              </a:rPr>
              <a:t>income is taxed</a:t>
            </a:r>
            <a:r>
              <a:rPr lang="en-US" dirty="0">
                <a:solidFill>
                  <a:srgbClr val="1E314F"/>
                </a:solidFill>
                <a:latin typeface="Source Sans Pro"/>
              </a:rPr>
              <a:t>. Income/Loss from sale of equity shares is covered under the head ‘Capital Gains’.</a:t>
            </a:r>
            <a:endParaRPr lang="en-IN" dirty="0"/>
          </a:p>
        </p:txBody>
      </p:sp>
      <p:pic>
        <p:nvPicPr>
          <p:cNvPr id="3" name="Picture 2">
            <a:extLst>
              <a:ext uri="{FF2B5EF4-FFF2-40B4-BE49-F238E27FC236}">
                <a16:creationId xmlns:a16="http://schemas.microsoft.com/office/drawing/2014/main" id="{2760B806-CDAD-4A8C-9C78-C1941DEAE347}"/>
              </a:ext>
            </a:extLst>
          </p:cNvPr>
          <p:cNvPicPr>
            <a:picLocks noChangeAspect="1"/>
          </p:cNvPicPr>
          <p:nvPr/>
        </p:nvPicPr>
        <p:blipFill rotWithShape="1">
          <a:blip r:embed="rId3"/>
          <a:srcRect l="541" t="82474" r="1263" b="15395"/>
          <a:stretch/>
        </p:blipFill>
        <p:spPr>
          <a:xfrm>
            <a:off x="22860" y="6769061"/>
            <a:ext cx="12192000" cy="148802"/>
          </a:xfrm>
          <a:prstGeom prst="rect">
            <a:avLst/>
          </a:prstGeom>
        </p:spPr>
      </p:pic>
    </p:spTree>
    <p:extLst>
      <p:ext uri="{BB962C8B-B14F-4D97-AF65-F5344CB8AC3E}">
        <p14:creationId xmlns:p14="http://schemas.microsoft.com/office/powerpoint/2010/main" val="2098924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98D2E-0474-4978-84CE-AA299EA95103}"/>
              </a:ext>
            </a:extLst>
          </p:cNvPr>
          <p:cNvSpPr>
            <a:spLocks noGrp="1"/>
          </p:cNvSpPr>
          <p:nvPr>
            <p:ph type="title"/>
          </p:nvPr>
        </p:nvSpPr>
        <p:spPr/>
        <p:txBody>
          <a:bodyPr/>
          <a:lstStyle/>
          <a:p>
            <a:r>
              <a:rPr lang="en-US" dirty="0"/>
              <a:t>Example</a:t>
            </a:r>
            <a:endParaRPr lang="en-IN" dirty="0"/>
          </a:p>
        </p:txBody>
      </p:sp>
      <p:sp>
        <p:nvSpPr>
          <p:cNvPr id="3" name="Content Placeholder 2">
            <a:extLst>
              <a:ext uri="{FF2B5EF4-FFF2-40B4-BE49-F238E27FC236}">
                <a16:creationId xmlns:a16="http://schemas.microsoft.com/office/drawing/2014/main" id="{74336CE6-9749-4C34-BF60-47B51F538573}"/>
              </a:ext>
            </a:extLst>
          </p:cNvPr>
          <p:cNvSpPr>
            <a:spLocks noGrp="1"/>
          </p:cNvSpPr>
          <p:nvPr>
            <p:ph idx="1"/>
          </p:nvPr>
        </p:nvSpPr>
        <p:spPr/>
        <p:txBody>
          <a:bodyPr/>
          <a:lstStyle/>
          <a:p>
            <a:r>
              <a:rPr lang="en-US" i="1" dirty="0"/>
              <a:t>Ms. Usha purchases 1,000 equity shares in X Ltd., an unlisted company, at a cost of  ` 30  per  share (brokerage 1%) in January 1996. She gets 100  bonus shares in August 2000.  She  again  gets 1,100 bonus shares by virtue of her holding on February 2006.  Fair market value of  the  shares of X Ltd. on April 1, 2001 is ` 80.</a:t>
            </a:r>
            <a:endParaRPr lang="en-IN" dirty="0"/>
          </a:p>
          <a:p>
            <a:r>
              <a:rPr lang="en-US" i="1" dirty="0"/>
              <a:t>On 1st January 2020, she transfers all her shares @ ` 200 per share (brokerage 2%). Compute the capital gains taxable in the hands of Ms. Usha for the A.Y. 2020-21</a:t>
            </a:r>
            <a:endParaRPr lang="en-IN" dirty="0"/>
          </a:p>
          <a:p>
            <a:r>
              <a:rPr lang="en-US" i="1" dirty="0"/>
              <a:t>Cost Inflation Index for F.Y. 2001-02: 100, F.Y.2005-06: 117 &amp; F.Y.2019-20: 289.</a:t>
            </a:r>
            <a:endParaRPr lang="en-IN" dirty="0"/>
          </a:p>
          <a:p>
            <a:endParaRPr lang="en-IN" dirty="0"/>
          </a:p>
        </p:txBody>
      </p:sp>
      <p:pic>
        <p:nvPicPr>
          <p:cNvPr id="4" name="Picture 3">
            <a:extLst>
              <a:ext uri="{FF2B5EF4-FFF2-40B4-BE49-F238E27FC236}">
                <a16:creationId xmlns:a16="http://schemas.microsoft.com/office/drawing/2014/main" id="{D11E8B78-2BCE-4CEB-A05F-1A8F262D13DF}"/>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1304567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56617-45BD-46CD-AA6C-89FDAE6BBE75}"/>
              </a:ext>
            </a:extLst>
          </p:cNvPr>
          <p:cNvSpPr>
            <a:spLocks noGrp="1"/>
          </p:cNvSpPr>
          <p:nvPr>
            <p:ph type="title"/>
          </p:nvPr>
        </p:nvSpPr>
        <p:spPr/>
        <p:txBody>
          <a:bodyPr>
            <a:normAutofit fontScale="90000"/>
          </a:bodyPr>
          <a:lstStyle/>
          <a:p>
            <a:r>
              <a:rPr lang="en-US" b="1" dirty="0"/>
              <a:t>Computation of capital gains for the A.Y. 2020-21</a:t>
            </a:r>
            <a:br>
              <a:rPr lang="en-IN" dirty="0"/>
            </a:br>
            <a:r>
              <a:rPr lang="en-US" b="1" dirty="0"/>
              <a:t> </a:t>
            </a:r>
            <a:br>
              <a:rPr lang="en-IN" dirty="0"/>
            </a:br>
            <a:endParaRPr lang="en-IN" dirty="0"/>
          </a:p>
        </p:txBody>
      </p:sp>
      <p:graphicFrame>
        <p:nvGraphicFramePr>
          <p:cNvPr id="7" name="Content Placeholder 6">
            <a:extLst>
              <a:ext uri="{FF2B5EF4-FFF2-40B4-BE49-F238E27FC236}">
                <a16:creationId xmlns:a16="http://schemas.microsoft.com/office/drawing/2014/main" id="{4836226D-C343-4707-8A48-67153D266A14}"/>
              </a:ext>
            </a:extLst>
          </p:cNvPr>
          <p:cNvGraphicFramePr>
            <a:graphicFrameLocks noGrp="1"/>
          </p:cNvGraphicFramePr>
          <p:nvPr>
            <p:ph idx="1"/>
            <p:extLst>
              <p:ext uri="{D42A27DB-BD31-4B8C-83A1-F6EECF244321}">
                <p14:modId xmlns:p14="http://schemas.microsoft.com/office/powerpoint/2010/main" val="2597652190"/>
              </p:ext>
            </p:extLst>
          </p:nvPr>
        </p:nvGraphicFramePr>
        <p:xfrm>
          <a:off x="731520" y="1519312"/>
          <a:ext cx="10622279" cy="4754878"/>
        </p:xfrm>
        <a:graphic>
          <a:graphicData uri="http://schemas.openxmlformats.org/drawingml/2006/table">
            <a:tbl>
              <a:tblPr firstRow="1" firstCol="1" lastRow="1" lastCol="1" bandRow="1" bandCol="1">
                <a:tableStyleId>{5C22544A-7EE6-4342-B048-85BDC9FD1C3A}</a:tableStyleId>
              </a:tblPr>
              <a:tblGrid>
                <a:gridCol w="9178147">
                  <a:extLst>
                    <a:ext uri="{9D8B030D-6E8A-4147-A177-3AD203B41FA5}">
                      <a16:colId xmlns:a16="http://schemas.microsoft.com/office/drawing/2014/main" val="882250570"/>
                    </a:ext>
                  </a:extLst>
                </a:gridCol>
                <a:gridCol w="1444132">
                  <a:extLst>
                    <a:ext uri="{9D8B030D-6E8A-4147-A177-3AD203B41FA5}">
                      <a16:colId xmlns:a16="http://schemas.microsoft.com/office/drawing/2014/main" val="3623409000"/>
                    </a:ext>
                  </a:extLst>
                </a:gridCol>
              </a:tblGrid>
              <a:tr h="367009">
                <a:tc>
                  <a:txBody>
                    <a:bodyPr/>
                    <a:lstStyle/>
                    <a:p>
                      <a:pPr marL="1936750" marR="1934845" algn="ctr">
                        <a:spcBef>
                          <a:spcPts val="95"/>
                        </a:spcBef>
                        <a:spcAft>
                          <a:spcPts val="0"/>
                        </a:spcAft>
                      </a:pPr>
                      <a:r>
                        <a:rPr lang="en-US" sz="1100">
                          <a:effectLst/>
                        </a:rPr>
                        <a:t>Particulars</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algn="ctr">
                        <a:lnSpc>
                          <a:spcPts val="1255"/>
                        </a:lnSpc>
                        <a:spcBef>
                          <a:spcPts val="115"/>
                        </a:spcBef>
                        <a:spcAft>
                          <a:spcPts val="0"/>
                        </a:spcAft>
                      </a:pPr>
                      <a:r>
                        <a:rPr lang="en-US" sz="1100">
                          <a:effectLst/>
                        </a:rPr>
                        <a:t>`</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910259268"/>
                  </a:ext>
                </a:extLst>
              </a:tr>
              <a:tr h="362015">
                <a:tc>
                  <a:txBody>
                    <a:bodyPr/>
                    <a:lstStyle/>
                    <a:p>
                      <a:pPr marL="67945">
                        <a:spcBef>
                          <a:spcPts val="85"/>
                        </a:spcBef>
                        <a:spcAft>
                          <a:spcPts val="0"/>
                        </a:spcAft>
                      </a:pPr>
                      <a:r>
                        <a:rPr lang="en-US" sz="1100">
                          <a:effectLst/>
                        </a:rPr>
                        <a:t>1000 Original shares</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a:spcAft>
                          <a:spcPts val="0"/>
                        </a:spcAft>
                      </a:pPr>
                      <a:r>
                        <a:rPr lang="en-US" sz="1000">
                          <a:effectLst/>
                        </a:rPr>
                        <a:t> </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423781751"/>
                  </a:ext>
                </a:extLst>
              </a:tr>
              <a:tr h="364510">
                <a:tc>
                  <a:txBody>
                    <a:bodyPr/>
                    <a:lstStyle/>
                    <a:p>
                      <a:pPr marL="67945">
                        <a:lnSpc>
                          <a:spcPts val="1260"/>
                        </a:lnSpc>
                        <a:spcBef>
                          <a:spcPts val="105"/>
                        </a:spcBef>
                        <a:spcAft>
                          <a:spcPts val="0"/>
                        </a:spcAft>
                      </a:pPr>
                      <a:r>
                        <a:rPr lang="en-US" sz="1100">
                          <a:effectLst/>
                        </a:rPr>
                        <a:t>Sale proceeds (1000 × ` 200)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865" algn="r">
                        <a:spcBef>
                          <a:spcPts val="95"/>
                        </a:spcBef>
                        <a:spcAft>
                          <a:spcPts val="0"/>
                        </a:spcAft>
                      </a:pPr>
                      <a:r>
                        <a:rPr lang="en-US" sz="1100">
                          <a:effectLst/>
                        </a:rPr>
                        <a:t>2,00,000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4158706823"/>
                  </a:ext>
                </a:extLst>
              </a:tr>
              <a:tr h="369506">
                <a:tc>
                  <a:txBody>
                    <a:bodyPr/>
                    <a:lstStyle/>
                    <a:p>
                      <a:pPr marL="67945">
                        <a:spcBef>
                          <a:spcPts val="105"/>
                        </a:spcBef>
                        <a:spcAft>
                          <a:spcPts val="0"/>
                        </a:spcAft>
                      </a:pPr>
                      <a:r>
                        <a:rPr lang="en-US" sz="1100">
                          <a:effectLst/>
                        </a:rPr>
                        <a:t>Less : Brokerage paid (2% of ` 2,00,000)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0960" algn="r">
                        <a:spcBef>
                          <a:spcPts val="95"/>
                        </a:spcBef>
                        <a:spcAft>
                          <a:spcPts val="0"/>
                        </a:spcAft>
                      </a:pPr>
                      <a:r>
                        <a:rPr lang="en-US" sz="1100">
                          <a:effectLst/>
                        </a:rPr>
                        <a:t>4,000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469050035"/>
                  </a:ext>
                </a:extLst>
              </a:tr>
              <a:tr h="360767">
                <a:tc>
                  <a:txBody>
                    <a:bodyPr/>
                    <a:lstStyle/>
                    <a:p>
                      <a:pPr marL="67945">
                        <a:spcBef>
                          <a:spcPts val="85"/>
                        </a:spcBef>
                        <a:spcAft>
                          <a:spcPts val="0"/>
                        </a:spcAft>
                      </a:pPr>
                      <a:r>
                        <a:rPr lang="en-US" sz="1100">
                          <a:effectLst/>
                        </a:rPr>
                        <a:t>Net sale consideration</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865" algn="r">
                        <a:spcBef>
                          <a:spcPts val="85"/>
                        </a:spcBef>
                        <a:spcAft>
                          <a:spcPts val="0"/>
                        </a:spcAft>
                      </a:pPr>
                      <a:r>
                        <a:rPr lang="en-US" sz="1100">
                          <a:effectLst/>
                        </a:rPr>
                        <a:t>1,96,000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520555437"/>
                  </a:ext>
                </a:extLst>
              </a:tr>
              <a:tr h="372002">
                <a:tc>
                  <a:txBody>
                    <a:bodyPr/>
                    <a:lstStyle/>
                    <a:p>
                      <a:pPr marL="67945">
                        <a:spcBef>
                          <a:spcPts val="110"/>
                        </a:spcBef>
                        <a:spcAft>
                          <a:spcPts val="0"/>
                        </a:spcAft>
                      </a:pPr>
                      <a:r>
                        <a:rPr lang="en-US" sz="1100" dirty="0">
                          <a:effectLst/>
                        </a:rPr>
                        <a:t>Less : Indexed cost of acquisition [` 80 × 1000 × 289/100]</a:t>
                      </a:r>
                      <a:endParaRPr lang="en-IN" sz="11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0960" algn="r">
                        <a:spcBef>
                          <a:spcPts val="100"/>
                        </a:spcBef>
                        <a:spcAft>
                          <a:spcPts val="0"/>
                        </a:spcAft>
                      </a:pPr>
                      <a:r>
                        <a:rPr lang="en-US" sz="1100">
                          <a:effectLst/>
                        </a:rPr>
                        <a:t>2,31,200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464004930"/>
                  </a:ext>
                </a:extLst>
              </a:tr>
              <a:tr h="364510">
                <a:tc>
                  <a:txBody>
                    <a:bodyPr/>
                    <a:lstStyle/>
                    <a:p>
                      <a:pPr marR="65405" algn="r">
                        <a:spcBef>
                          <a:spcPts val="85"/>
                        </a:spcBef>
                        <a:spcAft>
                          <a:spcPts val="0"/>
                        </a:spcAft>
                      </a:pPr>
                      <a:r>
                        <a:rPr lang="en-US" sz="1100" dirty="0">
                          <a:effectLst/>
                        </a:rPr>
                        <a:t>Long term capital loss (A)</a:t>
                      </a:r>
                      <a:endParaRPr lang="en-IN" sz="11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230" algn="r">
                        <a:spcBef>
                          <a:spcPts val="85"/>
                        </a:spcBef>
                        <a:spcAft>
                          <a:spcPts val="0"/>
                        </a:spcAft>
                      </a:pPr>
                      <a:r>
                        <a:rPr lang="en-US" sz="1100">
                          <a:effectLst/>
                        </a:rPr>
                        <a:t>(35,200)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916903526"/>
                  </a:ext>
                </a:extLst>
              </a:tr>
              <a:tr h="362015">
                <a:tc>
                  <a:txBody>
                    <a:bodyPr/>
                    <a:lstStyle/>
                    <a:p>
                      <a:pPr marL="67945">
                        <a:spcBef>
                          <a:spcPts val="85"/>
                        </a:spcBef>
                        <a:spcAft>
                          <a:spcPts val="0"/>
                        </a:spcAft>
                      </a:pPr>
                      <a:r>
                        <a:rPr lang="en-US" sz="1100" dirty="0">
                          <a:effectLst/>
                        </a:rPr>
                        <a:t>100 Bonus shares</a:t>
                      </a:r>
                      <a:endParaRPr lang="en-IN" sz="11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a:spcAft>
                          <a:spcPts val="0"/>
                        </a:spcAft>
                      </a:pPr>
                      <a:r>
                        <a:rPr lang="en-US" sz="1000">
                          <a:effectLst/>
                        </a:rPr>
                        <a:t> </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2883182420"/>
                  </a:ext>
                </a:extLst>
              </a:tr>
              <a:tr h="367009">
                <a:tc>
                  <a:txBody>
                    <a:bodyPr/>
                    <a:lstStyle/>
                    <a:p>
                      <a:pPr marL="67945">
                        <a:lnSpc>
                          <a:spcPts val="1265"/>
                        </a:lnSpc>
                        <a:spcBef>
                          <a:spcPts val="105"/>
                        </a:spcBef>
                        <a:spcAft>
                          <a:spcPts val="0"/>
                        </a:spcAft>
                      </a:pPr>
                      <a:r>
                        <a:rPr lang="en-US" sz="1100">
                          <a:effectLst/>
                        </a:rPr>
                        <a:t>Sale proceeds (100 × ` 200)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59690" algn="r">
                        <a:spcBef>
                          <a:spcPts val="95"/>
                        </a:spcBef>
                        <a:spcAft>
                          <a:spcPts val="0"/>
                        </a:spcAft>
                      </a:pPr>
                      <a:r>
                        <a:rPr lang="en-US" sz="1100">
                          <a:effectLst/>
                        </a:rPr>
                        <a:t>20,000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2455657524"/>
                  </a:ext>
                </a:extLst>
              </a:tr>
              <a:tr h="368256">
                <a:tc>
                  <a:txBody>
                    <a:bodyPr/>
                    <a:lstStyle/>
                    <a:p>
                      <a:pPr marL="67945">
                        <a:lnSpc>
                          <a:spcPts val="1270"/>
                        </a:lnSpc>
                        <a:spcBef>
                          <a:spcPts val="110"/>
                        </a:spcBef>
                        <a:spcAft>
                          <a:spcPts val="0"/>
                        </a:spcAft>
                      </a:pPr>
                      <a:r>
                        <a:rPr lang="en-US" sz="1100">
                          <a:effectLst/>
                        </a:rPr>
                        <a:t>Less : Brokerage paid (2% of ` 20,000)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0960" algn="r">
                        <a:spcBef>
                          <a:spcPts val="100"/>
                        </a:spcBef>
                        <a:spcAft>
                          <a:spcPts val="0"/>
                        </a:spcAft>
                      </a:pPr>
                      <a:r>
                        <a:rPr lang="en-US" sz="1100">
                          <a:effectLst/>
                        </a:rPr>
                        <a:t>400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630225613"/>
                  </a:ext>
                </a:extLst>
              </a:tr>
              <a:tr h="360767">
                <a:tc>
                  <a:txBody>
                    <a:bodyPr/>
                    <a:lstStyle/>
                    <a:p>
                      <a:pPr marL="67945">
                        <a:spcBef>
                          <a:spcPts val="85"/>
                        </a:spcBef>
                        <a:spcAft>
                          <a:spcPts val="0"/>
                        </a:spcAft>
                      </a:pPr>
                      <a:r>
                        <a:rPr lang="en-US" sz="1100">
                          <a:effectLst/>
                        </a:rPr>
                        <a:t>Net sale consideration</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59690" algn="r">
                        <a:spcBef>
                          <a:spcPts val="85"/>
                        </a:spcBef>
                        <a:spcAft>
                          <a:spcPts val="0"/>
                        </a:spcAft>
                      </a:pPr>
                      <a:r>
                        <a:rPr lang="en-US" sz="1100">
                          <a:effectLst/>
                        </a:rPr>
                        <a:t>19,600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653253678"/>
                  </a:ext>
                </a:extLst>
              </a:tr>
              <a:tr h="372002">
                <a:tc>
                  <a:txBody>
                    <a:bodyPr/>
                    <a:lstStyle/>
                    <a:p>
                      <a:pPr marL="67945">
                        <a:spcBef>
                          <a:spcPts val="110"/>
                        </a:spcBef>
                        <a:spcAft>
                          <a:spcPts val="0"/>
                        </a:spcAft>
                      </a:pPr>
                      <a:r>
                        <a:rPr lang="en-US" sz="1100">
                          <a:effectLst/>
                        </a:rPr>
                        <a:t>Less : Indexed cost of acquisition [` 80 × 100 ×289/100] [See Note below]</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865" algn="r">
                        <a:spcBef>
                          <a:spcPts val="100"/>
                        </a:spcBef>
                        <a:spcAft>
                          <a:spcPts val="0"/>
                        </a:spcAft>
                      </a:pPr>
                      <a:r>
                        <a:rPr lang="en-US" sz="1100">
                          <a:effectLst/>
                        </a:rPr>
                        <a:t>23,120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2201208965"/>
                  </a:ext>
                </a:extLst>
              </a:tr>
              <a:tr h="364510">
                <a:tc>
                  <a:txBody>
                    <a:bodyPr/>
                    <a:lstStyle/>
                    <a:p>
                      <a:pPr marR="65405" algn="r">
                        <a:spcBef>
                          <a:spcPts val="85"/>
                        </a:spcBef>
                        <a:spcAft>
                          <a:spcPts val="0"/>
                        </a:spcAft>
                      </a:pPr>
                      <a:r>
                        <a:rPr lang="en-US" sz="1100">
                          <a:effectLst/>
                        </a:rPr>
                        <a:t>Long term capital loss (B)</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230" algn="r">
                        <a:spcBef>
                          <a:spcPts val="85"/>
                        </a:spcBef>
                        <a:spcAft>
                          <a:spcPts val="0"/>
                        </a:spcAft>
                      </a:pPr>
                      <a:r>
                        <a:rPr lang="en-US" sz="1100" dirty="0">
                          <a:effectLst/>
                        </a:rPr>
                        <a:t>(3,520)</a:t>
                      </a:r>
                      <a:endParaRPr lang="en-IN" sz="11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287088579"/>
                  </a:ext>
                </a:extLst>
              </a:tr>
            </a:tbl>
          </a:graphicData>
        </a:graphic>
      </p:graphicFrame>
      <p:pic>
        <p:nvPicPr>
          <p:cNvPr id="4" name="Picture 3">
            <a:extLst>
              <a:ext uri="{FF2B5EF4-FFF2-40B4-BE49-F238E27FC236}">
                <a16:creationId xmlns:a16="http://schemas.microsoft.com/office/drawing/2014/main" id="{4EB5BF1B-6D41-4A98-A730-197F60ABCB12}"/>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4039717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01D1E4B-BDB0-49FD-9BEA-8C6574DFA8E2}"/>
              </a:ext>
            </a:extLst>
          </p:cNvPr>
          <p:cNvGraphicFramePr>
            <a:graphicFrameLocks noGrp="1"/>
          </p:cNvGraphicFramePr>
          <p:nvPr>
            <p:extLst>
              <p:ext uri="{D42A27DB-BD31-4B8C-83A1-F6EECF244321}">
                <p14:modId xmlns:p14="http://schemas.microsoft.com/office/powerpoint/2010/main" val="4028649607"/>
              </p:ext>
            </p:extLst>
          </p:nvPr>
        </p:nvGraphicFramePr>
        <p:xfrm>
          <a:off x="253219" y="267285"/>
          <a:ext cx="10944664" cy="6006905"/>
        </p:xfrm>
        <a:graphic>
          <a:graphicData uri="http://schemas.openxmlformats.org/drawingml/2006/table">
            <a:tbl>
              <a:tblPr firstRow="1" firstCol="1" lastRow="1" lastCol="1" bandRow="1" bandCol="1">
                <a:tableStyleId>{5C22544A-7EE6-4342-B048-85BDC9FD1C3A}</a:tableStyleId>
              </a:tblPr>
              <a:tblGrid>
                <a:gridCol w="9449479">
                  <a:extLst>
                    <a:ext uri="{9D8B030D-6E8A-4147-A177-3AD203B41FA5}">
                      <a16:colId xmlns:a16="http://schemas.microsoft.com/office/drawing/2014/main" val="58588276"/>
                    </a:ext>
                  </a:extLst>
                </a:gridCol>
                <a:gridCol w="1495185">
                  <a:extLst>
                    <a:ext uri="{9D8B030D-6E8A-4147-A177-3AD203B41FA5}">
                      <a16:colId xmlns:a16="http://schemas.microsoft.com/office/drawing/2014/main" val="4127980793"/>
                    </a:ext>
                  </a:extLst>
                </a:gridCol>
              </a:tblGrid>
              <a:tr h="843177">
                <a:tc>
                  <a:txBody>
                    <a:bodyPr/>
                    <a:lstStyle/>
                    <a:p>
                      <a:pPr marL="67945">
                        <a:spcBef>
                          <a:spcPts val="85"/>
                        </a:spcBef>
                        <a:spcAft>
                          <a:spcPts val="0"/>
                        </a:spcAft>
                      </a:pPr>
                      <a:r>
                        <a:rPr lang="en-US" sz="1100">
                          <a:effectLst/>
                        </a:rPr>
                        <a:t>1100 Bonus shares</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a:spcAft>
                          <a:spcPts val="0"/>
                        </a:spcAft>
                      </a:pPr>
                      <a:r>
                        <a:rPr lang="en-US" sz="1000">
                          <a:effectLst/>
                        </a:rPr>
                        <a:t> </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2590621112"/>
                  </a:ext>
                </a:extLst>
              </a:tr>
              <a:tr h="854807">
                <a:tc>
                  <a:txBody>
                    <a:bodyPr/>
                    <a:lstStyle/>
                    <a:p>
                      <a:pPr marL="67945">
                        <a:lnSpc>
                          <a:spcPts val="1265"/>
                        </a:lnSpc>
                        <a:spcBef>
                          <a:spcPts val="105"/>
                        </a:spcBef>
                        <a:spcAft>
                          <a:spcPts val="0"/>
                        </a:spcAft>
                      </a:pPr>
                      <a:r>
                        <a:rPr lang="en-US" sz="1100">
                          <a:effectLst/>
                        </a:rPr>
                        <a:t>Sale proceeds (1100 × ` 200)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230" algn="r">
                        <a:spcBef>
                          <a:spcPts val="95"/>
                        </a:spcBef>
                        <a:spcAft>
                          <a:spcPts val="0"/>
                        </a:spcAft>
                      </a:pPr>
                      <a:r>
                        <a:rPr lang="en-US" sz="1100">
                          <a:effectLst/>
                        </a:rPr>
                        <a:t>2,20,000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791423062"/>
                  </a:ext>
                </a:extLst>
              </a:tr>
              <a:tr h="857714">
                <a:tc>
                  <a:txBody>
                    <a:bodyPr/>
                    <a:lstStyle/>
                    <a:p>
                      <a:pPr marL="67945">
                        <a:lnSpc>
                          <a:spcPts val="1270"/>
                        </a:lnSpc>
                        <a:spcBef>
                          <a:spcPts val="110"/>
                        </a:spcBef>
                        <a:spcAft>
                          <a:spcPts val="0"/>
                        </a:spcAft>
                      </a:pPr>
                      <a:r>
                        <a:rPr lang="en-US" sz="1100" dirty="0">
                          <a:effectLst/>
                        </a:rPr>
                        <a:t>Less: Brokerage paid (2% of `2,20,000)</a:t>
                      </a:r>
                      <a:endParaRPr lang="en-IN" sz="11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0325" algn="r">
                        <a:spcBef>
                          <a:spcPts val="100"/>
                        </a:spcBef>
                        <a:spcAft>
                          <a:spcPts val="0"/>
                        </a:spcAft>
                      </a:pPr>
                      <a:r>
                        <a:rPr lang="en-US" sz="1100">
                          <a:effectLst/>
                        </a:rPr>
                        <a:t>4,400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421987617"/>
                  </a:ext>
                </a:extLst>
              </a:tr>
              <a:tr h="843177">
                <a:tc>
                  <a:txBody>
                    <a:bodyPr/>
                    <a:lstStyle/>
                    <a:p>
                      <a:pPr marL="67945">
                        <a:lnSpc>
                          <a:spcPts val="1255"/>
                        </a:lnSpc>
                        <a:spcBef>
                          <a:spcPts val="95"/>
                        </a:spcBef>
                        <a:spcAft>
                          <a:spcPts val="0"/>
                        </a:spcAft>
                      </a:pPr>
                      <a:r>
                        <a:rPr lang="en-US" sz="1100">
                          <a:effectLst/>
                        </a:rPr>
                        <a:t>Net sale consideration</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230" algn="r">
                        <a:lnSpc>
                          <a:spcPts val="1255"/>
                        </a:lnSpc>
                        <a:spcBef>
                          <a:spcPts val="95"/>
                        </a:spcBef>
                        <a:spcAft>
                          <a:spcPts val="0"/>
                        </a:spcAft>
                      </a:pPr>
                      <a:r>
                        <a:rPr lang="en-US" sz="1100" dirty="0">
                          <a:effectLst/>
                        </a:rPr>
                        <a:t>2,15,600</a:t>
                      </a:r>
                      <a:endParaRPr lang="en-IN" sz="11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644879430"/>
                  </a:ext>
                </a:extLst>
              </a:tr>
              <a:tr h="854807">
                <a:tc>
                  <a:txBody>
                    <a:bodyPr/>
                    <a:lstStyle/>
                    <a:p>
                      <a:pPr marL="67945">
                        <a:spcBef>
                          <a:spcPts val="95"/>
                        </a:spcBef>
                        <a:spcAft>
                          <a:spcPts val="0"/>
                        </a:spcAft>
                      </a:pPr>
                      <a:r>
                        <a:rPr lang="en-US" sz="1100">
                          <a:effectLst/>
                        </a:rPr>
                        <a:t>Less: Cost of acquisition</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1595" algn="r">
                        <a:spcBef>
                          <a:spcPts val="95"/>
                        </a:spcBef>
                        <a:spcAft>
                          <a:spcPts val="0"/>
                        </a:spcAft>
                      </a:pPr>
                      <a:r>
                        <a:rPr lang="en-US" sz="1100">
                          <a:effectLst/>
                        </a:rPr>
                        <a:t>NIL</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42772841"/>
                  </a:ext>
                </a:extLst>
              </a:tr>
              <a:tr h="848991">
                <a:tc>
                  <a:txBody>
                    <a:bodyPr/>
                    <a:lstStyle/>
                    <a:p>
                      <a:pPr marR="64770" algn="r">
                        <a:spcBef>
                          <a:spcPts val="85"/>
                        </a:spcBef>
                        <a:spcAft>
                          <a:spcPts val="0"/>
                        </a:spcAft>
                      </a:pPr>
                      <a:r>
                        <a:rPr lang="en-US" sz="1100">
                          <a:effectLst/>
                        </a:rPr>
                        <a:t>Long term capital gain (C)</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230" algn="r">
                        <a:spcBef>
                          <a:spcPts val="85"/>
                        </a:spcBef>
                        <a:spcAft>
                          <a:spcPts val="0"/>
                        </a:spcAft>
                      </a:pPr>
                      <a:r>
                        <a:rPr lang="en-US" sz="1100">
                          <a:effectLst/>
                        </a:rPr>
                        <a:t>2,15,600</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4192332195"/>
                  </a:ext>
                </a:extLst>
              </a:tr>
              <a:tr h="904232">
                <a:tc>
                  <a:txBody>
                    <a:bodyPr/>
                    <a:lstStyle/>
                    <a:p>
                      <a:pPr marR="64770" algn="r">
                        <a:spcBef>
                          <a:spcPts val="90"/>
                        </a:spcBef>
                        <a:spcAft>
                          <a:spcPts val="0"/>
                        </a:spcAft>
                      </a:pPr>
                      <a:r>
                        <a:rPr lang="en-US" sz="1100">
                          <a:effectLst/>
                        </a:rPr>
                        <a:t>\ Long term capital gain (A+B+C)</a:t>
                      </a:r>
                      <a:endParaRPr lang="en-IN" sz="110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tc>
                  <a:txBody>
                    <a:bodyPr/>
                    <a:lstStyle/>
                    <a:p>
                      <a:pPr marR="62230" algn="r">
                        <a:spcBef>
                          <a:spcPts val="85"/>
                        </a:spcBef>
                        <a:spcAft>
                          <a:spcPts val="0"/>
                        </a:spcAft>
                      </a:pPr>
                      <a:r>
                        <a:rPr lang="en-US" sz="1100" dirty="0">
                          <a:effectLst/>
                        </a:rPr>
                        <a:t>1,76,880</a:t>
                      </a:r>
                      <a:endParaRPr lang="en-IN" sz="1100" dirty="0">
                        <a:effectLst/>
                        <a:latin typeface="Arial Narrow" panose="020B0606020202030204" pitchFamily="34" charset="0"/>
                        <a:ea typeface="Arial Narrow" panose="020B0606020202030204" pitchFamily="34" charset="0"/>
                        <a:cs typeface="Arial Narrow" panose="020B0606020202030204" pitchFamily="34" charset="0"/>
                      </a:endParaRPr>
                    </a:p>
                  </a:txBody>
                  <a:tcPr marL="0" marR="0" marT="0" marB="0"/>
                </a:tc>
                <a:extLst>
                  <a:ext uri="{0D108BD9-81ED-4DB2-BD59-A6C34878D82A}">
                    <a16:rowId xmlns:a16="http://schemas.microsoft.com/office/drawing/2014/main" val="1162654060"/>
                  </a:ext>
                </a:extLst>
              </a:tr>
            </a:tbl>
          </a:graphicData>
        </a:graphic>
      </p:graphicFrame>
      <p:pic>
        <p:nvPicPr>
          <p:cNvPr id="3" name="Picture 2">
            <a:extLst>
              <a:ext uri="{FF2B5EF4-FFF2-40B4-BE49-F238E27FC236}">
                <a16:creationId xmlns:a16="http://schemas.microsoft.com/office/drawing/2014/main" id="{82F2E94D-9890-41F3-84DA-0F0B36C319A7}"/>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2930920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D3846-AA88-48B6-8027-947A5F1BF577}"/>
              </a:ext>
            </a:extLst>
          </p:cNvPr>
          <p:cNvSpPr>
            <a:spLocks noGrp="1"/>
          </p:cNvSpPr>
          <p:nvPr>
            <p:ph type="title"/>
          </p:nvPr>
        </p:nvSpPr>
        <p:spPr/>
        <p:txBody>
          <a:bodyPr>
            <a:normAutofit fontScale="90000"/>
          </a:bodyPr>
          <a:lstStyle/>
          <a:p>
            <a:r>
              <a:rPr lang="en-US" dirty="0"/>
              <a:t>                             </a:t>
            </a:r>
            <a:br>
              <a:rPr lang="en-US" dirty="0"/>
            </a:br>
            <a:br>
              <a:rPr lang="en-US" dirty="0"/>
            </a:br>
            <a:br>
              <a:rPr lang="en-US" dirty="0"/>
            </a:br>
            <a:br>
              <a:rPr lang="en-US" dirty="0"/>
            </a:br>
            <a:br>
              <a:rPr lang="en-US" dirty="0"/>
            </a:br>
            <a:r>
              <a:rPr lang="en-US" dirty="0"/>
              <a:t>                                                         </a:t>
            </a:r>
            <a:r>
              <a:rPr lang="en-US" sz="4900" dirty="0"/>
              <a:t>Thank You</a:t>
            </a:r>
            <a:br>
              <a:rPr lang="en-US" sz="4900" dirty="0"/>
            </a:br>
            <a:r>
              <a:rPr lang="en-US" sz="4900" dirty="0"/>
              <a:t>                                        </a:t>
            </a:r>
            <a:r>
              <a:rPr lang="en-US" sz="3600" dirty="0">
                <a:solidFill>
                  <a:schemeClr val="accent2"/>
                </a:solidFill>
              </a:rPr>
              <a:t>Nisha</a:t>
            </a:r>
            <a:r>
              <a:rPr lang="en-US" sz="4900" dirty="0"/>
              <a:t> </a:t>
            </a:r>
            <a:r>
              <a:rPr lang="en-US" sz="3600" dirty="0" err="1">
                <a:solidFill>
                  <a:schemeClr val="accent2"/>
                </a:solidFill>
              </a:rPr>
              <a:t>varma</a:t>
            </a:r>
            <a:endParaRPr lang="en-IN" sz="3600" dirty="0">
              <a:solidFill>
                <a:schemeClr val="accent2"/>
              </a:solidFill>
            </a:endParaRPr>
          </a:p>
        </p:txBody>
      </p:sp>
      <p:pic>
        <p:nvPicPr>
          <p:cNvPr id="3" name="Picture 2">
            <a:extLst>
              <a:ext uri="{FF2B5EF4-FFF2-40B4-BE49-F238E27FC236}">
                <a16:creationId xmlns:a16="http://schemas.microsoft.com/office/drawing/2014/main" id="{EA43650E-6511-46D5-B72F-C38789725ACA}"/>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pic>
        <p:nvPicPr>
          <p:cNvPr id="4" name="Picture 3">
            <a:extLst>
              <a:ext uri="{FF2B5EF4-FFF2-40B4-BE49-F238E27FC236}">
                <a16:creationId xmlns:a16="http://schemas.microsoft.com/office/drawing/2014/main" id="{2BB2096C-6BF4-4B8C-B0E4-6C22F3CCDC40}"/>
              </a:ext>
            </a:extLst>
          </p:cNvPr>
          <p:cNvPicPr>
            <a:picLocks noChangeAspect="1"/>
          </p:cNvPicPr>
          <p:nvPr/>
        </p:nvPicPr>
        <p:blipFill rotWithShape="1">
          <a:blip r:embed="rId3"/>
          <a:srcRect l="6300" t="71332" r="6325" b="11333"/>
          <a:stretch/>
        </p:blipFill>
        <p:spPr>
          <a:xfrm>
            <a:off x="1861676" y="5778342"/>
            <a:ext cx="8468648" cy="944999"/>
          </a:xfrm>
          <a:prstGeom prst="rect">
            <a:avLst/>
          </a:prstGeom>
        </p:spPr>
      </p:pic>
    </p:spTree>
    <p:extLst>
      <p:ext uri="{BB962C8B-B14F-4D97-AF65-F5344CB8AC3E}">
        <p14:creationId xmlns:p14="http://schemas.microsoft.com/office/powerpoint/2010/main" val="1479654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E5D81-AFF5-4FB6-B63D-1D7E08FB43AA}"/>
              </a:ext>
            </a:extLst>
          </p:cNvPr>
          <p:cNvSpPr>
            <a:spLocks noGrp="1"/>
          </p:cNvSpPr>
          <p:nvPr>
            <p:ph type="title"/>
          </p:nvPr>
        </p:nvSpPr>
        <p:spPr/>
        <p:txBody>
          <a:bodyPr>
            <a:normAutofit fontScale="90000"/>
          </a:bodyPr>
          <a:lstStyle/>
          <a:p>
            <a:r>
              <a:rPr lang="en-US" b="1" dirty="0"/>
              <a:t>1. What is a Capital Gain?        </a:t>
            </a:r>
            <a:br>
              <a:rPr lang="en-US" dirty="0"/>
            </a:br>
            <a:br>
              <a:rPr lang="en-US" dirty="0"/>
            </a:br>
            <a:endParaRPr lang="en-IN" dirty="0"/>
          </a:p>
        </p:txBody>
      </p:sp>
      <p:sp>
        <p:nvSpPr>
          <p:cNvPr id="3" name="Content Placeholder 2">
            <a:extLst>
              <a:ext uri="{FF2B5EF4-FFF2-40B4-BE49-F238E27FC236}">
                <a16:creationId xmlns:a16="http://schemas.microsoft.com/office/drawing/2014/main" id="{00832493-CD5D-4592-8173-CBF4F9AD1E7A}"/>
              </a:ext>
            </a:extLst>
          </p:cNvPr>
          <p:cNvSpPr>
            <a:spLocks noGrp="1"/>
          </p:cNvSpPr>
          <p:nvPr>
            <p:ph idx="1"/>
          </p:nvPr>
        </p:nvSpPr>
        <p:spPr>
          <a:xfrm>
            <a:off x="852268" y="1825625"/>
            <a:ext cx="10515600" cy="4351338"/>
          </a:xfrm>
        </p:spPr>
        <p:txBody>
          <a:bodyPr>
            <a:normAutofit fontScale="92500" lnSpcReduction="20000"/>
          </a:bodyPr>
          <a:lstStyle/>
          <a:p>
            <a:r>
              <a:rPr lang="en-US" b="1" dirty="0"/>
              <a:t>Definition: </a:t>
            </a:r>
            <a:r>
              <a:rPr lang="en-US" dirty="0"/>
              <a:t>According to section </a:t>
            </a:r>
            <a:r>
              <a:rPr lang="en-US" dirty="0">
                <a:solidFill>
                  <a:schemeClr val="bg1">
                    <a:lumMod val="50000"/>
                  </a:schemeClr>
                </a:solidFill>
              </a:rPr>
              <a:t>2(14)</a:t>
            </a:r>
            <a:r>
              <a:rPr lang="en-US" dirty="0"/>
              <a:t>, a capital asset means –</a:t>
            </a:r>
          </a:p>
          <a:p>
            <a:pPr lvl="0"/>
            <a:r>
              <a:rPr lang="en-US" dirty="0"/>
              <a:t>property of any kind held by an </a:t>
            </a:r>
            <a:r>
              <a:rPr lang="en-US" dirty="0" err="1"/>
              <a:t>assessee</a:t>
            </a:r>
            <a:r>
              <a:rPr lang="en-US" dirty="0"/>
              <a:t>, whether or not connected with his business or profession;</a:t>
            </a:r>
            <a:endParaRPr lang="en-IN" dirty="0"/>
          </a:p>
          <a:p>
            <a:r>
              <a:rPr lang="en-US" dirty="0"/>
              <a:t>any securities held by a Foreign Institutional Investor which has invested in such securities   in accordance with the SEBI regulations.</a:t>
            </a:r>
          </a:p>
          <a:p>
            <a:r>
              <a:rPr lang="en-US" dirty="0"/>
              <a:t>Simply put, any profit or gain that arises from the sale of a ‘capital asset’ is a capital gain. This gain or profit is comes under the category ‘income’, and hence you will need to pay tax for that amount in the year in which the transfer of the capital asset takes place. This is called capital gains tax, which can be short-term or long-term.</a:t>
            </a:r>
          </a:p>
          <a:p>
            <a:r>
              <a:rPr lang="en-US" dirty="0"/>
              <a:t>Capital gains are not applicable to an inherited property as there is no sale, only a transfer of ownership. The Income Tax Act has specifically exempted assets received as gifts by way of an inheritance or will. However, if the person who inherited the asset decides to sell it, capital gains tax will be applicable.</a:t>
            </a:r>
            <a:endParaRPr lang="en-IN" dirty="0"/>
          </a:p>
        </p:txBody>
      </p:sp>
      <p:pic>
        <p:nvPicPr>
          <p:cNvPr id="5" name="Picture 4">
            <a:extLst>
              <a:ext uri="{FF2B5EF4-FFF2-40B4-BE49-F238E27FC236}">
                <a16:creationId xmlns:a16="http://schemas.microsoft.com/office/drawing/2014/main" id="{122BCF46-921D-4D3E-8D66-655F97CD98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846" y="76126"/>
            <a:ext cx="4319954" cy="1514475"/>
          </a:xfrm>
          <a:prstGeom prst="rect">
            <a:avLst/>
          </a:prstGeom>
        </p:spPr>
      </p:pic>
      <p:pic>
        <p:nvPicPr>
          <p:cNvPr id="6" name="Picture 5">
            <a:extLst>
              <a:ext uri="{FF2B5EF4-FFF2-40B4-BE49-F238E27FC236}">
                <a16:creationId xmlns:a16="http://schemas.microsoft.com/office/drawing/2014/main" id="{243AB8EC-29A6-482C-9ECF-3262E9B47D78}"/>
              </a:ext>
            </a:extLst>
          </p:cNvPr>
          <p:cNvPicPr>
            <a:picLocks noChangeAspect="1"/>
          </p:cNvPicPr>
          <p:nvPr/>
        </p:nvPicPr>
        <p:blipFill rotWithShape="1">
          <a:blip r:embed="rId3"/>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3807293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68531-80E2-4D0B-BBF8-D8903900F918}"/>
              </a:ext>
            </a:extLst>
          </p:cNvPr>
          <p:cNvSpPr>
            <a:spLocks noGrp="1"/>
          </p:cNvSpPr>
          <p:nvPr>
            <p:ph type="title"/>
          </p:nvPr>
        </p:nvSpPr>
        <p:spPr/>
        <p:txBody>
          <a:bodyPr/>
          <a:lstStyle/>
          <a:p>
            <a:r>
              <a:rPr lang="en-US" dirty="0">
                <a:solidFill>
                  <a:schemeClr val="accent2">
                    <a:lumMod val="75000"/>
                  </a:schemeClr>
                </a:solidFill>
              </a:rPr>
              <a:t>SHORT TERM AND LONG TERM CAPITAL ASSETS</a:t>
            </a:r>
            <a:endParaRPr lang="en-IN" dirty="0">
              <a:solidFill>
                <a:schemeClr val="accent2">
                  <a:lumMod val="75000"/>
                </a:schemeClr>
              </a:solidFill>
            </a:endParaRPr>
          </a:p>
        </p:txBody>
      </p:sp>
      <p:sp>
        <p:nvSpPr>
          <p:cNvPr id="3" name="Content Placeholder 2">
            <a:extLst>
              <a:ext uri="{FF2B5EF4-FFF2-40B4-BE49-F238E27FC236}">
                <a16:creationId xmlns:a16="http://schemas.microsoft.com/office/drawing/2014/main" id="{43ADB0B5-DF61-496B-BE8E-33605B106A89}"/>
              </a:ext>
            </a:extLst>
          </p:cNvPr>
          <p:cNvSpPr>
            <a:spLocks noGrp="1"/>
          </p:cNvSpPr>
          <p:nvPr>
            <p:ph idx="1"/>
          </p:nvPr>
        </p:nvSpPr>
        <p:spPr/>
        <p:txBody>
          <a:bodyPr>
            <a:normAutofit fontScale="85000" lnSpcReduction="20000"/>
          </a:bodyPr>
          <a:lstStyle/>
          <a:p>
            <a:pPr lvl="0"/>
            <a:r>
              <a:rPr lang="en-US" b="1" dirty="0"/>
              <a:t>Definition – </a:t>
            </a:r>
            <a:r>
              <a:rPr lang="en-US" dirty="0"/>
              <a:t>As per section 2(42A), short-term capital asset means a capital asset held by</a:t>
            </a:r>
            <a:endParaRPr lang="en-IN" dirty="0"/>
          </a:p>
          <a:p>
            <a:r>
              <a:rPr lang="en-US" dirty="0"/>
              <a:t>an </a:t>
            </a:r>
            <a:r>
              <a:rPr lang="en-US" dirty="0" err="1"/>
              <a:t>assessee</a:t>
            </a:r>
            <a:r>
              <a:rPr lang="en-US" dirty="0"/>
              <a:t> for not more than 36 months immediately preceding the date of its transfer.</a:t>
            </a:r>
            <a:endParaRPr lang="en-IN" dirty="0"/>
          </a:p>
          <a:p>
            <a:r>
              <a:rPr lang="en-US" dirty="0"/>
              <a:t>As per section 2(29A), long-term capital asset means a capital asset which is not a short- term capital asset.</a:t>
            </a:r>
            <a:endParaRPr lang="en-IN" dirty="0"/>
          </a:p>
          <a:p>
            <a:r>
              <a:rPr lang="en-US" dirty="0"/>
              <a:t>Thus, a capital asset held by an </a:t>
            </a:r>
            <a:r>
              <a:rPr lang="en-US" dirty="0" err="1"/>
              <a:t>assessee</a:t>
            </a:r>
            <a:r>
              <a:rPr lang="en-US" dirty="0"/>
              <a:t> for more than 36 months immediately preceding</a:t>
            </a:r>
            <a:endParaRPr lang="en-IN" dirty="0"/>
          </a:p>
          <a:p>
            <a:r>
              <a:rPr lang="en-US" dirty="0"/>
              <a:t>the date of its transfer is a long-term capital asset.</a:t>
            </a:r>
            <a:endParaRPr lang="en-IN" dirty="0"/>
          </a:p>
          <a:p>
            <a:r>
              <a:rPr lang="en-US" b="1" dirty="0"/>
              <a:t>Exception - </a:t>
            </a:r>
            <a:r>
              <a:rPr lang="en-US" dirty="0">
                <a:solidFill>
                  <a:schemeClr val="accent1"/>
                </a:solidFill>
              </a:rPr>
              <a:t>A security (other than a unit) listed in a recognized stock exchange, or a unit of  an equity oriented fund or a unit of the Unit Trust of India or a Zero Coupon Bond will,  however, be considered as a long-term capital asset if the</a:t>
            </a:r>
            <a:r>
              <a:rPr lang="en-US" dirty="0">
                <a:solidFill>
                  <a:srgbClr val="FFC000"/>
                </a:solidFill>
              </a:rPr>
              <a:t> </a:t>
            </a:r>
            <a:r>
              <a:rPr lang="en-US" dirty="0"/>
              <a:t>same is held for </a:t>
            </a:r>
            <a:r>
              <a:rPr lang="en-US" b="1" dirty="0"/>
              <a:t>more than 12 months </a:t>
            </a:r>
            <a:r>
              <a:rPr lang="en-US" dirty="0"/>
              <a:t>immediately preceding the date of its transfer.</a:t>
            </a:r>
            <a:endParaRPr lang="en-IN" dirty="0"/>
          </a:p>
          <a:p>
            <a:endParaRPr lang="en-IN" dirty="0"/>
          </a:p>
        </p:txBody>
      </p:sp>
      <p:pic>
        <p:nvPicPr>
          <p:cNvPr id="4" name="Picture 3">
            <a:extLst>
              <a:ext uri="{FF2B5EF4-FFF2-40B4-BE49-F238E27FC236}">
                <a16:creationId xmlns:a16="http://schemas.microsoft.com/office/drawing/2014/main" id="{D9972618-BEAE-40D0-A602-22BDF93AF48C}"/>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346787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802B6C-363F-4CBE-9F0C-0430EECC2E46}"/>
              </a:ext>
            </a:extLst>
          </p:cNvPr>
          <p:cNvSpPr/>
          <p:nvPr/>
        </p:nvSpPr>
        <p:spPr>
          <a:xfrm>
            <a:off x="560070" y="1833211"/>
            <a:ext cx="10818055" cy="4445191"/>
          </a:xfrm>
          <a:prstGeom prst="rect">
            <a:avLst/>
          </a:prstGeom>
        </p:spPr>
        <p:txBody>
          <a:bodyPr wrap="square">
            <a:spAutoFit/>
          </a:bodyPr>
          <a:lstStyle/>
          <a:p>
            <a:pPr marL="911225" marR="469900" indent="-342900" algn="just">
              <a:lnSpc>
                <a:spcPct val="110000"/>
              </a:lnSpc>
              <a:spcBef>
                <a:spcPts val="635"/>
              </a:spcBef>
              <a:spcAft>
                <a:spcPts val="0"/>
              </a:spcAft>
              <a:buFont typeface="Wingdings" panose="05000000000000000000" pitchFamily="2" charset="2"/>
              <a:buChar char="§"/>
            </a:pPr>
            <a:r>
              <a:rPr lang="en-US" sz="2400" dirty="0">
                <a:latin typeface="Arial Narrow" panose="020B0606020202030204" pitchFamily="34" charset="0"/>
                <a:ea typeface="Arial Narrow" panose="020B0606020202030204" pitchFamily="34" charset="0"/>
                <a:cs typeface="Arial Narrow" panose="020B0606020202030204" pitchFamily="34" charset="0"/>
              </a:rPr>
              <a:t>Further, a share of a company (not being a share listed in a recognized stock exchange in India) or an immovable property, being land or building or both would be treated as a short- term capital asset </a:t>
            </a:r>
            <a:r>
              <a:rPr lang="en-US" sz="2400" dirty="0">
                <a:solidFill>
                  <a:schemeClr val="accent1"/>
                </a:solidFill>
                <a:latin typeface="Arial Narrow" panose="020B0606020202030204" pitchFamily="34" charset="0"/>
                <a:ea typeface="Arial Narrow" panose="020B0606020202030204" pitchFamily="34" charset="0"/>
                <a:cs typeface="Arial Narrow" panose="020B0606020202030204" pitchFamily="34" charset="0"/>
              </a:rPr>
              <a:t>if it was held by an </a:t>
            </a:r>
            <a:r>
              <a:rPr lang="en-US" sz="2400" dirty="0" err="1">
                <a:solidFill>
                  <a:schemeClr val="accent1"/>
                </a:solidFill>
                <a:latin typeface="Arial Narrow" panose="020B0606020202030204" pitchFamily="34" charset="0"/>
                <a:ea typeface="Arial Narrow" panose="020B0606020202030204" pitchFamily="34" charset="0"/>
                <a:cs typeface="Arial Narrow" panose="020B0606020202030204" pitchFamily="34" charset="0"/>
              </a:rPr>
              <a:t>assessee</a:t>
            </a:r>
            <a:r>
              <a:rPr lang="en-US" sz="2400" dirty="0">
                <a:solidFill>
                  <a:schemeClr val="accent1"/>
                </a:solidFill>
                <a:latin typeface="Arial Narrow" panose="020B0606020202030204" pitchFamily="34" charset="0"/>
                <a:ea typeface="Arial Narrow" panose="020B0606020202030204" pitchFamily="34" charset="0"/>
                <a:cs typeface="Arial Narrow" panose="020B0606020202030204" pitchFamily="34" charset="0"/>
              </a:rPr>
              <a:t> for not more than 24 months immediately preceding the date of its transfer.</a:t>
            </a:r>
          </a:p>
          <a:p>
            <a:endParaRPr lang="en-US" sz="2400" dirty="0">
              <a:solidFill>
                <a:srgbClr val="FFC000"/>
              </a:solidFill>
              <a:latin typeface="Arial Narrow" panose="020B0606020202030204" pitchFamily="34" charset="0"/>
            </a:endParaRPr>
          </a:p>
          <a:p>
            <a:r>
              <a:rPr lang="en-US" sz="2400" dirty="0">
                <a:solidFill>
                  <a:srgbClr val="FFC000"/>
                </a:solidFill>
                <a:latin typeface="Arial Narrow" panose="020B0606020202030204" pitchFamily="34" charset="0"/>
              </a:rPr>
              <a:t>          </a:t>
            </a:r>
            <a:r>
              <a:rPr lang="en-US" dirty="0"/>
              <a:t>  </a:t>
            </a:r>
            <a:r>
              <a:rPr lang="en-US" sz="2000" dirty="0"/>
              <a:t>Before the introduction of budget 2018, long-term capital gain made on sale of equity shares       or equity-oriented units of mutual fund was exempt from tax under Section 10(38)</a:t>
            </a:r>
          </a:p>
          <a:p>
            <a:pPr marL="342900" indent="-342900">
              <a:buFont typeface="Wingdings" panose="05000000000000000000" pitchFamily="2" charset="2"/>
              <a:buChar char="v"/>
            </a:pPr>
            <a:r>
              <a:rPr lang="en-US" sz="2000" dirty="0"/>
              <a:t>As per the provisions of the Financial Budget of 2018, if a seller makes long term capital gain of more than </a:t>
            </a:r>
            <a:r>
              <a:rPr lang="en-US" sz="2000" dirty="0" err="1"/>
              <a:t>Rs</a:t>
            </a:r>
            <a:r>
              <a:rPr lang="en-US" sz="2000" dirty="0"/>
              <a:t>. 1 lakh on sale of equity shares or equity-oriented units of mutual fund, the gain made will attract a capital gains tax of 10% long-term capital gains tax. Also, the benefit of indexation will not be available to the seller. These provisions apply to transfers made on or after 1 April 2018.</a:t>
            </a:r>
          </a:p>
          <a:p>
            <a:pPr marL="568325" marR="469900" algn="just">
              <a:lnSpc>
                <a:spcPct val="110000"/>
              </a:lnSpc>
              <a:spcBef>
                <a:spcPts val="635"/>
              </a:spcBef>
              <a:spcAft>
                <a:spcPts val="0"/>
              </a:spcAft>
            </a:pPr>
            <a:endParaRPr lang="en-IN" sz="2400" dirty="0">
              <a:latin typeface="Arial Narrow" panose="020B0606020202030204" pitchFamily="34" charset="0"/>
              <a:ea typeface="Arial Narrow" panose="020B0606020202030204" pitchFamily="34" charset="0"/>
              <a:cs typeface="Arial Narrow" panose="020B0606020202030204" pitchFamily="34" charset="0"/>
            </a:endParaRPr>
          </a:p>
        </p:txBody>
      </p:sp>
      <p:pic>
        <p:nvPicPr>
          <p:cNvPr id="3" name="Picture 2">
            <a:extLst>
              <a:ext uri="{FF2B5EF4-FFF2-40B4-BE49-F238E27FC236}">
                <a16:creationId xmlns:a16="http://schemas.microsoft.com/office/drawing/2014/main" id="{48721108-6CAB-43D0-A70D-475CC81A7AFD}"/>
              </a:ext>
            </a:extLst>
          </p:cNvPr>
          <p:cNvPicPr>
            <a:picLocks noChangeAspect="1"/>
          </p:cNvPicPr>
          <p:nvPr/>
        </p:nvPicPr>
        <p:blipFill rotWithShape="1">
          <a:blip r:embed="rId2"/>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1157370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F128B-36CB-4CD7-AD52-5271EB090277}"/>
              </a:ext>
            </a:extLst>
          </p:cNvPr>
          <p:cNvSpPr>
            <a:spLocks noGrp="1"/>
          </p:cNvSpPr>
          <p:nvPr>
            <p:ph type="title"/>
          </p:nvPr>
        </p:nvSpPr>
        <p:spPr>
          <a:xfrm>
            <a:off x="838200" y="562708"/>
            <a:ext cx="10515600" cy="351692"/>
          </a:xfrm>
        </p:spPr>
        <p:txBody>
          <a:bodyPr>
            <a:normAutofit fontScale="90000"/>
          </a:bodyPr>
          <a:lstStyle/>
          <a:p>
            <a:r>
              <a:rPr lang="en-US" sz="3600" b="1" dirty="0"/>
              <a:t>Tax on Short-Term and Long-Term Capital Gains</a:t>
            </a:r>
            <a:br>
              <a:rPr lang="en-US" dirty="0"/>
            </a:br>
            <a:endParaRPr lang="en-IN" dirty="0"/>
          </a:p>
        </p:txBody>
      </p:sp>
      <p:graphicFrame>
        <p:nvGraphicFramePr>
          <p:cNvPr id="4" name="Content Placeholder 3">
            <a:extLst>
              <a:ext uri="{FF2B5EF4-FFF2-40B4-BE49-F238E27FC236}">
                <a16:creationId xmlns:a16="http://schemas.microsoft.com/office/drawing/2014/main" id="{74E4924C-0A6C-40CD-8C20-ADD6F9A5B00F}"/>
              </a:ext>
            </a:extLst>
          </p:cNvPr>
          <p:cNvGraphicFramePr>
            <a:graphicFrameLocks noGrp="1"/>
          </p:cNvGraphicFramePr>
          <p:nvPr>
            <p:ph idx="1"/>
            <p:extLst>
              <p:ext uri="{D42A27DB-BD31-4B8C-83A1-F6EECF244321}">
                <p14:modId xmlns:p14="http://schemas.microsoft.com/office/powerpoint/2010/main" val="306564502"/>
              </p:ext>
            </p:extLst>
          </p:nvPr>
        </p:nvGraphicFramePr>
        <p:xfrm>
          <a:off x="1125414" y="1643271"/>
          <a:ext cx="10032915" cy="5099329"/>
        </p:xfrm>
        <a:graphic>
          <a:graphicData uri="http://schemas.openxmlformats.org/drawingml/2006/table">
            <a:tbl>
              <a:tblPr/>
              <a:tblGrid>
                <a:gridCol w="3467111">
                  <a:extLst>
                    <a:ext uri="{9D8B030D-6E8A-4147-A177-3AD203B41FA5}">
                      <a16:colId xmlns:a16="http://schemas.microsoft.com/office/drawing/2014/main" val="2124347097"/>
                    </a:ext>
                  </a:extLst>
                </a:gridCol>
                <a:gridCol w="2561803">
                  <a:extLst>
                    <a:ext uri="{9D8B030D-6E8A-4147-A177-3AD203B41FA5}">
                      <a16:colId xmlns:a16="http://schemas.microsoft.com/office/drawing/2014/main" val="2689361351"/>
                    </a:ext>
                  </a:extLst>
                </a:gridCol>
                <a:gridCol w="4004001">
                  <a:extLst>
                    <a:ext uri="{9D8B030D-6E8A-4147-A177-3AD203B41FA5}">
                      <a16:colId xmlns:a16="http://schemas.microsoft.com/office/drawing/2014/main" val="4064030627"/>
                    </a:ext>
                  </a:extLst>
                </a:gridCol>
              </a:tblGrid>
              <a:tr h="379493">
                <a:tc>
                  <a:txBody>
                    <a:bodyPr/>
                    <a:lstStyle/>
                    <a:p>
                      <a:pPr fontAlgn="t"/>
                      <a:r>
                        <a:rPr lang="en-IN" sz="1800" dirty="0">
                          <a:effectLst/>
                        </a:rPr>
                        <a:t>Tax Type</a:t>
                      </a: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rPr>
                        <a:t>Condition</a:t>
                      </a: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dirty="0">
                          <a:effectLst/>
                        </a:rPr>
                        <a:t>Tax applicable</a:t>
                      </a: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307122092"/>
                  </a:ext>
                </a:extLst>
              </a:tr>
              <a:tr h="1264555">
                <a:tc>
                  <a:txBody>
                    <a:bodyPr/>
                    <a:lstStyle/>
                    <a:p>
                      <a:pPr fontAlgn="t"/>
                      <a:r>
                        <a:rPr lang="en-IN" sz="1800" b="0" dirty="0">
                          <a:effectLst/>
                        </a:rPr>
                        <a:t>Long-term capital gains tax</a:t>
                      </a:r>
                      <a:endParaRPr lang="en-IN" sz="180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800" dirty="0">
                          <a:effectLst/>
                        </a:rPr>
                        <a:t>Except on sale of equity shares/ units of equity oriented fund</a:t>
                      </a: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b="0" dirty="0">
                          <a:effectLst/>
                        </a:rPr>
                        <a:t>20%</a:t>
                      </a:r>
                      <a:endParaRPr lang="en-IN" sz="180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41549865"/>
                  </a:ext>
                </a:extLst>
              </a:tr>
              <a:tr h="1221192">
                <a:tc>
                  <a:txBody>
                    <a:bodyPr/>
                    <a:lstStyle/>
                    <a:p>
                      <a:pPr fontAlgn="t"/>
                      <a:r>
                        <a:rPr lang="en-IN" sz="1800" b="0" dirty="0">
                          <a:effectLst/>
                        </a:rPr>
                        <a:t>Long-term capital gains tax</a:t>
                      </a:r>
                      <a:endParaRPr lang="en-IN" sz="180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800" dirty="0">
                          <a:effectLst/>
                        </a:rPr>
                        <a:t>On sale of Equity shares/ units of equity oriented fund</a:t>
                      </a: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800" b="0" dirty="0">
                          <a:effectLst/>
                        </a:rPr>
                        <a:t>10% over and above </a:t>
                      </a:r>
                      <a:r>
                        <a:rPr lang="en-US" sz="1800" b="0" dirty="0" err="1">
                          <a:effectLst/>
                        </a:rPr>
                        <a:t>Rs</a:t>
                      </a:r>
                      <a:r>
                        <a:rPr lang="en-US" sz="1800" b="0" dirty="0">
                          <a:effectLst/>
                        </a:rPr>
                        <a:t> 1 lakh</a:t>
                      </a:r>
                      <a:endParaRPr lang="en-US" sz="180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283972831"/>
                  </a:ext>
                </a:extLst>
              </a:tr>
              <a:tr h="1264555">
                <a:tc>
                  <a:txBody>
                    <a:bodyPr/>
                    <a:lstStyle/>
                    <a:p>
                      <a:pPr fontAlgn="t"/>
                      <a:r>
                        <a:rPr lang="en-IN" sz="1800" b="0">
                          <a:effectLst/>
                        </a:rPr>
                        <a:t>Short-term capital gains tax</a:t>
                      </a:r>
                      <a:endParaRPr lang="en-IN" sz="180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800" b="0" dirty="0">
                          <a:effectLst/>
                        </a:rPr>
                        <a:t>When securities transaction tax is not applicable</a:t>
                      </a:r>
                      <a:endParaRPr lang="en-US" sz="180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800" b="0" dirty="0">
                          <a:effectLst/>
                        </a:rPr>
                        <a:t>The short-term capital gain is added to your income tax return and the taxpayer is taxed according to his income tax slab.</a:t>
                      </a:r>
                      <a:endParaRPr lang="en-US" sz="180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4410648"/>
                  </a:ext>
                </a:extLst>
              </a:tr>
              <a:tr h="969534">
                <a:tc>
                  <a:txBody>
                    <a:bodyPr/>
                    <a:lstStyle/>
                    <a:p>
                      <a:pPr fontAlgn="t"/>
                      <a:r>
                        <a:rPr lang="en-IN" sz="1800" b="0" dirty="0">
                          <a:effectLst/>
                        </a:rPr>
                        <a:t>Short-term capital gains tax</a:t>
                      </a:r>
                      <a:endParaRPr lang="en-IN" sz="180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US" sz="1800" b="0" dirty="0">
                          <a:effectLst/>
                        </a:rPr>
                        <a:t>When securities transaction tax is applicable</a:t>
                      </a:r>
                      <a:endParaRPr lang="en-US" sz="180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800" b="0">
                          <a:effectLst/>
                        </a:rPr>
                        <a:t>15%.</a:t>
                      </a:r>
                      <a:endParaRPr lang="en-IN" sz="1800" b="0" dirty="0">
                        <a:effectLst/>
                      </a:endParaRPr>
                    </a:p>
                  </a:txBody>
                  <a:tcPr marL="39272" marR="39272" marT="39272" marB="392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8310799"/>
                  </a:ext>
                </a:extLst>
              </a:tr>
            </a:tbl>
          </a:graphicData>
        </a:graphic>
      </p:graphicFrame>
      <p:pic>
        <p:nvPicPr>
          <p:cNvPr id="5" name="Picture 4">
            <a:extLst>
              <a:ext uri="{FF2B5EF4-FFF2-40B4-BE49-F238E27FC236}">
                <a16:creationId xmlns:a16="http://schemas.microsoft.com/office/drawing/2014/main" id="{EE6118DF-BCDB-452B-8284-3C1050555560}"/>
              </a:ext>
            </a:extLst>
          </p:cNvPr>
          <p:cNvPicPr>
            <a:picLocks noChangeAspect="1"/>
          </p:cNvPicPr>
          <p:nvPr/>
        </p:nvPicPr>
        <p:blipFill rotWithShape="1">
          <a:blip r:embed="rId3"/>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157374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4596A8-002E-453F-842D-AABFAF795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118" y="914400"/>
            <a:ext cx="11371811" cy="5536276"/>
          </a:xfrm>
          <a:prstGeom prst="rect">
            <a:avLst/>
          </a:prstGeom>
        </p:spPr>
      </p:pic>
      <p:pic>
        <p:nvPicPr>
          <p:cNvPr id="3" name="Picture 2">
            <a:extLst>
              <a:ext uri="{FF2B5EF4-FFF2-40B4-BE49-F238E27FC236}">
                <a16:creationId xmlns:a16="http://schemas.microsoft.com/office/drawing/2014/main" id="{A7390DB8-93A4-4407-BBF3-8D51B4ED5ED9}"/>
              </a:ext>
            </a:extLst>
          </p:cNvPr>
          <p:cNvPicPr>
            <a:picLocks noChangeAspect="1"/>
          </p:cNvPicPr>
          <p:nvPr/>
        </p:nvPicPr>
        <p:blipFill rotWithShape="1">
          <a:blip r:embed="rId3"/>
          <a:srcRect l="541" t="82474" r="1263" b="15395"/>
          <a:stretch/>
        </p:blipFill>
        <p:spPr>
          <a:xfrm>
            <a:off x="11430" y="6769061"/>
            <a:ext cx="12192000" cy="148802"/>
          </a:xfrm>
          <a:prstGeom prst="rect">
            <a:avLst/>
          </a:prstGeom>
        </p:spPr>
      </p:pic>
    </p:spTree>
    <p:extLst>
      <p:ext uri="{BB962C8B-B14F-4D97-AF65-F5344CB8AC3E}">
        <p14:creationId xmlns:p14="http://schemas.microsoft.com/office/powerpoint/2010/main" val="2185361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00D41-EE36-4B9C-8DE8-97FDC1A384FB}"/>
              </a:ext>
            </a:extLst>
          </p:cNvPr>
          <p:cNvSpPr>
            <a:spLocks noGrp="1"/>
          </p:cNvSpPr>
          <p:nvPr>
            <p:ph type="title"/>
          </p:nvPr>
        </p:nvSpPr>
        <p:spPr/>
        <p:txBody>
          <a:bodyPr/>
          <a:lstStyle/>
          <a:p>
            <a:r>
              <a:rPr lang="en-IN" dirty="0"/>
              <a:t>Short-term capital loss</a:t>
            </a:r>
            <a:br>
              <a:rPr lang="en-IN" dirty="0"/>
            </a:br>
            <a:endParaRPr lang="en-IN" dirty="0"/>
          </a:p>
        </p:txBody>
      </p:sp>
      <p:sp>
        <p:nvSpPr>
          <p:cNvPr id="3" name="Content Placeholder 2">
            <a:extLst>
              <a:ext uri="{FF2B5EF4-FFF2-40B4-BE49-F238E27FC236}">
                <a16:creationId xmlns:a16="http://schemas.microsoft.com/office/drawing/2014/main" id="{35E70564-57E3-40D3-8F43-5583D6A40503}"/>
              </a:ext>
            </a:extLst>
          </p:cNvPr>
          <p:cNvSpPr>
            <a:spLocks noGrp="1"/>
          </p:cNvSpPr>
          <p:nvPr>
            <p:ph idx="1"/>
          </p:nvPr>
        </p:nvSpPr>
        <p:spPr/>
        <p:txBody>
          <a:bodyPr/>
          <a:lstStyle/>
          <a:p>
            <a:r>
              <a:rPr lang="en-US" dirty="0"/>
              <a:t>Any short term capital loss from sale of equity shares can be set off against short term or long term capital gain from any capital asset. If the loss is not set off entirely, it can be carried forward for a period of 8 years and adjusted against any short term or long term capital gains made during these 8 years.</a:t>
            </a:r>
          </a:p>
          <a:p>
            <a:r>
              <a:rPr lang="en-US" dirty="0"/>
              <a:t>It is worthy to note that a taxpayer will only be allowed to carry forward losses if he has filed his income tax return within the due date. Therefore, even if the total income earned in a year is less than the minimum taxable income, </a:t>
            </a:r>
            <a:r>
              <a:rPr lang="en-US" dirty="0">
                <a:hlinkClick r:id="rId2"/>
              </a:rPr>
              <a:t>filing an Income Tax Return</a:t>
            </a:r>
            <a:r>
              <a:rPr lang="en-US" dirty="0"/>
              <a:t> is a must for carrying forward these losses.</a:t>
            </a:r>
          </a:p>
          <a:p>
            <a:endParaRPr lang="en-IN" dirty="0"/>
          </a:p>
        </p:txBody>
      </p:sp>
      <p:pic>
        <p:nvPicPr>
          <p:cNvPr id="4" name="Picture 3">
            <a:extLst>
              <a:ext uri="{FF2B5EF4-FFF2-40B4-BE49-F238E27FC236}">
                <a16:creationId xmlns:a16="http://schemas.microsoft.com/office/drawing/2014/main" id="{B12617D6-C62D-4CE4-A981-E65C9073DC23}"/>
              </a:ext>
            </a:extLst>
          </p:cNvPr>
          <p:cNvPicPr>
            <a:picLocks noChangeAspect="1"/>
          </p:cNvPicPr>
          <p:nvPr/>
        </p:nvPicPr>
        <p:blipFill rotWithShape="1">
          <a:blip r:embed="rId3"/>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1891390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0A785-1700-4720-9D89-66D1EDE12CF0}"/>
              </a:ext>
            </a:extLst>
          </p:cNvPr>
          <p:cNvSpPr>
            <a:spLocks noGrp="1"/>
          </p:cNvSpPr>
          <p:nvPr>
            <p:ph type="title"/>
          </p:nvPr>
        </p:nvSpPr>
        <p:spPr/>
        <p:txBody>
          <a:bodyPr/>
          <a:lstStyle/>
          <a:p>
            <a:r>
              <a:rPr lang="en-IN" dirty="0"/>
              <a:t>Long-term capital loss</a:t>
            </a:r>
            <a:br>
              <a:rPr lang="en-IN" dirty="0"/>
            </a:br>
            <a:endParaRPr lang="en-IN" dirty="0"/>
          </a:p>
        </p:txBody>
      </p:sp>
      <p:sp>
        <p:nvSpPr>
          <p:cNvPr id="3" name="Content Placeholder 2">
            <a:extLst>
              <a:ext uri="{FF2B5EF4-FFF2-40B4-BE49-F238E27FC236}">
                <a16:creationId xmlns:a16="http://schemas.microsoft.com/office/drawing/2014/main" id="{C3C42CCB-5658-4918-811D-6A45EA27D06D}"/>
              </a:ext>
            </a:extLst>
          </p:cNvPr>
          <p:cNvSpPr>
            <a:spLocks noGrp="1"/>
          </p:cNvSpPr>
          <p:nvPr>
            <p:ph idx="1"/>
          </p:nvPr>
        </p:nvSpPr>
        <p:spPr/>
        <p:txBody>
          <a:bodyPr>
            <a:normAutofit fontScale="85000" lnSpcReduction="10000"/>
          </a:bodyPr>
          <a:lstStyle/>
          <a:p>
            <a:r>
              <a:rPr lang="en-US" dirty="0"/>
              <a:t>Long term capital loss from equity shares until Budget 2018 was considered to be a dead loss – It can neither be adjusted nor carried forward. This is because Long Term Capital gains from listed equity shares were exempt. Similarly, losses from them were neither allowed to be set off nor carried forward. </a:t>
            </a:r>
          </a:p>
          <a:p>
            <a:r>
              <a:rPr lang="en-US" dirty="0"/>
              <a:t>After the Budget 2018 has amended the law to tax such gains made in excess of </a:t>
            </a:r>
            <a:r>
              <a:rPr lang="en-US" dirty="0" err="1"/>
              <a:t>Rs</a:t>
            </a:r>
            <a:r>
              <a:rPr lang="en-US" dirty="0"/>
              <a:t> 1 lakh @ 10%, the government has also notified that any losses arising from such listed equity shares, mutual funds </a:t>
            </a:r>
            <a:r>
              <a:rPr lang="en-US" dirty="0" err="1"/>
              <a:t>etc</a:t>
            </a:r>
            <a:r>
              <a:rPr lang="en-US" dirty="0"/>
              <a:t> would be allowed to be carried forward. The income tax department has vide its </a:t>
            </a:r>
            <a:r>
              <a:rPr lang="en-US" dirty="0">
                <a:hlinkClick r:id="rId2"/>
              </a:rPr>
              <a:t>FAQs </a:t>
            </a:r>
            <a:r>
              <a:rPr lang="en-US" dirty="0"/>
              <a:t>issued dated 4 February 2018, inter alia clarified that long term capital loss from a transfer made on or after 1 April 2018 will be allowed to be set-off and carried forward in accordance with existing provisions of the Act. Therefore, the long term capital loss can be set-off against any other long term capital gain and unabsorbed long term capital loss can be carried forward to subsequent eight years for set-off against long term gains.</a:t>
            </a:r>
          </a:p>
          <a:p>
            <a:endParaRPr lang="en-IN" dirty="0"/>
          </a:p>
        </p:txBody>
      </p:sp>
      <p:pic>
        <p:nvPicPr>
          <p:cNvPr id="4" name="Picture 3">
            <a:extLst>
              <a:ext uri="{FF2B5EF4-FFF2-40B4-BE49-F238E27FC236}">
                <a16:creationId xmlns:a16="http://schemas.microsoft.com/office/drawing/2014/main" id="{990256AF-EC31-4D76-82E5-903AB6EB1773}"/>
              </a:ext>
            </a:extLst>
          </p:cNvPr>
          <p:cNvPicPr>
            <a:picLocks noChangeAspect="1"/>
          </p:cNvPicPr>
          <p:nvPr/>
        </p:nvPicPr>
        <p:blipFill rotWithShape="1">
          <a:blip r:embed="rId3"/>
          <a:srcRect l="541" t="82474" r="1263" b="15395"/>
          <a:stretch/>
        </p:blipFill>
        <p:spPr>
          <a:xfrm>
            <a:off x="0" y="6769061"/>
            <a:ext cx="12192000" cy="148802"/>
          </a:xfrm>
          <a:prstGeom prst="rect">
            <a:avLst/>
          </a:prstGeom>
        </p:spPr>
      </p:pic>
    </p:spTree>
    <p:extLst>
      <p:ext uri="{BB962C8B-B14F-4D97-AF65-F5344CB8AC3E}">
        <p14:creationId xmlns:p14="http://schemas.microsoft.com/office/powerpoint/2010/main" val="143642188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776</TotalTime>
  <Words>1802</Words>
  <Application>Microsoft Office PowerPoint</Application>
  <PresentationFormat>Widescreen</PresentationFormat>
  <Paragraphs>152</Paragraphs>
  <Slides>23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Arial</vt:lpstr>
      <vt:lpstr>Arial Narrow</vt:lpstr>
      <vt:lpstr>Calibri</vt:lpstr>
      <vt:lpstr>Gill Sans MT</vt:lpstr>
      <vt:lpstr>Source Sans Pro</vt:lpstr>
      <vt:lpstr>Wingdings</vt:lpstr>
      <vt:lpstr>Gallery</vt:lpstr>
      <vt:lpstr>Capital Gain On Share Transaction</vt:lpstr>
      <vt:lpstr>PowerPoint Presentation</vt:lpstr>
      <vt:lpstr>1. What is a Capital Gain?          </vt:lpstr>
      <vt:lpstr>SHORT TERM AND LONG TERM CAPITAL ASSETS</vt:lpstr>
      <vt:lpstr>PowerPoint Presentation</vt:lpstr>
      <vt:lpstr>Tax on Short-Term and Long-Term Capital Gains </vt:lpstr>
      <vt:lpstr>PowerPoint Presentation</vt:lpstr>
      <vt:lpstr>Short-term capital loss </vt:lpstr>
      <vt:lpstr>Long-term capital loss </vt:lpstr>
      <vt:lpstr>PowerPoint Presentation</vt:lpstr>
      <vt:lpstr>Securities Transaction Tax (STT) </vt:lpstr>
      <vt:lpstr>CAPITAL GAINS ON BUYBACK OF SHARES OR OTHER SECURITIES [SECTION 46A] </vt:lpstr>
      <vt:lpstr>PowerPoint Presentation</vt:lpstr>
      <vt:lpstr>PowerPoint Presentation</vt:lpstr>
      <vt:lpstr> How to Calculate Short-Term Capital Gains?  </vt:lpstr>
      <vt:lpstr>How to Calculate Long-Term Capital Gains? </vt:lpstr>
      <vt:lpstr>PowerPoint Presentation</vt:lpstr>
      <vt:lpstr>PowerPoint Presentation</vt:lpstr>
      <vt:lpstr>Guidance for treating share sale as business income  </vt:lpstr>
      <vt:lpstr>Example</vt:lpstr>
      <vt:lpstr>Computation of capital gains for the A.Y. 2020-21   </vt:lpstr>
      <vt:lpstr>PowerPoint Presentation</vt:lpstr>
      <vt:lpstr>                                                                                           Thank You                                         Nisha varma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 Gain On Share Transaction</dc:title>
  <dc:creator>Nilesh Prajapati</dc:creator>
  <cp:lastModifiedBy>Nilesh Prajapati</cp:lastModifiedBy>
  <cp:revision>37</cp:revision>
  <dcterms:created xsi:type="dcterms:W3CDTF">2020-04-04T15:17:13Z</dcterms:created>
  <dcterms:modified xsi:type="dcterms:W3CDTF">2020-04-07T18:04:50Z</dcterms:modified>
</cp:coreProperties>
</file>