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10" r:id="rId2"/>
    <p:sldId id="512" r:id="rId3"/>
    <p:sldId id="540" r:id="rId4"/>
    <p:sldId id="523" r:id="rId5"/>
    <p:sldId id="533" r:id="rId6"/>
    <p:sldId id="534" r:id="rId7"/>
    <p:sldId id="537" r:id="rId8"/>
    <p:sldId id="539" r:id="rId9"/>
    <p:sldId id="543" r:id="rId10"/>
    <p:sldId id="542" r:id="rId11"/>
    <p:sldId id="544" r:id="rId12"/>
    <p:sldId id="545" r:id="rId13"/>
    <p:sldId id="547" r:id="rId14"/>
    <p:sldId id="548" r:id="rId15"/>
    <p:sldId id="546" r:id="rId16"/>
    <p:sldId id="52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3" autoAdjust="0"/>
    <p:restoredTop sz="94660" autoAdjust="0"/>
  </p:normalViewPr>
  <p:slideViewPr>
    <p:cSldViewPr snapToGrid="0">
      <p:cViewPr varScale="1">
        <p:scale>
          <a:sx n="116" d="100"/>
          <a:sy n="116" d="100"/>
        </p:scale>
        <p:origin x="-390"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7EC5CE1-31B7-4042-A9EA-0359E7670B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54EE76AF-D31F-4AE8-81F8-35F31C7EAE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1F8184A0-92D5-4745-B417-0752089930FC}"/>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5" name="Footer Placeholder 4">
            <a:extLst>
              <a:ext uri="{FF2B5EF4-FFF2-40B4-BE49-F238E27FC236}">
                <a16:creationId xmlns="" xmlns:a16="http://schemas.microsoft.com/office/drawing/2014/main" id="{7F56EC5B-0E1C-4C52-8DB9-6C79B4C22A7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2B609163-4872-4F61-88B9-5504ED4254F7}"/>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978361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55883D-B457-4400-8652-74F0C3930B6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DCF85496-800B-4D3D-A5B6-8EC0781BAA7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9AA93C66-451E-41F8-B6CF-2D75EF0B07A6}"/>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5" name="Footer Placeholder 4">
            <a:extLst>
              <a:ext uri="{FF2B5EF4-FFF2-40B4-BE49-F238E27FC236}">
                <a16:creationId xmlns="" xmlns:a16="http://schemas.microsoft.com/office/drawing/2014/main" id="{78710ADA-0FE5-47B2-897E-37950F1C270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22E45608-FD5C-4649-B5EE-60716457152D}"/>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2596780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D6CD341-50DA-4B80-8A7B-5DFC36973F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F8DAA428-C38A-4FB6-8557-004C116B3FC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53FA47A0-7823-49D2-8159-F6086B5BBCB2}"/>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5" name="Footer Placeholder 4">
            <a:extLst>
              <a:ext uri="{FF2B5EF4-FFF2-40B4-BE49-F238E27FC236}">
                <a16:creationId xmlns="" xmlns:a16="http://schemas.microsoft.com/office/drawing/2014/main" id="{D56D667F-C5E6-4D0B-80B6-0FD19A0BC06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DB97BA49-CDC8-4D6F-9613-FA5F5842FD00}"/>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1561673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0C6E55-9C83-48AA-9815-87BA1DA8983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6DD82056-28F5-462E-902E-08BF4635AFD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7D115C-55A4-4C4D-90AF-860C8EF5CC74}"/>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5" name="Footer Placeholder 4">
            <a:extLst>
              <a:ext uri="{FF2B5EF4-FFF2-40B4-BE49-F238E27FC236}">
                <a16:creationId xmlns="" xmlns:a16="http://schemas.microsoft.com/office/drawing/2014/main" id="{8CFFE798-3AF0-47B0-A4E9-31296EA9074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A78C8518-3247-476D-ACFC-43EA3FC2E632}"/>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3862477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A3D2EA-52AB-4553-BAA7-8A434838BA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1F7115D-1A31-4DE8-9C2D-09483A88C1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3312F108-EF76-4C45-BCEB-9772C42EE198}"/>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5" name="Footer Placeholder 4">
            <a:extLst>
              <a:ext uri="{FF2B5EF4-FFF2-40B4-BE49-F238E27FC236}">
                <a16:creationId xmlns="" xmlns:a16="http://schemas.microsoft.com/office/drawing/2014/main" id="{E4B9AE05-79D0-4242-963B-F43ACB12518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4C1D5830-3445-4399-968B-03A8307D2E7D}"/>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1957730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FF3E9F-14E6-44BF-88E4-14201403CD1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21851760-99AD-4A70-858F-0F66D5E3409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257371FB-6E3C-4EAE-ADEC-4C2FC4F8EEE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F710D7B4-8D2F-4A46-A02D-2248C40825D5}"/>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6" name="Footer Placeholder 5">
            <a:extLst>
              <a:ext uri="{FF2B5EF4-FFF2-40B4-BE49-F238E27FC236}">
                <a16:creationId xmlns="" xmlns:a16="http://schemas.microsoft.com/office/drawing/2014/main" id="{D55BFD9C-4314-472F-BA2D-A4FB9ABDED2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05B7C658-35FF-453A-9A19-A2DE33D7911B}"/>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3857642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55F9CEA-0A31-4D47-82B6-71163DEAF66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DE80FA98-E88C-48A1-BCCC-6BEFC4621E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DD0898A5-7EE8-41EA-BC65-A1E6C4DA0F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CA675106-69E2-4DF0-955D-A7A407EA56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97623877-3324-499B-A5F5-B15FAF30285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45304A06-61F1-4F29-B7D2-D7945641CAD4}"/>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8" name="Footer Placeholder 7">
            <a:extLst>
              <a:ext uri="{FF2B5EF4-FFF2-40B4-BE49-F238E27FC236}">
                <a16:creationId xmlns="" xmlns:a16="http://schemas.microsoft.com/office/drawing/2014/main" id="{2CB5882D-F088-4692-902D-D848670F637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 xmlns:a16="http://schemas.microsoft.com/office/drawing/2014/main" id="{15B90CFA-70BD-4678-95BA-AB6E25E42A0B}"/>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53877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6B4D36-3612-4494-A9BD-F6C603BCAB1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D95D0684-7D53-4B01-9081-24B4C2CDBA39}"/>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4" name="Footer Placeholder 3">
            <a:extLst>
              <a:ext uri="{FF2B5EF4-FFF2-40B4-BE49-F238E27FC236}">
                <a16:creationId xmlns="" xmlns:a16="http://schemas.microsoft.com/office/drawing/2014/main" id="{75C5FA02-FF2C-4BE0-9A3C-99961BFB53C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 xmlns:a16="http://schemas.microsoft.com/office/drawing/2014/main" id="{055827F4-168E-4C31-987F-F7DFC52B99E0}"/>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3083118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B72BE6B-5712-4DA9-A464-063D8402B7F8}"/>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3" name="Footer Placeholder 2">
            <a:extLst>
              <a:ext uri="{FF2B5EF4-FFF2-40B4-BE49-F238E27FC236}">
                <a16:creationId xmlns="" xmlns:a16="http://schemas.microsoft.com/office/drawing/2014/main" id="{F2BFEB72-7BD7-4C69-89EF-D1166194D89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 xmlns:a16="http://schemas.microsoft.com/office/drawing/2014/main" id="{82B06B53-F84E-4A6E-9828-0FAC3AD5BFF2}"/>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48081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23CB0C-89FF-461E-9472-58019545B5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90526B57-1F22-47E6-9F6F-AF0496CD34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7A29A376-CE50-4408-8DAA-A934D923FC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1F6F60A6-36EA-4AD5-9456-341D847C316F}"/>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6" name="Footer Placeholder 5">
            <a:extLst>
              <a:ext uri="{FF2B5EF4-FFF2-40B4-BE49-F238E27FC236}">
                <a16:creationId xmlns="" xmlns:a16="http://schemas.microsoft.com/office/drawing/2014/main" id="{8F710263-85F1-48E4-BA5B-6B212F553ED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829281E2-2445-441F-9533-64179A9DD7B9}"/>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2018930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66E39F-59E2-4D2A-9DEE-9CDD66B340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BAB4F127-7BF0-45EA-80C7-587DC003CD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91B50B42-C43B-4E8D-95DD-EA254F13F1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87623EBF-3D63-4E95-A958-91299B7FA0B0}"/>
              </a:ext>
            </a:extLst>
          </p:cNvPr>
          <p:cNvSpPr>
            <a:spLocks noGrp="1"/>
          </p:cNvSpPr>
          <p:nvPr>
            <p:ph type="dt" sz="half" idx="10"/>
          </p:nvPr>
        </p:nvSpPr>
        <p:spPr/>
        <p:txBody>
          <a:bodyPr/>
          <a:lstStyle/>
          <a:p>
            <a:fld id="{16406936-CF26-4A98-9778-4F8E888FBB82}" type="datetimeFigureOut">
              <a:rPr lang="en-IN" smtClean="0"/>
              <a:pPr/>
              <a:t>20-08-2019</a:t>
            </a:fld>
            <a:endParaRPr lang="en-IN"/>
          </a:p>
        </p:txBody>
      </p:sp>
      <p:sp>
        <p:nvSpPr>
          <p:cNvPr id="6" name="Footer Placeholder 5">
            <a:extLst>
              <a:ext uri="{FF2B5EF4-FFF2-40B4-BE49-F238E27FC236}">
                <a16:creationId xmlns="" xmlns:a16="http://schemas.microsoft.com/office/drawing/2014/main" id="{5CBA2F3B-105C-4AFA-8204-124CBDD3522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B21FFCF2-340C-4898-A41B-5E989880856D}"/>
              </a:ext>
            </a:extLst>
          </p:cNvPr>
          <p:cNvSpPr>
            <a:spLocks noGrp="1"/>
          </p:cNvSpPr>
          <p:nvPr>
            <p:ph type="sldNum" sz="quarter" idx="12"/>
          </p:nvPr>
        </p:nvSpPr>
        <p:spPr/>
        <p:txBody>
          <a:body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3343056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A8E8784-2B8F-457D-B6C5-CEEBDF73B3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62785E2-82DB-4A76-B45A-13CF7939D8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E2AFB6DB-319B-4421-AD88-B5DD352C5F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06936-CF26-4A98-9778-4F8E888FBB82}" type="datetimeFigureOut">
              <a:rPr lang="en-IN" smtClean="0"/>
              <a:pPr/>
              <a:t>20-08-2019</a:t>
            </a:fld>
            <a:endParaRPr lang="en-IN"/>
          </a:p>
        </p:txBody>
      </p:sp>
      <p:sp>
        <p:nvSpPr>
          <p:cNvPr id="5" name="Footer Placeholder 4">
            <a:extLst>
              <a:ext uri="{FF2B5EF4-FFF2-40B4-BE49-F238E27FC236}">
                <a16:creationId xmlns="" xmlns:a16="http://schemas.microsoft.com/office/drawing/2014/main" id="{A6613027-988D-4D32-92AF-22F3A8D79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 xmlns:a16="http://schemas.microsoft.com/office/drawing/2014/main" id="{50370552-BA72-4960-A67F-080D178E47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D1971B-AA39-44FB-82B6-26D42CAECE09}" type="slidenum">
              <a:rPr lang="en-IN" smtClean="0"/>
              <a:pPr/>
              <a:t>‹#›</a:t>
            </a:fld>
            <a:endParaRPr lang="en-IN"/>
          </a:p>
        </p:txBody>
      </p:sp>
    </p:spTree>
    <p:extLst>
      <p:ext uri="{BB962C8B-B14F-4D97-AF65-F5344CB8AC3E}">
        <p14:creationId xmlns="" xmlns:p14="http://schemas.microsoft.com/office/powerpoint/2010/main" val="282400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mca.gov.in/mcafoportal/companyLLPMasterData.do"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631ECC-177C-45E5-84DA-DB987904B539}"/>
              </a:ext>
            </a:extLst>
          </p:cNvPr>
          <p:cNvSpPr>
            <a:spLocks noGrp="1"/>
          </p:cNvSpPr>
          <p:nvPr>
            <p:ph type="ctrTitle"/>
          </p:nvPr>
        </p:nvSpPr>
        <p:spPr/>
        <p:txBody>
          <a:bodyPr>
            <a:normAutofit/>
          </a:bodyPr>
          <a:lstStyle/>
          <a:p>
            <a:r>
              <a:rPr lang="en-US" sz="4000" b="1" dirty="0" smtClean="0">
                <a:solidFill>
                  <a:schemeClr val="tx2">
                    <a:satMod val="130000"/>
                  </a:schemeClr>
                </a:solidFill>
              </a:rPr>
              <a:t>Company Law </a:t>
            </a:r>
            <a:r>
              <a:rPr lang="en-US" sz="4000" b="1" dirty="0" smtClean="0">
                <a:solidFill>
                  <a:schemeClr val="tx2">
                    <a:satMod val="130000"/>
                  </a:schemeClr>
                </a:solidFill>
              </a:rPr>
              <a:t>Compliances</a:t>
            </a:r>
            <a:endParaRPr lang="en-IN" sz="4000" b="1" dirty="0"/>
          </a:p>
        </p:txBody>
      </p:sp>
      <p:grpSp>
        <p:nvGrpSpPr>
          <p:cNvPr id="4" name="Group 3">
            <a:extLst>
              <a:ext uri="{FF2B5EF4-FFF2-40B4-BE49-F238E27FC236}">
                <a16:creationId xmlns="" xmlns:a16="http://schemas.microsoft.com/office/drawing/2014/main" id="{74AF2B98-49F0-4179-B6DA-BA9FD1A4D5F0}"/>
              </a:ext>
            </a:extLst>
          </p:cNvPr>
          <p:cNvGrpSpPr/>
          <p:nvPr/>
        </p:nvGrpSpPr>
        <p:grpSpPr>
          <a:xfrm>
            <a:off x="0" y="5735637"/>
            <a:ext cx="12192000" cy="1136506"/>
            <a:chOff x="0" y="5735637"/>
            <a:chExt cx="12192000" cy="1136506"/>
          </a:xfrm>
        </p:grpSpPr>
        <p:pic>
          <p:nvPicPr>
            <p:cNvPr id="5" name="Picture 4">
              <a:extLst>
                <a:ext uri="{FF2B5EF4-FFF2-40B4-BE49-F238E27FC236}">
                  <a16:creationId xmlns="" xmlns:a16="http://schemas.microsoft.com/office/drawing/2014/main" id="{298C0E6C-E093-48AA-9087-F7B0F7B43B24}"/>
                </a:ext>
              </a:extLst>
            </p:cNvPr>
            <p:cNvPicPr>
              <a:picLocks noChangeAspect="1"/>
            </p:cNvPicPr>
            <p:nvPr/>
          </p:nvPicPr>
          <p:blipFill rotWithShape="1">
            <a:blip r:embed="rId2" cstate="print"/>
            <a:srcRect l="16701" t="34913" r="16881" b="40943"/>
            <a:stretch/>
          </p:blipFill>
          <p:spPr>
            <a:xfrm>
              <a:off x="3967636" y="5735637"/>
              <a:ext cx="4105899" cy="839553"/>
            </a:xfrm>
            <a:prstGeom prst="rect">
              <a:avLst/>
            </a:prstGeom>
          </p:spPr>
        </p:pic>
        <p:pic>
          <p:nvPicPr>
            <p:cNvPr id="6" name="Picture 5">
              <a:extLst>
                <a:ext uri="{FF2B5EF4-FFF2-40B4-BE49-F238E27FC236}">
                  <a16:creationId xmlns="" xmlns:a16="http://schemas.microsoft.com/office/drawing/2014/main" id="{FEA16DCC-092C-425D-AFD4-325CB98483E4}"/>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grpSp>
    </p:spTree>
    <p:extLst>
      <p:ext uri="{BB962C8B-B14F-4D97-AF65-F5344CB8AC3E}">
        <p14:creationId xmlns="" xmlns:p14="http://schemas.microsoft.com/office/powerpoint/2010/main" val="20226672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85880"/>
          </a:xfrm>
        </p:spPr>
        <p:txBody>
          <a:bodyPr>
            <a:normAutofit/>
          </a:bodyPr>
          <a:lstStyle/>
          <a:p>
            <a:pPr algn="ctr"/>
            <a:r>
              <a:rPr lang="en-US" sz="3200" b="1" dirty="0" smtClean="0">
                <a:solidFill>
                  <a:schemeClr val="accent1">
                    <a:lumMod val="75000"/>
                  </a:schemeClr>
                </a:solidFill>
                <a:latin typeface="Cambria" pitchFamily="18" charset="0"/>
              </a:rPr>
              <a:t>Person/Entity to whom Company can give loan</a:t>
            </a:r>
            <a:endParaRPr lang="en-US" sz="3200" dirty="0"/>
          </a:p>
        </p:txBody>
      </p:sp>
      <p:sp>
        <p:nvSpPr>
          <p:cNvPr id="3" name="Content Placeholder 2"/>
          <p:cNvSpPr>
            <a:spLocks noGrp="1"/>
          </p:cNvSpPr>
          <p:nvPr>
            <p:ph idx="1"/>
          </p:nvPr>
        </p:nvSpPr>
        <p:spPr>
          <a:xfrm>
            <a:off x="838200" y="1400432"/>
            <a:ext cx="10515600" cy="4776531"/>
          </a:xfrm>
        </p:spPr>
        <p:txBody>
          <a:bodyPr>
            <a:normAutofit fontScale="85000" lnSpcReduction="10000"/>
          </a:bodyPr>
          <a:lstStyle/>
          <a:p>
            <a:pPr algn="just">
              <a:lnSpc>
                <a:spcPct val="120000"/>
              </a:lnSpc>
              <a:spcBef>
                <a:spcPts val="0"/>
              </a:spcBef>
              <a:buNone/>
            </a:pPr>
            <a:r>
              <a:rPr lang="en-US" dirty="0" smtClean="0">
                <a:latin typeface="Cambria" pitchFamily="18" charset="0"/>
              </a:rPr>
              <a:t>   A company may give loan to below </a:t>
            </a:r>
            <a:r>
              <a:rPr lang="en-US" b="1" dirty="0" smtClean="0">
                <a:latin typeface="Cambria" pitchFamily="18" charset="0"/>
              </a:rPr>
              <a:t>person/entity in whom any of the director of the company is interested </a:t>
            </a:r>
            <a:r>
              <a:rPr lang="en-US" dirty="0" smtClean="0">
                <a:latin typeface="Cambria" pitchFamily="18" charset="0"/>
              </a:rPr>
              <a:t>subject to condition that –</a:t>
            </a:r>
          </a:p>
          <a:p>
            <a:pPr algn="just"/>
            <a:r>
              <a:rPr lang="en-US" sz="2600" dirty="0" smtClean="0">
                <a:latin typeface="Cambria" pitchFamily="18" charset="0"/>
              </a:rPr>
              <a:t>a special resolution is passed in general meeting.</a:t>
            </a:r>
          </a:p>
          <a:p>
            <a:pPr algn="just"/>
            <a:r>
              <a:rPr lang="en-US" sz="2600" dirty="0" smtClean="0">
                <a:latin typeface="Cambria" pitchFamily="18" charset="0"/>
              </a:rPr>
              <a:t>the loans are </a:t>
            </a:r>
            <a:r>
              <a:rPr lang="en-US" sz="2600" dirty="0" err="1" smtClean="0">
                <a:latin typeface="Cambria" pitchFamily="18" charset="0"/>
              </a:rPr>
              <a:t>utilised</a:t>
            </a:r>
            <a:r>
              <a:rPr lang="en-US" sz="2600" dirty="0" smtClean="0">
                <a:latin typeface="Cambria" pitchFamily="18" charset="0"/>
              </a:rPr>
              <a:t> by the borrowing company for its principal business activities.</a:t>
            </a:r>
          </a:p>
          <a:p>
            <a:pPr algn="just">
              <a:buNone/>
            </a:pPr>
            <a:endParaRPr lang="en-US" dirty="0" smtClean="0">
              <a:latin typeface="Cambria" pitchFamily="18" charset="0"/>
            </a:endParaRPr>
          </a:p>
          <a:p>
            <a:pPr marL="514350" indent="-514350">
              <a:buAutoNum type="arabicParenR"/>
            </a:pPr>
            <a:r>
              <a:rPr lang="en-US" dirty="0" smtClean="0">
                <a:latin typeface="Cambria" pitchFamily="18" charset="0"/>
              </a:rPr>
              <a:t>any private company of which any such director is a director or member;</a:t>
            </a:r>
          </a:p>
          <a:p>
            <a:pPr marL="514350" indent="-514350">
              <a:buAutoNum type="arabicParenR"/>
            </a:pPr>
            <a:r>
              <a:rPr lang="en-US" dirty="0" smtClean="0">
                <a:latin typeface="Cambria" pitchFamily="18" charset="0"/>
              </a:rPr>
              <a:t>Body corporate in which such Director or Directors hold more than 25% share;</a:t>
            </a:r>
          </a:p>
          <a:p>
            <a:pPr marL="514350" indent="-514350" algn="just">
              <a:buAutoNum type="arabicParenR"/>
            </a:pPr>
            <a:r>
              <a:rPr lang="en-US" dirty="0" smtClean="0">
                <a:latin typeface="Cambria" pitchFamily="18" charset="0"/>
              </a:rPr>
              <a:t>any body corporate, the Board of directors, managing director or manager, whereof is accustomed to act in accordance with the directions or instructions of the Board, or of any director or directors, of the lending company.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794"/>
          </a:xfrm>
        </p:spPr>
        <p:txBody>
          <a:bodyPr/>
          <a:lstStyle/>
          <a:p>
            <a:pPr algn="ctr"/>
            <a:r>
              <a:rPr lang="en-US" dirty="0" smtClean="0">
                <a:solidFill>
                  <a:schemeClr val="accent1">
                    <a:lumMod val="75000"/>
                  </a:schemeClr>
                </a:solidFill>
              </a:rPr>
              <a:t>Statutory Registers</a:t>
            </a:r>
            <a:endParaRPr lang="en-US" dirty="0">
              <a:solidFill>
                <a:schemeClr val="accent1">
                  <a:lumMod val="75000"/>
                </a:schemeClr>
              </a:solidFill>
            </a:endParaRPr>
          </a:p>
        </p:txBody>
      </p:sp>
      <p:sp>
        <p:nvSpPr>
          <p:cNvPr id="3" name="Content Placeholder 2"/>
          <p:cNvSpPr>
            <a:spLocks noGrp="1"/>
          </p:cNvSpPr>
          <p:nvPr>
            <p:ph idx="1"/>
          </p:nvPr>
        </p:nvSpPr>
        <p:spPr>
          <a:xfrm>
            <a:off x="838200" y="1326292"/>
            <a:ext cx="10515600" cy="5041557"/>
          </a:xfrm>
        </p:spPr>
        <p:txBody>
          <a:bodyPr>
            <a:normAutofit/>
          </a:bodyPr>
          <a:lstStyle/>
          <a:p>
            <a:pPr>
              <a:buNone/>
            </a:pPr>
            <a:r>
              <a:rPr lang="en-US" sz="2200" dirty="0" smtClean="0">
                <a:latin typeface="Cambria" pitchFamily="18" charset="0"/>
              </a:rPr>
              <a:t>Every Company shall keep and maintain following Registers in the specified format:</a:t>
            </a:r>
          </a:p>
          <a:p>
            <a:pPr marL="457200" indent="-457200">
              <a:buAutoNum type="arabicParenR"/>
            </a:pPr>
            <a:r>
              <a:rPr lang="en-US" sz="2200" dirty="0" smtClean="0">
                <a:latin typeface="Cambria" pitchFamily="18" charset="0"/>
              </a:rPr>
              <a:t>Register of Members (Form MGT-1)</a:t>
            </a:r>
          </a:p>
          <a:p>
            <a:pPr marL="457200" indent="-457200">
              <a:buFont typeface="Arial" panose="020B0604020202020204" pitchFamily="34" charset="0"/>
              <a:buAutoNum type="arabicParenR"/>
            </a:pPr>
            <a:r>
              <a:rPr lang="en-US" sz="2200" dirty="0" smtClean="0">
                <a:latin typeface="Cambria" pitchFamily="18" charset="0"/>
              </a:rPr>
              <a:t>Registers of Directors &amp; Key Managerial Personnel (KMP) And Their Shareholding</a:t>
            </a:r>
          </a:p>
          <a:p>
            <a:pPr marL="457200" indent="-457200">
              <a:buFont typeface="Arial" panose="020B0604020202020204" pitchFamily="34" charset="0"/>
              <a:buAutoNum type="arabicParenR"/>
            </a:pPr>
            <a:r>
              <a:rPr lang="en-US" sz="2200" dirty="0" smtClean="0">
                <a:latin typeface="Cambria" pitchFamily="18" charset="0"/>
              </a:rPr>
              <a:t>Notice of Interest by Director (Form MBP-1)</a:t>
            </a:r>
          </a:p>
          <a:p>
            <a:pPr marL="457200" indent="-457200">
              <a:buFont typeface="Arial" panose="020B0604020202020204" pitchFamily="34" charset="0"/>
              <a:buAutoNum type="arabicParenR"/>
            </a:pPr>
            <a:r>
              <a:rPr lang="en-US" sz="2200" dirty="0" smtClean="0">
                <a:latin typeface="Cambria" pitchFamily="18" charset="0"/>
              </a:rPr>
              <a:t>Registers of Loans , Guarantee, Security and acquisition made by the Company  </a:t>
            </a:r>
          </a:p>
          <a:p>
            <a:pPr>
              <a:buNone/>
            </a:pPr>
            <a:r>
              <a:rPr lang="en-US" sz="2200" dirty="0" smtClean="0">
                <a:latin typeface="Cambria" pitchFamily="18" charset="0"/>
              </a:rPr>
              <a:t>       (Form MBP-2)</a:t>
            </a:r>
          </a:p>
          <a:p>
            <a:pPr marL="457200" indent="-457200">
              <a:buAutoNum type="arabicParenR" startAt="5"/>
            </a:pPr>
            <a:r>
              <a:rPr lang="en-US" sz="2200" dirty="0" smtClean="0">
                <a:latin typeface="Cambria" pitchFamily="18" charset="0"/>
              </a:rPr>
              <a:t>Registers of Investments of The Company Not Held in Its Own Name                               	(Form MBP-3)</a:t>
            </a:r>
          </a:p>
          <a:p>
            <a:pPr>
              <a:buNone/>
            </a:pPr>
            <a:r>
              <a:rPr lang="en-US" sz="2200" dirty="0" smtClean="0">
                <a:latin typeface="Cambria" pitchFamily="18" charset="0"/>
              </a:rPr>
              <a:t>6)    Registers of Contracts &amp; Arrangements in Which Directors Are Interested</a:t>
            </a:r>
          </a:p>
          <a:p>
            <a:pPr>
              <a:buNone/>
            </a:pPr>
            <a:r>
              <a:rPr lang="en-US" sz="2200" dirty="0" smtClean="0">
                <a:latin typeface="Cambria" pitchFamily="18" charset="0"/>
              </a:rPr>
              <a:t>		(Form MBP - 4)</a:t>
            </a:r>
          </a:p>
          <a:p>
            <a:pPr marL="457200" indent="-457200">
              <a:buAutoNum type="arabicParenR" startAt="7"/>
            </a:pPr>
            <a:r>
              <a:rPr lang="en-US" sz="2200" dirty="0" smtClean="0">
                <a:latin typeface="Cambria" pitchFamily="18" charset="0"/>
              </a:rPr>
              <a:t>Registers of Charges (Form CHG-7)</a:t>
            </a:r>
          </a:p>
          <a:p>
            <a:pPr marL="457200" indent="-457200">
              <a:buAutoNum type="arabicParenR" startAt="7"/>
            </a:pPr>
            <a:r>
              <a:rPr lang="en-US" sz="2200" dirty="0" smtClean="0">
                <a:latin typeface="Cambria" pitchFamily="18" charset="0"/>
              </a:rPr>
              <a:t>Register of Transfer and Transmission of Shares (Form SH-6)</a:t>
            </a:r>
          </a:p>
          <a:p>
            <a:pPr marL="457200" indent="-457200">
              <a:buAutoNum type="arabicParenR" startAt="7"/>
            </a:pPr>
            <a:endParaRPr lang="en-US" sz="2200" dirty="0" smtClean="0">
              <a:latin typeface="Cambria" pitchFamily="18" charset="0"/>
            </a:endParaRPr>
          </a:p>
          <a:p>
            <a:pPr>
              <a:buNone/>
            </a:pPr>
            <a:endParaRPr lang="en-US" sz="2200" dirty="0" smtClean="0">
              <a:latin typeface="Cambria" pitchFamily="18" charset="0"/>
            </a:endParaRPr>
          </a:p>
          <a:p>
            <a:pPr>
              <a:buNone/>
            </a:pPr>
            <a:endParaRPr lang="en-US" sz="2400" dirty="0" smtClean="0"/>
          </a:p>
          <a:p>
            <a:pPr marL="457200" indent="-457200">
              <a:buFont typeface="Arial" panose="020B0604020202020204" pitchFamily="34" charset="0"/>
              <a:buAutoNum type="arabicParenR"/>
            </a:pPr>
            <a:endParaRPr lang="en-US" sz="2400" dirty="0" smtClean="0"/>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2313"/>
          </a:xfrm>
        </p:spPr>
        <p:txBody>
          <a:bodyPr>
            <a:normAutofit/>
          </a:bodyPr>
          <a:lstStyle/>
          <a:p>
            <a:pPr algn="ctr"/>
            <a:r>
              <a:rPr lang="en-US" sz="3200" dirty="0" smtClean="0">
                <a:solidFill>
                  <a:schemeClr val="accent1">
                    <a:lumMod val="75000"/>
                  </a:schemeClr>
                </a:solidFill>
              </a:rPr>
              <a:t>Filing of Form MSME -I</a:t>
            </a:r>
            <a:endParaRPr lang="en-US" sz="3200" dirty="0">
              <a:solidFill>
                <a:schemeClr val="accent1">
                  <a:lumMod val="75000"/>
                </a:schemeClr>
              </a:solidFill>
            </a:endParaRPr>
          </a:p>
        </p:txBody>
      </p:sp>
      <p:sp>
        <p:nvSpPr>
          <p:cNvPr id="3" name="Content Placeholder 2"/>
          <p:cNvSpPr>
            <a:spLocks noGrp="1"/>
          </p:cNvSpPr>
          <p:nvPr>
            <p:ph idx="1"/>
          </p:nvPr>
        </p:nvSpPr>
        <p:spPr>
          <a:xfrm>
            <a:off x="805249" y="1178011"/>
            <a:ext cx="10515600" cy="5371070"/>
          </a:xfrm>
        </p:spPr>
        <p:txBody>
          <a:bodyPr>
            <a:normAutofit/>
          </a:bodyPr>
          <a:lstStyle/>
          <a:p>
            <a:pPr marL="0" algn="just">
              <a:lnSpc>
                <a:spcPct val="115000"/>
              </a:lnSpc>
              <a:spcBef>
                <a:spcPts val="0"/>
              </a:spcBef>
              <a:spcAft>
                <a:spcPts val="1000"/>
              </a:spcAft>
              <a:buNone/>
            </a:pPr>
            <a:r>
              <a:rPr lang="en-US" sz="2200" dirty="0" smtClean="0">
                <a:latin typeface="Cambria" pitchFamily="18" charset="0"/>
              </a:rPr>
              <a:t>Pursuant to MCA Notification dated 22/01/2019, The Central Government has directed that all companies, who get supplies of goods or services from micro and small enterprises and whose payments to micro and small enterprise suppliers exceed forty five days from the date of acceptance shall submit a return to the Ministry of Corporate Affairs stating the amount of payment due and the reasons of the delay.</a:t>
            </a:r>
          </a:p>
          <a:p>
            <a:pPr marL="0" algn="just">
              <a:lnSpc>
                <a:spcPct val="115000"/>
              </a:lnSpc>
              <a:spcBef>
                <a:spcPts val="0"/>
              </a:spcBef>
              <a:spcAft>
                <a:spcPts val="1000"/>
              </a:spcAft>
              <a:buNone/>
            </a:pPr>
            <a:r>
              <a:rPr lang="en-US" sz="2200" b="1" dirty="0" smtClean="0">
                <a:latin typeface="Cambria" pitchFamily="18" charset="0"/>
              </a:rPr>
              <a:t>Details required to file MSME Form I :</a:t>
            </a:r>
          </a:p>
          <a:p>
            <a:pPr marL="0" algn="just">
              <a:lnSpc>
                <a:spcPct val="115000"/>
              </a:lnSpc>
              <a:spcBef>
                <a:spcPts val="0"/>
              </a:spcBef>
              <a:spcAft>
                <a:spcPts val="1000"/>
              </a:spcAft>
              <a:buNone/>
            </a:pPr>
            <a:endParaRPr lang="en-US" sz="2200" dirty="0" smtClean="0">
              <a:latin typeface="Cambria" pitchFamily="18" charset="0"/>
            </a:endParaRPr>
          </a:p>
          <a:p>
            <a:pPr algn="just">
              <a:buNone/>
            </a:pPr>
            <a:r>
              <a:rPr lang="en-US" sz="2200" dirty="0" smtClean="0">
                <a:latin typeface="Cambria" pitchFamily="18" charset="0"/>
              </a:rPr>
              <a:t>																						</a:t>
            </a:r>
          </a:p>
          <a:p>
            <a:pPr algn="just">
              <a:buNone/>
            </a:pPr>
            <a:r>
              <a:rPr lang="en-US" sz="2200" b="1" dirty="0" smtClean="0">
                <a:latin typeface="Cambria" pitchFamily="18" charset="0"/>
              </a:rPr>
              <a:t> Due Date:</a:t>
            </a:r>
          </a:p>
          <a:p>
            <a:pPr algn="just">
              <a:buNone/>
            </a:pPr>
            <a:r>
              <a:rPr lang="en-US" sz="2200" dirty="0" smtClean="0">
                <a:latin typeface="Cambria" pitchFamily="18" charset="0"/>
              </a:rPr>
              <a:t>    The company shall file a half yearly return in MSME Form I, by 31st October for the period from April to September and by 30th April for the period from October to March.</a:t>
            </a:r>
          </a:p>
          <a:p>
            <a:pPr algn="just">
              <a:buNone/>
            </a:pPr>
            <a:endParaRPr lang="en-US" sz="2200" b="1" dirty="0" smtClean="0">
              <a:latin typeface="Cambria" pitchFamily="18" charset="0"/>
            </a:endParaRPr>
          </a:p>
        </p:txBody>
      </p:sp>
      <p:graphicFrame>
        <p:nvGraphicFramePr>
          <p:cNvPr id="4" name="Table 3"/>
          <p:cNvGraphicFramePr>
            <a:graphicFrameLocks noGrp="1"/>
          </p:cNvGraphicFramePr>
          <p:nvPr/>
        </p:nvGraphicFramePr>
        <p:xfrm>
          <a:off x="947352" y="3880021"/>
          <a:ext cx="10231394" cy="1018349"/>
        </p:xfrm>
        <a:graphic>
          <a:graphicData uri="http://schemas.openxmlformats.org/drawingml/2006/table">
            <a:tbl>
              <a:tblPr firstRow="1" bandRow="1">
                <a:tableStyleId>{5C22544A-7EE6-4342-B048-85BDC9FD1C3A}</a:tableStyleId>
              </a:tblPr>
              <a:tblGrid>
                <a:gridCol w="2029620"/>
                <a:gridCol w="1433018"/>
                <a:gridCol w="1891956"/>
                <a:gridCol w="1570682"/>
                <a:gridCol w="2243437"/>
                <a:gridCol w="1062681"/>
              </a:tblGrid>
              <a:tr h="551936">
                <a:tc>
                  <a:txBody>
                    <a:bodyPr/>
                    <a:lstStyle/>
                    <a:p>
                      <a:pPr algn="ctr"/>
                      <a:r>
                        <a:rPr lang="en-US" sz="1200" kern="1200" dirty="0" smtClean="0">
                          <a:solidFill>
                            <a:schemeClr val="tx1"/>
                          </a:solidFill>
                          <a:latin typeface="Cambria" pitchFamily="18" charset="0"/>
                          <a:ea typeface="+mn-ea"/>
                          <a:cs typeface="+mn-cs"/>
                        </a:rPr>
                        <a:t>Financial Years/Particulars</a:t>
                      </a:r>
                    </a:p>
                  </a:txBody>
                  <a:tcPr/>
                </a:tc>
                <a:tc>
                  <a:txBody>
                    <a:bodyPr/>
                    <a:lstStyle/>
                    <a:p>
                      <a:pPr algn="ctr"/>
                      <a:r>
                        <a:rPr lang="en-US" sz="1200" kern="1200" dirty="0" smtClean="0">
                          <a:solidFill>
                            <a:schemeClr val="tx1"/>
                          </a:solidFill>
                          <a:latin typeface="Cambria" pitchFamily="18" charset="0"/>
                          <a:ea typeface="+mn-ea"/>
                          <a:cs typeface="+mn-cs"/>
                        </a:rPr>
                        <a:t>Name of Suppliers </a:t>
                      </a:r>
                    </a:p>
                  </a:txBody>
                  <a:tcPr/>
                </a:tc>
                <a:tc>
                  <a:txBody>
                    <a:bodyPr/>
                    <a:lstStyle/>
                    <a:p>
                      <a:pPr algn="ctr"/>
                      <a:r>
                        <a:rPr lang="en-US" sz="1200" kern="1200" dirty="0" smtClean="0">
                          <a:solidFill>
                            <a:schemeClr val="tx1"/>
                          </a:solidFill>
                          <a:latin typeface="Cambria" pitchFamily="18" charset="0"/>
                          <a:ea typeface="+mn-ea"/>
                          <a:cs typeface="+mn-cs"/>
                        </a:rPr>
                        <a:t>PAN of Suppliers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Cambria" pitchFamily="18" charset="0"/>
                          <a:ea typeface="+mn-ea"/>
                          <a:cs typeface="+mn-cs"/>
                        </a:rPr>
                        <a:t>Amount Due </a:t>
                      </a:r>
                    </a:p>
                    <a:p>
                      <a:pPr algn="ctr"/>
                      <a:endParaRPr lang="en-US" sz="1200" kern="1200" dirty="0" smtClean="0">
                        <a:solidFill>
                          <a:schemeClr val="tx1"/>
                        </a:solidFill>
                        <a:latin typeface="Cambria" pitchFamily="18" charset="0"/>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Cambria" pitchFamily="18" charset="0"/>
                          <a:ea typeface="+mn-ea"/>
                          <a:cs typeface="+mn-cs"/>
                        </a:rPr>
                        <a:t>Specify the date from which amount is due</a:t>
                      </a:r>
                    </a:p>
                    <a:p>
                      <a:pPr algn="ctr"/>
                      <a:endParaRPr lang="en-US" sz="1200" kern="1200" dirty="0" smtClean="0">
                        <a:solidFill>
                          <a:schemeClr val="tx1"/>
                        </a:solidFill>
                        <a:latin typeface="Cambria" pitchFamily="18" charset="0"/>
                        <a:ea typeface="+mn-ea"/>
                        <a:cs typeface="+mn-cs"/>
                      </a:endParaRPr>
                    </a:p>
                  </a:txBody>
                  <a:tcPr/>
                </a:tc>
                <a:tc>
                  <a:txBody>
                    <a:bodyPr/>
                    <a:lstStyle/>
                    <a:p>
                      <a:pPr algn="ctr"/>
                      <a:r>
                        <a:rPr lang="en-US" sz="1200" kern="1200" dirty="0" smtClean="0">
                          <a:solidFill>
                            <a:schemeClr val="tx1"/>
                          </a:solidFill>
                          <a:latin typeface="Cambria" pitchFamily="18" charset="0"/>
                          <a:ea typeface="+mn-ea"/>
                          <a:cs typeface="+mn-cs"/>
                        </a:rPr>
                        <a:t>Reason for Delay</a:t>
                      </a:r>
                    </a:p>
                  </a:txBody>
                  <a:tcPr/>
                </a:tc>
              </a:tr>
              <a:tr h="378269">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chemeClr val="accent1">
                    <a:lumMod val="75000"/>
                  </a:schemeClr>
                </a:solidFill>
              </a:rPr>
              <a:t>Filling of Form DPT - 3</a:t>
            </a:r>
          </a:p>
        </p:txBody>
      </p:sp>
      <p:sp>
        <p:nvSpPr>
          <p:cNvPr id="3" name="Content Placeholder 2"/>
          <p:cNvSpPr>
            <a:spLocks noGrp="1"/>
          </p:cNvSpPr>
          <p:nvPr>
            <p:ph idx="1"/>
          </p:nvPr>
        </p:nvSpPr>
        <p:spPr>
          <a:xfrm>
            <a:off x="838200" y="1589903"/>
            <a:ext cx="10515600" cy="4587060"/>
          </a:xfrm>
        </p:spPr>
        <p:txBody>
          <a:bodyPr>
            <a:normAutofit/>
          </a:bodyPr>
          <a:lstStyle/>
          <a:p>
            <a:pPr marL="0" algn="just">
              <a:lnSpc>
                <a:spcPct val="115000"/>
              </a:lnSpc>
              <a:spcBef>
                <a:spcPts val="0"/>
              </a:spcBef>
              <a:spcAft>
                <a:spcPts val="1000"/>
              </a:spcAft>
              <a:buNone/>
            </a:pPr>
            <a:r>
              <a:rPr lang="en-US" sz="2200" dirty="0" smtClean="0">
                <a:latin typeface="Cambria" pitchFamily="18" charset="0"/>
              </a:rPr>
              <a:t>Pursuant to MCA Notification dated 22/01/2019, Every company other than Government Company shall file a return of outstanding receipt of money or loan by a company but not considered as deposits in Form DPT – 3. </a:t>
            </a:r>
          </a:p>
          <a:p>
            <a:pPr marL="0" algn="just">
              <a:lnSpc>
                <a:spcPct val="115000"/>
              </a:lnSpc>
              <a:spcBef>
                <a:spcPts val="0"/>
              </a:spcBef>
              <a:spcAft>
                <a:spcPts val="1000"/>
              </a:spcAft>
              <a:buNone/>
            </a:pPr>
            <a:endParaRPr lang="en-US" sz="300" dirty="0" smtClean="0"/>
          </a:p>
          <a:p>
            <a:pPr marL="0" algn="just">
              <a:lnSpc>
                <a:spcPct val="115000"/>
              </a:lnSpc>
              <a:spcBef>
                <a:spcPts val="0"/>
              </a:spcBef>
              <a:spcAft>
                <a:spcPts val="1000"/>
              </a:spcAft>
              <a:buNone/>
            </a:pPr>
            <a:r>
              <a:rPr lang="en-US" sz="2200" b="1" dirty="0" smtClean="0">
                <a:latin typeface="Cambria" pitchFamily="18" charset="0"/>
              </a:rPr>
              <a:t>Document to be attached in Form:</a:t>
            </a:r>
          </a:p>
          <a:p>
            <a:pPr marL="0" algn="just">
              <a:lnSpc>
                <a:spcPct val="115000"/>
              </a:lnSpc>
              <a:spcBef>
                <a:spcPts val="0"/>
              </a:spcBef>
              <a:spcAft>
                <a:spcPts val="1000"/>
              </a:spcAft>
              <a:buNone/>
            </a:pPr>
            <a:r>
              <a:rPr lang="en-US" sz="2200" dirty="0" smtClean="0">
                <a:latin typeface="Cambria" pitchFamily="18" charset="0"/>
              </a:rPr>
              <a:t>Auditor Certificate stating the amount of outstanding receipt of money or loan by a company but not considered as deposits as at 31</a:t>
            </a:r>
            <a:r>
              <a:rPr lang="en-US" sz="2200" baseline="30000" dirty="0" smtClean="0">
                <a:latin typeface="Cambria" pitchFamily="18" charset="0"/>
              </a:rPr>
              <a:t>st</a:t>
            </a:r>
            <a:r>
              <a:rPr lang="en-US" sz="2200" dirty="0" smtClean="0">
                <a:latin typeface="Cambria" pitchFamily="18" charset="0"/>
              </a:rPr>
              <a:t> March of the Financial year.</a:t>
            </a:r>
          </a:p>
          <a:p>
            <a:pPr marL="0" algn="just">
              <a:lnSpc>
                <a:spcPct val="115000"/>
              </a:lnSpc>
              <a:spcBef>
                <a:spcPts val="0"/>
              </a:spcBef>
              <a:spcAft>
                <a:spcPts val="1000"/>
              </a:spcAft>
              <a:buNone/>
            </a:pPr>
            <a:r>
              <a:rPr lang="en-US" sz="2200" b="1" dirty="0" smtClean="0">
                <a:latin typeface="Cambria" pitchFamily="18" charset="0"/>
              </a:rPr>
              <a:t>Due Date: </a:t>
            </a:r>
          </a:p>
          <a:p>
            <a:pPr marL="0" algn="just">
              <a:lnSpc>
                <a:spcPct val="115000"/>
              </a:lnSpc>
              <a:spcBef>
                <a:spcPts val="0"/>
              </a:spcBef>
              <a:spcAft>
                <a:spcPts val="1000"/>
              </a:spcAft>
              <a:buNone/>
            </a:pPr>
            <a:r>
              <a:rPr lang="en-US" sz="2200" dirty="0" smtClean="0">
                <a:latin typeface="Cambria" pitchFamily="18" charset="0"/>
              </a:rPr>
              <a:t>30th June of every year 	</a:t>
            </a:r>
          </a:p>
          <a:p>
            <a:pPr marL="0" algn="just">
              <a:lnSpc>
                <a:spcPct val="115000"/>
              </a:lnSpc>
              <a:spcBef>
                <a:spcPts val="0"/>
              </a:spcBef>
              <a:spcAft>
                <a:spcPts val="1000"/>
              </a:spcAft>
              <a:buNone/>
            </a:pPr>
            <a:endParaRPr lang="en-US" sz="2200" b="1" dirty="0" smtClean="0">
              <a:latin typeface="Cambria"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lumMod val="75000"/>
                  </a:schemeClr>
                </a:solidFill>
              </a:rPr>
              <a:t>Filling of Form DIR 3 KYC</a:t>
            </a:r>
            <a:endParaRPr lang="en-US" dirty="0"/>
          </a:p>
        </p:txBody>
      </p:sp>
      <p:sp>
        <p:nvSpPr>
          <p:cNvPr id="3" name="Content Placeholder 2"/>
          <p:cNvSpPr>
            <a:spLocks noGrp="1"/>
          </p:cNvSpPr>
          <p:nvPr>
            <p:ph idx="1"/>
          </p:nvPr>
        </p:nvSpPr>
        <p:spPr/>
        <p:txBody>
          <a:bodyPr/>
          <a:lstStyle/>
          <a:p>
            <a:pPr algn="just">
              <a:lnSpc>
                <a:spcPct val="100000"/>
              </a:lnSpc>
              <a:buNone/>
            </a:pPr>
            <a:r>
              <a:rPr lang="en-US" dirty="0" smtClean="0">
                <a:solidFill>
                  <a:srgbClr val="1D1D1C"/>
                </a:solidFill>
                <a:latin typeface="Segoe UI"/>
              </a:rPr>
              <a:t>  </a:t>
            </a:r>
            <a:r>
              <a:rPr lang="en-US" sz="2200" dirty="0" smtClean="0">
                <a:latin typeface="Cambria" pitchFamily="18" charset="0"/>
              </a:rPr>
              <a:t>Every Director who has been allotted DIN on or before the end of the financial year, would be mandatorily required to file Form DIR-3 KYC first time and then after Form DIR -3 KYC Web through web service every year.</a:t>
            </a:r>
          </a:p>
          <a:p>
            <a:pPr>
              <a:lnSpc>
                <a:spcPct val="100000"/>
              </a:lnSpc>
              <a:buNone/>
            </a:pPr>
            <a:endParaRPr lang="en-US" sz="2200" dirty="0" smtClean="0">
              <a:latin typeface="Cambria" pitchFamily="18" charset="0"/>
            </a:endParaRPr>
          </a:p>
          <a:p>
            <a:pPr>
              <a:lnSpc>
                <a:spcPct val="100000"/>
              </a:lnSpc>
              <a:buNone/>
            </a:pPr>
            <a:r>
              <a:rPr lang="en-US" sz="2200" dirty="0" smtClean="0">
                <a:latin typeface="Cambria" pitchFamily="18" charset="0"/>
              </a:rPr>
              <a:t>	</a:t>
            </a:r>
            <a:r>
              <a:rPr lang="en-US" sz="2200" b="1" dirty="0" smtClean="0">
                <a:latin typeface="Cambria" pitchFamily="18" charset="0"/>
              </a:rPr>
              <a:t>Due Date: </a:t>
            </a:r>
          </a:p>
          <a:p>
            <a:pPr>
              <a:lnSpc>
                <a:spcPct val="100000"/>
              </a:lnSpc>
              <a:buNone/>
            </a:pPr>
            <a:r>
              <a:rPr lang="en-US" sz="2200" dirty="0" smtClean="0">
                <a:latin typeface="Cambria" pitchFamily="18" charset="0"/>
              </a:rPr>
              <a:t>    30</a:t>
            </a:r>
            <a:r>
              <a:rPr lang="en-US" sz="2200" baseline="30000" dirty="0" smtClean="0">
                <a:latin typeface="Cambria" pitchFamily="18" charset="0"/>
              </a:rPr>
              <a:t>th</a:t>
            </a:r>
            <a:r>
              <a:rPr lang="en-US" sz="2200" dirty="0" smtClean="0">
                <a:latin typeface="Cambria" pitchFamily="18" charset="0"/>
              </a:rPr>
              <a:t> September of every financial year</a:t>
            </a:r>
          </a:p>
          <a:p>
            <a:pPr>
              <a:lnSpc>
                <a:spcPct val="100000"/>
              </a:lnSpc>
              <a:buNone/>
            </a:pPr>
            <a:endParaRPr lang="en-US" sz="2200" dirty="0" smtClean="0">
              <a:latin typeface="Cambria" pitchFamily="18" charset="0"/>
            </a:endParaRPr>
          </a:p>
          <a:p>
            <a:pPr>
              <a:lnSpc>
                <a:spcPct val="100000"/>
              </a:lnSpc>
              <a:buNone/>
            </a:pPr>
            <a:endParaRPr lang="en-US" sz="2200" dirty="0" smtClean="0">
              <a:latin typeface="Cambria"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1080"/>
          </a:xfrm>
        </p:spPr>
        <p:txBody>
          <a:bodyPr>
            <a:normAutofit/>
          </a:bodyPr>
          <a:lstStyle/>
          <a:p>
            <a:pPr algn="ctr"/>
            <a:r>
              <a:rPr lang="en-US" sz="3600" dirty="0" smtClean="0">
                <a:solidFill>
                  <a:schemeClr val="accent1">
                    <a:lumMod val="75000"/>
                  </a:schemeClr>
                </a:solidFill>
              </a:rPr>
              <a:t>Annual Filing Compliances</a:t>
            </a:r>
            <a:endParaRPr lang="en-US" sz="3600" dirty="0">
              <a:solidFill>
                <a:schemeClr val="accent1">
                  <a:lumMod val="75000"/>
                </a:schemeClr>
              </a:solidFill>
            </a:endParaRPr>
          </a:p>
        </p:txBody>
      </p:sp>
      <p:sp>
        <p:nvSpPr>
          <p:cNvPr id="3" name="Content Placeholder 2"/>
          <p:cNvSpPr>
            <a:spLocks noGrp="1"/>
          </p:cNvSpPr>
          <p:nvPr>
            <p:ph idx="1"/>
          </p:nvPr>
        </p:nvSpPr>
        <p:spPr>
          <a:xfrm>
            <a:off x="838200" y="1120346"/>
            <a:ext cx="10515600" cy="5338119"/>
          </a:xfrm>
        </p:spPr>
        <p:txBody>
          <a:bodyPr>
            <a:noAutofit/>
          </a:bodyPr>
          <a:lstStyle/>
          <a:p>
            <a:pPr algn="just">
              <a:buNone/>
            </a:pPr>
            <a:r>
              <a:rPr lang="en-US" sz="2000" dirty="0" smtClean="0">
                <a:latin typeface="Cambria" pitchFamily="18" charset="0"/>
              </a:rPr>
              <a:t>It is mandatory for every company to file annual filing forms every year. Let’s understand one by one step of annual filing and its due date:</a:t>
            </a:r>
          </a:p>
          <a:p>
            <a:pPr marL="514350" indent="-514350" algn="just">
              <a:buAutoNum type="arabicParenR"/>
            </a:pPr>
            <a:r>
              <a:rPr lang="en-US" sz="2000" dirty="0" smtClean="0">
                <a:latin typeface="Cambria" pitchFamily="18" charset="0"/>
              </a:rPr>
              <a:t>Preparation of Independent Auditor’s Report along with financial statement;</a:t>
            </a:r>
          </a:p>
          <a:p>
            <a:pPr marL="514350" indent="-514350" algn="just">
              <a:buAutoNum type="arabicParenR"/>
            </a:pPr>
            <a:r>
              <a:rPr lang="en-US" sz="2000" dirty="0" smtClean="0">
                <a:latin typeface="Cambria" pitchFamily="18" charset="0"/>
              </a:rPr>
              <a:t>Preparation of Directors’ Report and List of Shareholders;</a:t>
            </a:r>
          </a:p>
          <a:p>
            <a:pPr marL="514350" indent="-514350" algn="just">
              <a:buAutoNum type="arabicParenR"/>
            </a:pPr>
            <a:r>
              <a:rPr lang="en-US" sz="2000" dirty="0" smtClean="0">
                <a:latin typeface="Cambria" pitchFamily="18" charset="0"/>
              </a:rPr>
              <a:t>To put the draft independent auditor’s report, financial statements, Directors’ Report in Board Meeting for approval and signing of Directors;</a:t>
            </a:r>
          </a:p>
          <a:p>
            <a:pPr marL="514350" indent="-514350" algn="just">
              <a:buAutoNum type="arabicParenR"/>
            </a:pPr>
            <a:r>
              <a:rPr lang="en-US" sz="2000" dirty="0" smtClean="0">
                <a:latin typeface="Cambria" pitchFamily="18" charset="0"/>
              </a:rPr>
              <a:t>Once financial Statements get signed by Directors, It shall be sent to the Auditor for their signing;</a:t>
            </a:r>
          </a:p>
          <a:p>
            <a:pPr marL="514350" indent="-514350" algn="just">
              <a:buAutoNum type="arabicParenR"/>
            </a:pPr>
            <a:r>
              <a:rPr lang="en-US" sz="2000" dirty="0" smtClean="0">
                <a:latin typeface="Cambria" pitchFamily="18" charset="0"/>
              </a:rPr>
              <a:t>In Annual General Meeting (AGM), The shareholders of the company approve Annual Report i.e. consists of Directors’ Report, Independent Auditor’s Report, Balance Sheet , P &amp; L along with their notes in sequence;</a:t>
            </a:r>
          </a:p>
          <a:p>
            <a:pPr marL="514350" indent="-514350" algn="just">
              <a:buFont typeface="Arial" panose="020B0604020202020204" pitchFamily="34" charset="0"/>
              <a:buAutoNum type="arabicParenR"/>
            </a:pPr>
            <a:r>
              <a:rPr lang="en-US" sz="2000" dirty="0" smtClean="0">
                <a:latin typeface="Cambria" pitchFamily="18" charset="0"/>
              </a:rPr>
              <a:t>After getting approval of shareholders of the Company in AGM, Every Company is required to file its Financial Statements </a:t>
            </a:r>
            <a:r>
              <a:rPr lang="en-US" sz="2000" b="1" dirty="0" smtClean="0">
                <a:latin typeface="Cambria" pitchFamily="18" charset="0"/>
              </a:rPr>
              <a:t>within 30 days</a:t>
            </a:r>
            <a:r>
              <a:rPr lang="en-US" sz="2000" dirty="0" smtClean="0">
                <a:latin typeface="Cambria" pitchFamily="18" charset="0"/>
              </a:rPr>
              <a:t> of its Annual General Meeting with Registrar of Company in</a:t>
            </a:r>
            <a:r>
              <a:rPr lang="en-US" sz="2000" b="1" dirty="0" smtClean="0">
                <a:latin typeface="Cambria" pitchFamily="18" charset="0"/>
              </a:rPr>
              <a:t> E-Form AOC-4 </a:t>
            </a:r>
            <a:r>
              <a:rPr lang="en-US" sz="2000" dirty="0" smtClean="0">
                <a:latin typeface="Cambria" pitchFamily="18" charset="0"/>
              </a:rPr>
              <a:t>and to file its Annual Return</a:t>
            </a:r>
            <a:r>
              <a:rPr lang="en-US" sz="2000" b="1" dirty="0" smtClean="0">
                <a:latin typeface="Cambria" pitchFamily="18" charset="0"/>
              </a:rPr>
              <a:t> within 60 days </a:t>
            </a:r>
            <a:r>
              <a:rPr lang="en-US" sz="2000" dirty="0" smtClean="0">
                <a:latin typeface="Cambria" pitchFamily="18" charset="0"/>
              </a:rPr>
              <a:t>of its Annual General Meeting with Registrar of Company in</a:t>
            </a:r>
            <a:r>
              <a:rPr lang="en-US" sz="2000" b="1" dirty="0" smtClean="0">
                <a:latin typeface="Cambria" pitchFamily="18" charset="0"/>
              </a:rPr>
              <a:t> E-Form MGT-7.</a:t>
            </a:r>
            <a:endParaRPr lang="en-US" sz="2000" dirty="0" smtClean="0">
              <a:latin typeface="Cambria"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631ECC-177C-45E5-84DA-DB987904B539}"/>
              </a:ext>
            </a:extLst>
          </p:cNvPr>
          <p:cNvSpPr>
            <a:spLocks noGrp="1"/>
          </p:cNvSpPr>
          <p:nvPr>
            <p:ph type="ctrTitle"/>
          </p:nvPr>
        </p:nvSpPr>
        <p:spPr/>
        <p:txBody>
          <a:bodyPr>
            <a:normAutofit/>
          </a:bodyPr>
          <a:lstStyle/>
          <a:p>
            <a:r>
              <a:rPr lang="en-IN" sz="4000" dirty="0">
                <a:solidFill>
                  <a:srgbClr val="002060"/>
                </a:solidFill>
                <a:latin typeface="Times New Roman" panose="02020603050405020304" pitchFamily="18" charset="0"/>
                <a:cs typeface="Times New Roman" panose="02020603050405020304" pitchFamily="18" charset="0"/>
              </a:rPr>
              <a:t>THANK YOU</a:t>
            </a:r>
            <a:endParaRPr lang="en-IN" sz="4000" dirty="0"/>
          </a:p>
        </p:txBody>
      </p:sp>
      <p:pic>
        <p:nvPicPr>
          <p:cNvPr id="9" name="Picture 8">
            <a:extLst>
              <a:ext uri="{FF2B5EF4-FFF2-40B4-BE49-F238E27FC236}">
                <a16:creationId xmlns="" xmlns:a16="http://schemas.microsoft.com/office/drawing/2014/main" id="{D581B5C2-E367-41B3-BBA0-A9A09E604075}"/>
              </a:ext>
            </a:extLst>
          </p:cNvPr>
          <p:cNvPicPr>
            <a:picLocks noChangeAspect="1"/>
          </p:cNvPicPr>
          <p:nvPr/>
        </p:nvPicPr>
        <p:blipFill rotWithShape="1">
          <a:blip r:embed="rId3"/>
          <a:srcRect l="6300" t="71332" r="6325" b="11333"/>
          <a:stretch/>
        </p:blipFill>
        <p:spPr>
          <a:xfrm>
            <a:off x="1861676" y="5778342"/>
            <a:ext cx="8468648" cy="944999"/>
          </a:xfrm>
          <a:prstGeom prst="rect">
            <a:avLst/>
          </a:prstGeom>
        </p:spPr>
      </p:pic>
      <p:pic>
        <p:nvPicPr>
          <p:cNvPr id="10" name="Picture 9">
            <a:extLst>
              <a:ext uri="{FF2B5EF4-FFF2-40B4-BE49-F238E27FC236}">
                <a16:creationId xmlns="" xmlns:a16="http://schemas.microsoft.com/office/drawing/2014/main" id="{5FE49850-E169-43CA-9BCF-A5607F445352}"/>
              </a:ext>
            </a:extLst>
          </p:cNvPr>
          <p:cNvPicPr>
            <a:picLocks noChangeAspect="1"/>
          </p:cNvPicPr>
          <p:nvPr/>
        </p:nvPicPr>
        <p:blipFill rotWithShape="1">
          <a:blip r:embed="rId4"/>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9953412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4"/>
            <a:ext cx="10515600" cy="3460256"/>
          </a:xfrm>
        </p:spPr>
        <p:txBody>
          <a:bodyPr>
            <a:normAutofit/>
          </a:bodyPr>
          <a:lstStyle/>
          <a:p>
            <a:pPr algn="ctr"/>
            <a:r>
              <a:rPr lang="en-US" sz="2800" b="1" dirty="0" smtClean="0">
                <a:solidFill>
                  <a:schemeClr val="accent1">
                    <a:lumMod val="75000"/>
                  </a:schemeClr>
                </a:solidFill>
                <a:latin typeface="Cambria" pitchFamily="18" charset="0"/>
              </a:rPr>
              <a:t>Congratulation for your newly incorporated company </a:t>
            </a:r>
            <a:br>
              <a:rPr lang="en-US" sz="2800" b="1" dirty="0" smtClean="0">
                <a:solidFill>
                  <a:schemeClr val="accent1">
                    <a:lumMod val="75000"/>
                  </a:schemeClr>
                </a:solidFill>
                <a:latin typeface="Cambria" pitchFamily="18" charset="0"/>
              </a:rPr>
            </a:br>
            <a:r>
              <a:rPr lang="en-US" sz="3200" b="1" dirty="0" smtClean="0">
                <a:solidFill>
                  <a:schemeClr val="accent4">
                    <a:lumMod val="75000"/>
                  </a:schemeClr>
                </a:solidFill>
                <a:latin typeface="Cambria" pitchFamily="18" charset="0"/>
              </a:rPr>
              <a:t>NIRANT COMPUTERS PRIVATE LIMITED</a:t>
            </a:r>
          </a:p>
        </p:txBody>
      </p:sp>
      <p:sp>
        <p:nvSpPr>
          <p:cNvPr id="7" name="Content Placeholder 6"/>
          <p:cNvSpPr>
            <a:spLocks noGrp="1"/>
          </p:cNvSpPr>
          <p:nvPr>
            <p:ph idx="1"/>
          </p:nvPr>
        </p:nvSpPr>
        <p:spPr>
          <a:xfrm>
            <a:off x="838200" y="2899718"/>
            <a:ext cx="10515600" cy="3277243"/>
          </a:xfrm>
        </p:spPr>
        <p:txBody>
          <a:bodyPr>
            <a:normAutofit/>
          </a:bodyPr>
          <a:lstStyle/>
          <a:p>
            <a:pPr algn="just">
              <a:buNone/>
              <a:defRPr/>
            </a:pPr>
            <a:r>
              <a:rPr lang="en-US" dirty="0" smtClean="0">
                <a:latin typeface="Cambria" pitchFamily="18" charset="0"/>
                <a:cs typeface="Times New Roman" pitchFamily="18" charset="0"/>
              </a:rPr>
              <a:t>   Now, what care do we need to take to be on the right side of the law. It is necessary to do timely compliance to reduce the heavy penalty and for efficient and non- interrupted functioning of the Company. This write up will help to guide you post-incorporation compliances.</a:t>
            </a:r>
            <a:endParaRPr lang="en-IN" dirty="0" smtClean="0"/>
          </a:p>
        </p:txBody>
      </p:sp>
      <p:pic>
        <p:nvPicPr>
          <p:cNvPr id="6" name="Picture 5">
            <a:extLst>
              <a:ext uri="{FF2B5EF4-FFF2-40B4-BE49-F238E27FC236}">
                <a16:creationId xmlns="" xmlns:a16="http://schemas.microsoft.com/office/drawing/2014/main" id="{E9F066FD-AA01-4B69-89E4-14752A70F018}"/>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8040309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u="sng" dirty="0" smtClean="0">
                <a:solidFill>
                  <a:schemeClr val="accent1">
                    <a:lumMod val="75000"/>
                  </a:schemeClr>
                </a:solidFill>
                <a:latin typeface="Cambria" pitchFamily="18" charset="0"/>
              </a:rPr>
              <a:t>Master Data of the Company</a:t>
            </a:r>
          </a:p>
        </p:txBody>
      </p:sp>
      <p:graphicFrame>
        <p:nvGraphicFramePr>
          <p:cNvPr id="4" name="Content Placeholder 3"/>
          <p:cNvGraphicFramePr>
            <a:graphicFrameLocks noGrp="1"/>
          </p:cNvGraphicFramePr>
          <p:nvPr>
            <p:ph idx="1"/>
          </p:nvPr>
        </p:nvGraphicFramePr>
        <p:xfrm>
          <a:off x="838200" y="1825625"/>
          <a:ext cx="10515600" cy="3606800"/>
        </p:xfrm>
        <a:graphic>
          <a:graphicData uri="http://schemas.openxmlformats.org/drawingml/2006/table">
            <a:tbl>
              <a:tblPr firstRow="1" bandRow="1">
                <a:tableStyleId>{5C22544A-7EE6-4342-B048-85BDC9FD1C3A}</a:tableStyleId>
              </a:tblPr>
              <a:tblGrid>
                <a:gridCol w="3107724"/>
                <a:gridCol w="7407876"/>
              </a:tblGrid>
              <a:tr h="370840">
                <a:tc>
                  <a:txBody>
                    <a:bodyPr/>
                    <a:lstStyle/>
                    <a:p>
                      <a:r>
                        <a:rPr lang="en-US" dirty="0" smtClean="0">
                          <a:latin typeface="Cambria" pitchFamily="18" charset="0"/>
                        </a:rPr>
                        <a:t>Company Name</a:t>
                      </a:r>
                      <a:endParaRPr lang="en-US" dirty="0">
                        <a:latin typeface="Cambria" pitchFamily="18" charset="0"/>
                      </a:endParaRPr>
                    </a:p>
                  </a:txBody>
                  <a:tcPr/>
                </a:tc>
                <a:tc>
                  <a:txBody>
                    <a:bodyPr/>
                    <a:lstStyle/>
                    <a:p>
                      <a:r>
                        <a:rPr lang="en-US" sz="1800" b="0" i="0" kern="1200" dirty="0" smtClean="0">
                          <a:solidFill>
                            <a:schemeClr val="lt1"/>
                          </a:solidFill>
                          <a:latin typeface="Cambria" pitchFamily="18" charset="0"/>
                          <a:ea typeface="+mn-ea"/>
                          <a:cs typeface="+mn-cs"/>
                        </a:rPr>
                        <a:t>NIRANT COMPUTERS PRIVATE LIMITED</a:t>
                      </a:r>
                      <a:endParaRPr lang="en-US" dirty="0">
                        <a:latin typeface="Cambria" pitchFamily="18" charset="0"/>
                      </a:endParaRPr>
                    </a:p>
                  </a:txBody>
                  <a:tcPr/>
                </a:tc>
              </a:tr>
              <a:tr h="370840">
                <a:tc>
                  <a:txBody>
                    <a:bodyPr/>
                    <a:lstStyle/>
                    <a:p>
                      <a:r>
                        <a:rPr lang="en-US" dirty="0" smtClean="0">
                          <a:latin typeface="Cambria" pitchFamily="18" charset="0"/>
                        </a:rPr>
                        <a:t>CIN</a:t>
                      </a:r>
                      <a:endParaRPr lang="en-US" dirty="0">
                        <a:latin typeface="Cambria" pitchFamily="18" charset="0"/>
                      </a:endParaRPr>
                    </a:p>
                  </a:txBody>
                  <a:tcPr/>
                </a:tc>
                <a:tc>
                  <a:txBody>
                    <a:bodyPr/>
                    <a:lstStyle/>
                    <a:p>
                      <a:r>
                        <a:rPr lang="en-US" sz="1800" b="0" i="0" kern="1200" dirty="0" smtClean="0">
                          <a:solidFill>
                            <a:schemeClr val="dk1"/>
                          </a:solidFill>
                          <a:latin typeface="Cambria" pitchFamily="18" charset="0"/>
                          <a:ea typeface="+mn-ea"/>
                          <a:cs typeface="+mn-cs"/>
                        </a:rPr>
                        <a:t>U72900GJ2019PTC108231</a:t>
                      </a:r>
                      <a:endParaRPr lang="en-US" dirty="0">
                        <a:latin typeface="Cambria" pitchFamily="18" charset="0"/>
                      </a:endParaRPr>
                    </a:p>
                  </a:txBody>
                  <a:tcPr/>
                </a:tc>
              </a:tr>
              <a:tr h="370840">
                <a:tc>
                  <a:txBody>
                    <a:bodyPr/>
                    <a:lstStyle/>
                    <a:p>
                      <a:r>
                        <a:rPr lang="en-US" dirty="0" smtClean="0">
                          <a:latin typeface="Cambria" pitchFamily="18" charset="0"/>
                        </a:rPr>
                        <a:t>Registered Office Address</a:t>
                      </a:r>
                      <a:endParaRPr lang="en-US" dirty="0">
                        <a:latin typeface="Cambria" pitchFamily="18" charset="0"/>
                      </a:endParaRPr>
                    </a:p>
                  </a:txBody>
                  <a:tcPr/>
                </a:tc>
                <a:tc>
                  <a:txBody>
                    <a:bodyPr/>
                    <a:lstStyle/>
                    <a:p>
                      <a:r>
                        <a:rPr lang="en-US" sz="1800" b="0" i="0" kern="1200" dirty="0" smtClean="0">
                          <a:solidFill>
                            <a:schemeClr val="dk1"/>
                          </a:solidFill>
                          <a:latin typeface="Cambria" pitchFamily="18" charset="0"/>
                          <a:ea typeface="+mn-ea"/>
                          <a:cs typeface="+mn-cs"/>
                        </a:rPr>
                        <a:t>GF - 3, SIDDHI VINAYAK PLAZA, OPP. TEJENDRA COMPLEX,NR. NIRANT CHOKDI VASTRAL, AHMEDABAD - 382418</a:t>
                      </a:r>
                      <a:endParaRPr lang="en-US" dirty="0">
                        <a:latin typeface="Cambria" pitchFamily="18" charset="0"/>
                      </a:endParaRPr>
                    </a:p>
                  </a:txBody>
                  <a:tcPr/>
                </a:tc>
              </a:tr>
              <a:tr h="370840">
                <a:tc>
                  <a:txBody>
                    <a:bodyPr/>
                    <a:lstStyle/>
                    <a:p>
                      <a:r>
                        <a:rPr lang="en-US" sz="1800" kern="1200" dirty="0" smtClean="0">
                          <a:solidFill>
                            <a:schemeClr val="dk1"/>
                          </a:solidFill>
                          <a:latin typeface="Cambria" pitchFamily="18" charset="0"/>
                          <a:ea typeface="+mn-ea"/>
                          <a:cs typeface="+mn-cs"/>
                        </a:rPr>
                        <a:t>Company Category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latin typeface="Cambria" pitchFamily="18" charset="0"/>
                          <a:ea typeface="+mn-ea"/>
                          <a:cs typeface="+mn-cs"/>
                        </a:rPr>
                        <a:t>Company limited by Shares</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latin typeface="Cambria" pitchFamily="18" charset="0"/>
                          <a:ea typeface="+mn-ea"/>
                          <a:cs typeface="+mn-cs"/>
                        </a:rPr>
                        <a:t>Company </a:t>
                      </a:r>
                      <a:r>
                        <a:rPr lang="en-US" sz="1800" kern="1200" dirty="0" err="1" smtClean="0">
                          <a:solidFill>
                            <a:schemeClr val="dk1"/>
                          </a:solidFill>
                          <a:latin typeface="Cambria" pitchFamily="18" charset="0"/>
                          <a:ea typeface="+mn-ea"/>
                          <a:cs typeface="+mn-cs"/>
                        </a:rPr>
                        <a:t>SubCategory</a:t>
                      </a:r>
                      <a:endParaRPr lang="en-US" sz="1800" kern="1200" dirty="0" smtClean="0">
                        <a:solidFill>
                          <a:schemeClr val="dk1"/>
                        </a:solidFill>
                        <a:latin typeface="Cambria" pitchFamily="18" charset="0"/>
                        <a:ea typeface="+mn-ea"/>
                        <a:cs typeface="+mn-cs"/>
                      </a:endParaRPr>
                    </a:p>
                  </a:txBody>
                  <a:tcPr/>
                </a:tc>
                <a:tc>
                  <a:txBody>
                    <a:bodyPr/>
                    <a:lstStyle/>
                    <a:p>
                      <a:r>
                        <a:rPr lang="en-US" sz="1800" kern="1200" dirty="0" smtClean="0">
                          <a:solidFill>
                            <a:schemeClr val="dk1"/>
                          </a:solidFill>
                          <a:latin typeface="Cambria" pitchFamily="18" charset="0"/>
                          <a:ea typeface="+mn-ea"/>
                          <a:cs typeface="+mn-cs"/>
                        </a:rPr>
                        <a:t>Non-govt. company</a:t>
                      </a:r>
                    </a:p>
                  </a:txBody>
                  <a:tcPr/>
                </a:tc>
              </a:tr>
              <a:tr h="370840">
                <a:tc>
                  <a:txBody>
                    <a:bodyPr/>
                    <a:lstStyle/>
                    <a:p>
                      <a:r>
                        <a:rPr lang="en-US" dirty="0" smtClean="0">
                          <a:latin typeface="Cambria" pitchFamily="18" charset="0"/>
                        </a:rPr>
                        <a:t>Date of Incorporation</a:t>
                      </a:r>
                      <a:endParaRPr lang="en-US" dirty="0">
                        <a:latin typeface="Cambria" pitchFamily="18" charset="0"/>
                      </a:endParaRPr>
                    </a:p>
                  </a:txBody>
                  <a:tcPr/>
                </a:tc>
                <a:tc>
                  <a:txBody>
                    <a:bodyPr/>
                    <a:lstStyle/>
                    <a:p>
                      <a:r>
                        <a:rPr lang="en-US" dirty="0" smtClean="0">
                          <a:latin typeface="Cambria" pitchFamily="18" charset="0"/>
                        </a:rPr>
                        <a:t>20/05/2019</a:t>
                      </a:r>
                      <a:endParaRPr lang="en-US" dirty="0">
                        <a:latin typeface="Cambria" pitchFamily="18" charset="0"/>
                      </a:endParaRPr>
                    </a:p>
                  </a:txBody>
                  <a:tcPr/>
                </a:tc>
              </a:tr>
              <a:tr h="370840">
                <a:tc>
                  <a:txBody>
                    <a:bodyPr/>
                    <a:lstStyle/>
                    <a:p>
                      <a:r>
                        <a:rPr lang="en-US" dirty="0" smtClean="0">
                          <a:latin typeface="Cambria" pitchFamily="18" charset="0"/>
                        </a:rPr>
                        <a:t>E-Mail Id</a:t>
                      </a:r>
                      <a:endParaRPr lang="en-US" dirty="0">
                        <a:latin typeface="Cambria" pitchFamily="18" charset="0"/>
                      </a:endParaRPr>
                    </a:p>
                  </a:txBody>
                  <a:tcPr/>
                </a:tc>
                <a:tc>
                  <a:txBody>
                    <a:bodyPr/>
                    <a:lstStyle/>
                    <a:p>
                      <a:r>
                        <a:rPr lang="en-US" sz="1800" b="0" i="0" kern="1200" dirty="0" smtClean="0">
                          <a:solidFill>
                            <a:schemeClr val="dk1"/>
                          </a:solidFill>
                          <a:latin typeface="Cambria" pitchFamily="18" charset="0"/>
                          <a:ea typeface="+mn-ea"/>
                          <a:cs typeface="+mn-cs"/>
                        </a:rPr>
                        <a:t>nirantcomputers@gmail.com</a:t>
                      </a:r>
                      <a:endParaRPr lang="en-US" dirty="0">
                        <a:latin typeface="Cambria" pitchFamily="18" charset="0"/>
                      </a:endParaRPr>
                    </a:p>
                  </a:txBody>
                  <a:tcPr/>
                </a:tc>
              </a:tr>
              <a:tr h="370840">
                <a:tc>
                  <a:txBody>
                    <a:bodyPr/>
                    <a:lstStyle/>
                    <a:p>
                      <a:r>
                        <a:rPr lang="en-US" sz="1800" b="0" i="0" kern="1200" dirty="0" err="1" smtClean="0">
                          <a:solidFill>
                            <a:schemeClr val="dk1"/>
                          </a:solidFill>
                          <a:latin typeface="Cambria" pitchFamily="18" charset="0"/>
                          <a:ea typeface="+mn-ea"/>
                          <a:cs typeface="+mn-cs"/>
                        </a:rPr>
                        <a:t>Authorised</a:t>
                      </a:r>
                      <a:r>
                        <a:rPr lang="en-US" sz="1800" b="0" i="0" kern="1200" dirty="0" smtClean="0">
                          <a:solidFill>
                            <a:schemeClr val="dk1"/>
                          </a:solidFill>
                          <a:latin typeface="Cambria" pitchFamily="18" charset="0"/>
                          <a:ea typeface="+mn-ea"/>
                          <a:cs typeface="+mn-cs"/>
                        </a:rPr>
                        <a:t> Capital(Rs.)</a:t>
                      </a:r>
                      <a:endParaRPr lang="en-US" dirty="0">
                        <a:latin typeface="Cambria" pitchFamily="18" charset="0"/>
                      </a:endParaRPr>
                    </a:p>
                  </a:txBody>
                  <a:tcPr/>
                </a:tc>
                <a:tc>
                  <a:txBody>
                    <a:bodyPr/>
                    <a:lstStyle/>
                    <a:p>
                      <a:r>
                        <a:rPr lang="en-US" dirty="0" smtClean="0">
                          <a:latin typeface="Cambria" pitchFamily="18" charset="0"/>
                        </a:rPr>
                        <a:t>1,00,000/-</a:t>
                      </a:r>
                      <a:endParaRPr lang="en-US" dirty="0">
                        <a:latin typeface="Cambria" pitchFamily="18" charset="0"/>
                      </a:endParaRPr>
                    </a:p>
                  </a:txBody>
                  <a:tcPr/>
                </a:tc>
              </a:tr>
              <a:tr h="370840">
                <a:tc>
                  <a:txBody>
                    <a:bodyPr/>
                    <a:lstStyle/>
                    <a:p>
                      <a:r>
                        <a:rPr lang="en-US" sz="1800" b="0" i="0" kern="1200" dirty="0" smtClean="0">
                          <a:solidFill>
                            <a:schemeClr val="dk1"/>
                          </a:solidFill>
                          <a:latin typeface="Cambria" pitchFamily="18" charset="0"/>
                          <a:ea typeface="+mn-ea"/>
                          <a:cs typeface="+mn-cs"/>
                        </a:rPr>
                        <a:t>Paid up Capital(Rs.)</a:t>
                      </a:r>
                      <a:endParaRPr lang="en-US" dirty="0">
                        <a:latin typeface="Cambria" pitchFamily="18" charset="0"/>
                      </a:endParaRPr>
                    </a:p>
                  </a:txBody>
                  <a:tcPr/>
                </a:tc>
                <a:tc>
                  <a:txBody>
                    <a:bodyPr/>
                    <a:lstStyle/>
                    <a:p>
                      <a:r>
                        <a:rPr lang="en-US" dirty="0" smtClean="0">
                          <a:latin typeface="Cambria" pitchFamily="18" charset="0"/>
                        </a:rPr>
                        <a:t>1,00,000/-</a:t>
                      </a:r>
                      <a:endParaRPr lang="en-US" dirty="0">
                        <a:latin typeface="Cambria" pitchFamily="18" charset="0"/>
                      </a:endParaRPr>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6"/>
            <a:ext cx="10515600" cy="722270"/>
          </a:xfrm>
        </p:spPr>
        <p:txBody>
          <a:bodyPr>
            <a:normAutofit/>
          </a:bodyPr>
          <a:lstStyle/>
          <a:p>
            <a:pPr algn="ctr"/>
            <a:r>
              <a:rPr lang="en-US" sz="2800" b="1" u="sng" dirty="0" smtClean="0">
                <a:solidFill>
                  <a:schemeClr val="accent1">
                    <a:lumMod val="75000"/>
                  </a:schemeClr>
                </a:solidFill>
                <a:latin typeface="Cambria" pitchFamily="18" charset="0"/>
              </a:rPr>
              <a:t>List of Directors of the Company</a:t>
            </a:r>
            <a:endParaRPr lang="en-US" sz="2800" b="1" u="sng" dirty="0">
              <a:solidFill>
                <a:schemeClr val="accent1">
                  <a:lumMod val="75000"/>
                </a:schemeClr>
              </a:solidFill>
              <a:latin typeface="Cambria" pitchFamily="18" charset="0"/>
            </a:endParaRPr>
          </a:p>
        </p:txBody>
      </p:sp>
      <p:sp>
        <p:nvSpPr>
          <p:cNvPr id="7" name="Content Placeholder 6"/>
          <p:cNvSpPr>
            <a:spLocks noGrp="1"/>
          </p:cNvSpPr>
          <p:nvPr>
            <p:ph idx="1"/>
          </p:nvPr>
        </p:nvSpPr>
        <p:spPr>
          <a:xfrm>
            <a:off x="838200" y="1202724"/>
            <a:ext cx="10515600" cy="4974239"/>
          </a:xfrm>
        </p:spPr>
        <p:txBody>
          <a:bodyPr>
            <a:normAutofit/>
          </a:bodyPr>
          <a:lstStyle/>
          <a:p>
            <a:pPr>
              <a:buNone/>
            </a:pPr>
            <a:endParaRPr lang="en-US" dirty="0" smtClean="0"/>
          </a:p>
          <a:p>
            <a:pPr algn="ctr">
              <a:spcBef>
                <a:spcPct val="0"/>
              </a:spcBef>
              <a:buNone/>
            </a:pPr>
            <a:endParaRPr lang="en-US" b="1" dirty="0">
              <a:solidFill>
                <a:schemeClr val="accent1">
                  <a:lumMod val="75000"/>
                </a:schemeClr>
              </a:solidFill>
              <a:latin typeface="Cambria" pitchFamily="18" charset="0"/>
              <a:ea typeface="+mj-ea"/>
              <a:cs typeface="+mj-cs"/>
            </a:endParaRPr>
          </a:p>
        </p:txBody>
      </p:sp>
      <p:pic>
        <p:nvPicPr>
          <p:cNvPr id="6" name="Picture 5">
            <a:extLst>
              <a:ext uri="{FF2B5EF4-FFF2-40B4-BE49-F238E27FC236}">
                <a16:creationId xmlns=""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graphicFrame>
        <p:nvGraphicFramePr>
          <p:cNvPr id="8" name="Table 7"/>
          <p:cNvGraphicFramePr>
            <a:graphicFrameLocks noGrp="1"/>
          </p:cNvGraphicFramePr>
          <p:nvPr/>
        </p:nvGraphicFramePr>
        <p:xfrm>
          <a:off x="1103872" y="1584639"/>
          <a:ext cx="9273213" cy="1112520"/>
        </p:xfrm>
        <a:graphic>
          <a:graphicData uri="http://schemas.openxmlformats.org/drawingml/2006/table">
            <a:tbl>
              <a:tblPr firstRow="1" bandRow="1">
                <a:tableStyleId>{5C22544A-7EE6-4342-B048-85BDC9FD1C3A}</a:tableStyleId>
              </a:tblPr>
              <a:tblGrid>
                <a:gridCol w="872681"/>
                <a:gridCol w="6648499"/>
                <a:gridCol w="1752033"/>
              </a:tblGrid>
              <a:tr h="370840">
                <a:tc>
                  <a:txBody>
                    <a:bodyPr/>
                    <a:lstStyle/>
                    <a:p>
                      <a:pPr algn="ctr"/>
                      <a:r>
                        <a:rPr lang="en-US" dirty="0" smtClean="0">
                          <a:latin typeface="Cambria" pitchFamily="18" charset="0"/>
                        </a:rPr>
                        <a:t>Sr. No.</a:t>
                      </a:r>
                      <a:endParaRPr lang="en-US" dirty="0">
                        <a:solidFill>
                          <a:schemeClr val="tx1"/>
                        </a:solidFill>
                        <a:latin typeface="Cambria" pitchFamily="18" charset="0"/>
                      </a:endParaRPr>
                    </a:p>
                  </a:txBody>
                  <a:tcPr/>
                </a:tc>
                <a:tc>
                  <a:txBody>
                    <a:bodyPr/>
                    <a:lstStyle/>
                    <a:p>
                      <a:pPr algn="ctr"/>
                      <a:r>
                        <a:rPr lang="en-US" dirty="0" smtClean="0">
                          <a:latin typeface="Cambria" pitchFamily="18" charset="0"/>
                        </a:rPr>
                        <a:t>Name of the Director</a:t>
                      </a:r>
                      <a:endParaRPr lang="en-US" dirty="0">
                        <a:solidFill>
                          <a:schemeClr val="tx1"/>
                        </a:solidFill>
                        <a:latin typeface="Cambria" pitchFamily="18" charset="0"/>
                      </a:endParaRPr>
                    </a:p>
                  </a:txBody>
                  <a:tcPr/>
                </a:tc>
                <a:tc>
                  <a:txBody>
                    <a:bodyPr/>
                    <a:lstStyle/>
                    <a:p>
                      <a:pPr algn="ctr"/>
                      <a:r>
                        <a:rPr lang="en-US" dirty="0" smtClean="0">
                          <a:latin typeface="Cambria" pitchFamily="18" charset="0"/>
                        </a:rPr>
                        <a:t>DIN</a:t>
                      </a:r>
                      <a:endParaRPr lang="en-US" dirty="0">
                        <a:solidFill>
                          <a:schemeClr val="tx1"/>
                        </a:solidFill>
                        <a:latin typeface="Cambria" pitchFamily="18" charset="0"/>
                      </a:endParaRPr>
                    </a:p>
                  </a:txBody>
                  <a:tcPr/>
                </a:tc>
              </a:tr>
              <a:tr h="370840">
                <a:tc>
                  <a:txBody>
                    <a:bodyPr/>
                    <a:lstStyle/>
                    <a:p>
                      <a:pPr algn="ctr"/>
                      <a:r>
                        <a:rPr lang="en-US" dirty="0" smtClean="0">
                          <a:latin typeface="Cambria" pitchFamily="18" charset="0"/>
                        </a:rPr>
                        <a:t>1.</a:t>
                      </a:r>
                      <a:endParaRPr lang="en-US" dirty="0">
                        <a:solidFill>
                          <a:schemeClr val="tx1"/>
                        </a:solidFill>
                        <a:latin typeface="Cambria" pitchFamily="18" charset="0"/>
                      </a:endParaRPr>
                    </a:p>
                  </a:txBody>
                  <a:tcPr/>
                </a:tc>
                <a:tc>
                  <a:txBody>
                    <a:bodyPr/>
                    <a:lstStyle/>
                    <a:p>
                      <a:r>
                        <a:rPr lang="en-US" sz="1800" kern="1200" dirty="0" smtClean="0">
                          <a:latin typeface="Cambria" pitchFamily="18" charset="0"/>
                        </a:rPr>
                        <a:t>CHANDRAKANT RAMLAKHAN PRASAD</a:t>
                      </a:r>
                      <a:endParaRPr lang="en-US" dirty="0">
                        <a:solidFill>
                          <a:schemeClr val="tx1"/>
                        </a:solidFill>
                        <a:latin typeface="Cambria" pitchFamily="18" charset="0"/>
                      </a:endParaRPr>
                    </a:p>
                  </a:txBody>
                  <a:tcPr/>
                </a:tc>
                <a:tc>
                  <a:txBody>
                    <a:bodyPr/>
                    <a:lstStyle/>
                    <a:p>
                      <a:r>
                        <a:rPr lang="en-US" sz="1800" kern="1200" dirty="0" smtClean="0">
                          <a:latin typeface="Cambria" pitchFamily="18" charset="0"/>
                          <a:hlinkClick r:id="rId3"/>
                        </a:rPr>
                        <a:t>08456657</a:t>
                      </a:r>
                      <a:endParaRPr lang="en-US" sz="1800" b="0" i="0" kern="1200" dirty="0" smtClean="0">
                        <a:solidFill>
                          <a:schemeClr val="tx1"/>
                        </a:solidFill>
                        <a:latin typeface="Cambria" pitchFamily="18" charset="0"/>
                        <a:ea typeface="+mn-ea"/>
                        <a:cs typeface="+mn-cs"/>
                      </a:endParaRPr>
                    </a:p>
                  </a:txBody>
                  <a:tcPr/>
                </a:tc>
              </a:tr>
              <a:tr h="370840">
                <a:tc>
                  <a:txBody>
                    <a:bodyPr/>
                    <a:lstStyle/>
                    <a:p>
                      <a:pPr algn="ctr"/>
                      <a:r>
                        <a:rPr lang="en-US" dirty="0" smtClean="0">
                          <a:latin typeface="Cambria" pitchFamily="18" charset="0"/>
                        </a:rPr>
                        <a:t>2.</a:t>
                      </a:r>
                      <a:endParaRPr lang="en-US" dirty="0">
                        <a:solidFill>
                          <a:schemeClr val="tx1"/>
                        </a:solidFill>
                        <a:latin typeface="Cambria" pitchFamily="18" charset="0"/>
                      </a:endParaRPr>
                    </a:p>
                  </a:txBody>
                  <a:tcPr/>
                </a:tc>
                <a:tc>
                  <a:txBody>
                    <a:bodyPr/>
                    <a:lstStyle/>
                    <a:p>
                      <a:r>
                        <a:rPr lang="en-US" sz="1800" kern="1200" dirty="0" smtClean="0">
                          <a:latin typeface="Cambria" pitchFamily="18" charset="0"/>
                        </a:rPr>
                        <a:t>KAMLESH JAYANTI BHAI PATEL</a:t>
                      </a:r>
                      <a:endParaRPr lang="en-US" dirty="0">
                        <a:solidFill>
                          <a:schemeClr val="tx1"/>
                        </a:solidFill>
                        <a:latin typeface="Cambria" pitchFamily="18" charset="0"/>
                      </a:endParaRPr>
                    </a:p>
                  </a:txBody>
                  <a:tcPr/>
                </a:tc>
                <a:tc>
                  <a:txBody>
                    <a:bodyPr/>
                    <a:lstStyle/>
                    <a:p>
                      <a:r>
                        <a:rPr lang="en-US" sz="1800" kern="1200" dirty="0" smtClean="0">
                          <a:latin typeface="Cambria" pitchFamily="18" charset="0"/>
                          <a:hlinkClick r:id="rId3"/>
                        </a:rPr>
                        <a:t>08456658</a:t>
                      </a:r>
                      <a:endParaRPr lang="en-US" sz="1800" b="0" i="0" kern="1200" dirty="0" smtClean="0">
                        <a:solidFill>
                          <a:schemeClr val="tx1"/>
                        </a:solidFill>
                        <a:latin typeface="Cambria" pitchFamily="18" charset="0"/>
                        <a:ea typeface="+mn-ea"/>
                        <a:cs typeface="+mn-cs"/>
                      </a:endParaRPr>
                    </a:p>
                  </a:txBody>
                  <a:tcPr/>
                </a:tc>
              </a:tr>
            </a:tbl>
          </a:graphicData>
        </a:graphic>
      </p:graphicFrame>
      <p:graphicFrame>
        <p:nvGraphicFramePr>
          <p:cNvPr id="10" name="Table 9"/>
          <p:cNvGraphicFramePr>
            <a:graphicFrameLocks noGrp="1"/>
          </p:cNvGraphicFramePr>
          <p:nvPr/>
        </p:nvGraphicFramePr>
        <p:xfrm>
          <a:off x="1054444" y="3911827"/>
          <a:ext cx="9790670" cy="1752600"/>
        </p:xfrm>
        <a:graphic>
          <a:graphicData uri="http://schemas.openxmlformats.org/drawingml/2006/table">
            <a:tbl>
              <a:tblPr firstRow="1" bandRow="1">
                <a:tableStyleId>{5C22544A-7EE6-4342-B048-85BDC9FD1C3A}</a:tableStyleId>
              </a:tblPr>
              <a:tblGrid>
                <a:gridCol w="781096"/>
                <a:gridCol w="4169844"/>
                <a:gridCol w="2240785"/>
                <a:gridCol w="2598945"/>
              </a:tblGrid>
              <a:tr h="370840">
                <a:tc>
                  <a:txBody>
                    <a:bodyPr/>
                    <a:lstStyle/>
                    <a:p>
                      <a:pPr algn="ctr"/>
                      <a:r>
                        <a:rPr lang="en-US" dirty="0" smtClean="0">
                          <a:latin typeface="Cambria" pitchFamily="18" charset="0"/>
                        </a:rPr>
                        <a:t>Sr. No.</a:t>
                      </a:r>
                      <a:endParaRPr lang="en-US" dirty="0">
                        <a:solidFill>
                          <a:schemeClr val="tx1"/>
                        </a:solidFill>
                        <a:latin typeface="Cambria" pitchFamily="18" charset="0"/>
                      </a:endParaRPr>
                    </a:p>
                  </a:txBody>
                  <a:tcPr/>
                </a:tc>
                <a:tc>
                  <a:txBody>
                    <a:bodyPr/>
                    <a:lstStyle/>
                    <a:p>
                      <a:pPr algn="ctr"/>
                      <a:r>
                        <a:rPr lang="en-US" dirty="0" smtClean="0">
                          <a:latin typeface="Cambria" pitchFamily="18" charset="0"/>
                        </a:rPr>
                        <a:t>Name of the Shareholders</a:t>
                      </a:r>
                      <a:endParaRPr lang="en-US" dirty="0">
                        <a:solidFill>
                          <a:schemeClr val="tx1"/>
                        </a:solidFill>
                        <a:latin typeface="Cambria" pitchFamily="18" charset="0"/>
                      </a:endParaRPr>
                    </a:p>
                  </a:txBody>
                  <a:tcPr/>
                </a:tc>
                <a:tc>
                  <a:txBody>
                    <a:bodyPr/>
                    <a:lstStyle/>
                    <a:p>
                      <a:pPr algn="ctr"/>
                      <a:r>
                        <a:rPr lang="en-US" dirty="0" smtClean="0">
                          <a:latin typeface="Cambria" pitchFamily="18" charset="0"/>
                        </a:rPr>
                        <a:t>No.</a:t>
                      </a:r>
                      <a:r>
                        <a:rPr lang="en-US" baseline="0" dirty="0" smtClean="0">
                          <a:latin typeface="Cambria" pitchFamily="18" charset="0"/>
                        </a:rPr>
                        <a:t> of Shares</a:t>
                      </a:r>
                      <a:endParaRPr lang="en-US" dirty="0">
                        <a:solidFill>
                          <a:schemeClr val="tx1"/>
                        </a:solidFill>
                        <a:latin typeface="Cambria" pitchFamily="18" charset="0"/>
                      </a:endParaRPr>
                    </a:p>
                  </a:txBody>
                  <a:tcPr/>
                </a:tc>
                <a:tc>
                  <a:txBody>
                    <a:bodyPr/>
                    <a:lstStyle/>
                    <a:p>
                      <a:pPr marL="0" algn="ctr" defTabSz="914400" rtl="0" eaLnBrk="1" latinLnBrk="0" hangingPunct="1"/>
                      <a:r>
                        <a:rPr lang="en-US" sz="1800" kern="1200" dirty="0" smtClean="0">
                          <a:latin typeface="Cambria" pitchFamily="18" charset="0"/>
                        </a:rPr>
                        <a:t>% of Holdings</a:t>
                      </a:r>
                      <a:endParaRPr lang="en-US" sz="1800" b="1" kern="1200" dirty="0" smtClean="0">
                        <a:solidFill>
                          <a:schemeClr val="tx1"/>
                        </a:solidFill>
                        <a:latin typeface="Cambria" pitchFamily="18" charset="0"/>
                        <a:ea typeface="+mn-ea"/>
                        <a:cs typeface="+mn-cs"/>
                      </a:endParaRPr>
                    </a:p>
                  </a:txBody>
                  <a:tcPr/>
                </a:tc>
              </a:tr>
              <a:tr h="370840">
                <a:tc>
                  <a:txBody>
                    <a:bodyPr/>
                    <a:lstStyle/>
                    <a:p>
                      <a:pPr algn="ctr"/>
                      <a:r>
                        <a:rPr lang="en-US" dirty="0" smtClean="0">
                          <a:latin typeface="Cambria" pitchFamily="18" charset="0"/>
                        </a:rPr>
                        <a:t>1.</a:t>
                      </a:r>
                      <a:endParaRPr lang="en-US" dirty="0">
                        <a:solidFill>
                          <a:schemeClr val="tx1"/>
                        </a:solidFill>
                        <a:latin typeface="Cambria" pitchFamily="18" charset="0"/>
                      </a:endParaRPr>
                    </a:p>
                  </a:txBody>
                  <a:tcPr/>
                </a:tc>
                <a:tc>
                  <a:txBody>
                    <a:bodyPr/>
                    <a:lstStyle/>
                    <a:p>
                      <a:r>
                        <a:rPr lang="en-US" sz="1800" kern="1200" dirty="0" smtClean="0">
                          <a:latin typeface="Cambria" pitchFamily="18" charset="0"/>
                        </a:rPr>
                        <a:t>CHANDRAKANT RAMLAKHAN PRASAD</a:t>
                      </a:r>
                      <a:endParaRPr lang="en-US" dirty="0">
                        <a:solidFill>
                          <a:schemeClr val="tx1"/>
                        </a:solidFill>
                        <a:latin typeface="Cambria" pitchFamily="18" charset="0"/>
                      </a:endParaRPr>
                    </a:p>
                  </a:txBody>
                  <a:tcPr/>
                </a:tc>
                <a:tc>
                  <a:txBody>
                    <a:bodyPr/>
                    <a:lstStyle/>
                    <a:p>
                      <a:pPr algn="ctr"/>
                      <a:r>
                        <a:rPr lang="en-US" sz="1800" kern="1200" dirty="0" smtClean="0">
                          <a:latin typeface="Cambria" pitchFamily="18" charset="0"/>
                        </a:rPr>
                        <a:t>5000</a:t>
                      </a:r>
                      <a:endParaRPr lang="en-US" sz="1800" b="0" i="0" kern="1200" dirty="0" smtClean="0">
                        <a:solidFill>
                          <a:schemeClr val="tx1"/>
                        </a:solidFill>
                        <a:latin typeface="Cambria" pitchFamily="18" charset="0"/>
                        <a:ea typeface="+mn-ea"/>
                        <a:cs typeface="+mn-cs"/>
                      </a:endParaRPr>
                    </a:p>
                  </a:txBody>
                  <a:tcPr/>
                </a:tc>
                <a:tc>
                  <a:txBody>
                    <a:bodyPr/>
                    <a:lstStyle/>
                    <a:p>
                      <a:pPr algn="ctr"/>
                      <a:r>
                        <a:rPr lang="en-US" dirty="0" smtClean="0">
                          <a:latin typeface="Cambria" pitchFamily="18" charset="0"/>
                        </a:rPr>
                        <a:t>50%</a:t>
                      </a:r>
                      <a:endParaRPr lang="en-US" dirty="0">
                        <a:latin typeface="Cambria" pitchFamily="18" charset="0"/>
                      </a:endParaRPr>
                    </a:p>
                  </a:txBody>
                  <a:tcPr/>
                </a:tc>
              </a:tr>
              <a:tr h="370840">
                <a:tc>
                  <a:txBody>
                    <a:bodyPr/>
                    <a:lstStyle/>
                    <a:p>
                      <a:pPr algn="ctr"/>
                      <a:r>
                        <a:rPr lang="en-US" dirty="0" smtClean="0">
                          <a:latin typeface="Cambria" pitchFamily="18" charset="0"/>
                        </a:rPr>
                        <a:t>2.</a:t>
                      </a:r>
                      <a:endParaRPr lang="en-US" dirty="0">
                        <a:solidFill>
                          <a:schemeClr val="tx1"/>
                        </a:solidFill>
                        <a:latin typeface="Cambria" pitchFamily="18" charset="0"/>
                      </a:endParaRPr>
                    </a:p>
                  </a:txBody>
                  <a:tcPr/>
                </a:tc>
                <a:tc>
                  <a:txBody>
                    <a:bodyPr/>
                    <a:lstStyle/>
                    <a:p>
                      <a:r>
                        <a:rPr lang="en-US" sz="1800" kern="1200" dirty="0" smtClean="0">
                          <a:latin typeface="Cambria" pitchFamily="18" charset="0"/>
                        </a:rPr>
                        <a:t>KAMLESH JAYANTI BHAI PATEL</a:t>
                      </a:r>
                      <a:endParaRPr lang="en-US" dirty="0">
                        <a:solidFill>
                          <a:schemeClr val="tx1"/>
                        </a:solidFill>
                        <a:latin typeface="Cambria" pitchFamily="18" charset="0"/>
                      </a:endParaRPr>
                    </a:p>
                  </a:txBody>
                  <a:tcPr/>
                </a:tc>
                <a:tc>
                  <a:txBody>
                    <a:bodyPr/>
                    <a:lstStyle/>
                    <a:p>
                      <a:pPr algn="ctr"/>
                      <a:r>
                        <a:rPr lang="en-US" sz="1800" kern="1200" dirty="0" smtClean="0">
                          <a:latin typeface="Cambria" pitchFamily="18" charset="0"/>
                        </a:rPr>
                        <a:t>5000</a:t>
                      </a:r>
                      <a:endParaRPr lang="en-US" sz="1800" b="0" i="0" kern="1200" dirty="0" smtClean="0">
                        <a:solidFill>
                          <a:schemeClr val="tx1"/>
                        </a:solidFill>
                        <a:latin typeface="Cambria" pitchFamily="18" charset="0"/>
                        <a:ea typeface="+mn-ea"/>
                        <a:cs typeface="+mn-cs"/>
                      </a:endParaRPr>
                    </a:p>
                  </a:txBody>
                  <a:tcPr/>
                </a:tc>
                <a:tc>
                  <a:txBody>
                    <a:bodyPr/>
                    <a:lstStyle/>
                    <a:p>
                      <a:pPr algn="ctr"/>
                      <a:r>
                        <a:rPr lang="en-US" dirty="0" smtClean="0">
                          <a:latin typeface="Cambria" pitchFamily="18" charset="0"/>
                        </a:rPr>
                        <a:t>50%</a:t>
                      </a:r>
                      <a:endParaRPr lang="en-US" dirty="0">
                        <a:latin typeface="Cambria" pitchFamily="18" charset="0"/>
                      </a:endParaRPr>
                    </a:p>
                  </a:txBody>
                  <a:tcPr/>
                </a:tc>
              </a:tr>
              <a:tr h="370840">
                <a:tc>
                  <a:txBody>
                    <a:bodyPr/>
                    <a:lstStyle/>
                    <a:p>
                      <a:pPr algn="ctr"/>
                      <a:endParaRPr lang="en-US" dirty="0">
                        <a:solidFill>
                          <a:schemeClr val="tx1"/>
                        </a:solidFill>
                        <a:latin typeface="Cambria" pitchFamily="18" charset="0"/>
                      </a:endParaRPr>
                    </a:p>
                  </a:txBody>
                  <a:tcPr/>
                </a:tc>
                <a:tc>
                  <a:txBody>
                    <a:bodyPr/>
                    <a:lstStyle/>
                    <a:p>
                      <a:pPr algn="ctr"/>
                      <a:r>
                        <a:rPr lang="en-US" b="1" dirty="0" smtClean="0">
                          <a:latin typeface="Cambria" pitchFamily="18" charset="0"/>
                        </a:rPr>
                        <a:t> TOTAL</a:t>
                      </a:r>
                      <a:r>
                        <a:rPr lang="en-US" b="1" baseline="0" dirty="0" smtClean="0">
                          <a:latin typeface="Cambria" pitchFamily="18" charset="0"/>
                        </a:rPr>
                        <a:t> SHARES</a:t>
                      </a:r>
                      <a:endParaRPr lang="en-US" b="1" dirty="0">
                        <a:solidFill>
                          <a:schemeClr val="tx1"/>
                        </a:solidFill>
                        <a:latin typeface="Cambria" pitchFamily="18" charset="0"/>
                      </a:endParaRPr>
                    </a:p>
                  </a:txBody>
                  <a:tcPr/>
                </a:tc>
                <a:tc>
                  <a:txBody>
                    <a:bodyPr/>
                    <a:lstStyle/>
                    <a:p>
                      <a:pPr algn="l"/>
                      <a:r>
                        <a:rPr lang="en-US" sz="1800" b="1" kern="1200" dirty="0" smtClean="0">
                          <a:latin typeface="Cambria" pitchFamily="18" charset="0"/>
                        </a:rPr>
                        <a:t>             10000</a:t>
                      </a:r>
                      <a:endParaRPr lang="en-US" sz="1800" b="1" i="0" kern="1200" dirty="0" smtClean="0">
                        <a:solidFill>
                          <a:schemeClr val="tx1"/>
                        </a:solidFill>
                        <a:latin typeface="Cambria" pitchFamily="18" charset="0"/>
                        <a:ea typeface="+mn-ea"/>
                        <a:cs typeface="+mn-cs"/>
                      </a:endParaRPr>
                    </a:p>
                  </a:txBody>
                  <a:tcPr/>
                </a:tc>
                <a:tc>
                  <a:txBody>
                    <a:bodyPr/>
                    <a:lstStyle/>
                    <a:p>
                      <a:pPr algn="ctr"/>
                      <a:r>
                        <a:rPr lang="en-US" sz="1800" b="1" kern="1200" dirty="0" smtClean="0">
                          <a:latin typeface="Cambria" pitchFamily="18" charset="0"/>
                        </a:rPr>
                        <a:t>100%</a:t>
                      </a:r>
                      <a:endParaRPr lang="en-US" sz="1800" b="1" i="0" kern="1200" dirty="0" smtClean="0">
                        <a:solidFill>
                          <a:schemeClr val="tx1"/>
                        </a:solidFill>
                        <a:latin typeface="Cambria" pitchFamily="18" charset="0"/>
                        <a:ea typeface="+mn-ea"/>
                        <a:cs typeface="+mn-cs"/>
                      </a:endParaRPr>
                    </a:p>
                  </a:txBody>
                  <a:tcPr/>
                </a:tc>
              </a:tr>
            </a:tbl>
          </a:graphicData>
        </a:graphic>
      </p:graphicFrame>
      <p:sp>
        <p:nvSpPr>
          <p:cNvPr id="11" name="Rectangle 10"/>
          <p:cNvSpPr/>
          <p:nvPr/>
        </p:nvSpPr>
        <p:spPr>
          <a:xfrm>
            <a:off x="1622854" y="3244334"/>
            <a:ext cx="8863914" cy="480131"/>
          </a:xfrm>
          <a:prstGeom prst="rect">
            <a:avLst/>
          </a:prstGeom>
        </p:spPr>
        <p:txBody>
          <a:bodyPr wrap="square">
            <a:spAutoFit/>
          </a:bodyPr>
          <a:lstStyle/>
          <a:p>
            <a:pPr algn="ctr">
              <a:lnSpc>
                <a:spcPct val="90000"/>
              </a:lnSpc>
              <a:spcBef>
                <a:spcPct val="0"/>
              </a:spcBef>
            </a:pPr>
            <a:r>
              <a:rPr lang="en-US" sz="2800" b="1" u="sng" dirty="0" smtClean="0">
                <a:solidFill>
                  <a:schemeClr val="accent1">
                    <a:lumMod val="50000"/>
                  </a:schemeClr>
                </a:solidFill>
                <a:latin typeface="Cambria" pitchFamily="18" charset="0"/>
                <a:ea typeface="+mj-ea"/>
                <a:cs typeface="+mj-cs"/>
              </a:rPr>
              <a:t>List of Shareholders of the Company</a:t>
            </a:r>
          </a:p>
        </p:txBody>
      </p:sp>
    </p:spTree>
    <p:extLst>
      <p:ext uri="{BB962C8B-B14F-4D97-AF65-F5344CB8AC3E}">
        <p14:creationId xmlns="" xmlns:p14="http://schemas.microsoft.com/office/powerpoint/2010/main" val="28040309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255374"/>
            <a:ext cx="10515600" cy="700216"/>
          </a:xfrm>
        </p:spPr>
        <p:txBody>
          <a:bodyPr>
            <a:normAutofit/>
          </a:bodyPr>
          <a:lstStyle/>
          <a:p>
            <a:pPr algn="ctr"/>
            <a:r>
              <a:rPr lang="en-US" sz="3600" u="sng" dirty="0" smtClean="0">
                <a:solidFill>
                  <a:schemeClr val="accent1">
                    <a:lumMod val="75000"/>
                  </a:schemeClr>
                </a:solidFill>
                <a:latin typeface="Cambria" pitchFamily="18" charset="0"/>
              </a:rPr>
              <a:t>Immediate Post Incorporation Compliances</a:t>
            </a:r>
            <a:endParaRPr lang="en-US" sz="3600" u="sng" dirty="0">
              <a:solidFill>
                <a:schemeClr val="accent1">
                  <a:lumMod val="75000"/>
                </a:schemeClr>
              </a:solidFill>
              <a:latin typeface="Cambria" pitchFamily="18" charset="0"/>
            </a:endParaRPr>
          </a:p>
        </p:txBody>
      </p:sp>
      <p:sp>
        <p:nvSpPr>
          <p:cNvPr id="7" name="Content Placeholder 6"/>
          <p:cNvSpPr>
            <a:spLocks noGrp="1"/>
          </p:cNvSpPr>
          <p:nvPr>
            <p:ph idx="1"/>
          </p:nvPr>
        </p:nvSpPr>
        <p:spPr>
          <a:xfrm>
            <a:off x="838200" y="1301578"/>
            <a:ext cx="10515600" cy="5198075"/>
          </a:xfrm>
        </p:spPr>
        <p:txBody>
          <a:bodyPr>
            <a:normAutofit fontScale="25000" lnSpcReduction="20000"/>
          </a:bodyPr>
          <a:lstStyle/>
          <a:p>
            <a:pPr algn="just">
              <a:buNone/>
            </a:pPr>
            <a:r>
              <a:rPr lang="en-US" sz="7000" b="1" dirty="0" smtClean="0">
                <a:latin typeface="Cambria" pitchFamily="18" charset="0"/>
              </a:rPr>
              <a:t>1. Company Name Board</a:t>
            </a:r>
            <a:endParaRPr lang="en-US" sz="7000" dirty="0" smtClean="0">
              <a:latin typeface="Cambria" pitchFamily="18" charset="0"/>
            </a:endParaRPr>
          </a:p>
          <a:p>
            <a:pPr algn="just">
              <a:buNone/>
            </a:pPr>
            <a:r>
              <a:rPr lang="en-US" sz="7000" dirty="0" smtClean="0">
                <a:latin typeface="Cambria" pitchFamily="18" charset="0"/>
              </a:rPr>
              <a:t>	Every Company shall paint or affix the name and address of registered office outside every office or place in which its business is carried on, in legible letters.</a:t>
            </a:r>
          </a:p>
          <a:p>
            <a:pPr algn="just">
              <a:buNone/>
            </a:pPr>
            <a:endParaRPr lang="en-US" sz="400" dirty="0" smtClean="0"/>
          </a:p>
          <a:p>
            <a:pPr algn="just">
              <a:buNone/>
            </a:pPr>
            <a:r>
              <a:rPr lang="en-US" sz="7000" b="1" dirty="0" smtClean="0">
                <a:latin typeface="Cambria" pitchFamily="18" charset="0"/>
              </a:rPr>
              <a:t>2. Letter Head of Company</a:t>
            </a:r>
            <a:endParaRPr lang="en-US" sz="7000" dirty="0" smtClean="0">
              <a:latin typeface="Cambria" pitchFamily="18" charset="0"/>
            </a:endParaRPr>
          </a:p>
          <a:p>
            <a:pPr algn="just">
              <a:buNone/>
            </a:pPr>
            <a:r>
              <a:rPr lang="en-US" sz="7000" dirty="0" smtClean="0">
                <a:latin typeface="Cambria" pitchFamily="18" charset="0"/>
              </a:rPr>
              <a:t>	Every Company shall get its name, address of registered office, CIN, telephone and email printed on all business letters, billheads, letter papers.</a:t>
            </a:r>
          </a:p>
          <a:p>
            <a:pPr algn="just">
              <a:buNone/>
            </a:pPr>
            <a:endParaRPr lang="en-US" sz="7000" dirty="0" smtClean="0">
              <a:latin typeface="Cambria" pitchFamily="18" charset="0"/>
            </a:endParaRPr>
          </a:p>
          <a:p>
            <a:pPr algn="just">
              <a:buNone/>
            </a:pPr>
            <a:r>
              <a:rPr lang="en-US" sz="7200" b="1" dirty="0" smtClean="0">
                <a:latin typeface="Cambria" pitchFamily="18" charset="0"/>
              </a:rPr>
              <a:t>3. Opening of Bank Account &amp; Deposit the Subscription Money</a:t>
            </a:r>
          </a:p>
          <a:p>
            <a:pPr algn="just">
              <a:buNone/>
            </a:pPr>
            <a:r>
              <a:rPr lang="en-US" sz="7200" dirty="0" smtClean="0">
                <a:latin typeface="Cambria" pitchFamily="18" charset="0"/>
              </a:rPr>
              <a:t>      The company shall open a Current Account with a bank and the promoters shall contribute the     subscription money to the said account.</a:t>
            </a:r>
          </a:p>
          <a:p>
            <a:pPr algn="just">
              <a:buNone/>
            </a:pPr>
            <a:endParaRPr lang="en-US" sz="6400" dirty="0" smtClean="0"/>
          </a:p>
          <a:p>
            <a:pPr algn="just">
              <a:buNone/>
            </a:pPr>
            <a:r>
              <a:rPr lang="en-US" sz="7000" b="1" dirty="0" smtClean="0">
                <a:latin typeface="Cambria" pitchFamily="18" charset="0"/>
              </a:rPr>
              <a:t>4. Issuing of Share Certificate</a:t>
            </a:r>
            <a:endParaRPr lang="en-US" sz="7000" dirty="0" smtClean="0">
              <a:latin typeface="Cambria" pitchFamily="18" charset="0"/>
            </a:endParaRPr>
          </a:p>
          <a:p>
            <a:pPr algn="just">
              <a:buNone/>
            </a:pPr>
            <a:r>
              <a:rPr lang="en-US" sz="7000" dirty="0" smtClean="0">
                <a:latin typeface="Cambria" pitchFamily="18" charset="0"/>
              </a:rPr>
              <a:t>	The Company is required to issue Share Certificates to the subscribers of memorandum within 60 days of Incorporation of Company.</a:t>
            </a:r>
          </a:p>
          <a:p>
            <a:pPr algn="just"/>
            <a:endParaRPr lang="en-US" dirty="0" smtClean="0"/>
          </a:p>
          <a:p>
            <a:pPr algn="just">
              <a:buNone/>
            </a:pPr>
            <a:r>
              <a:rPr lang="en-US" sz="7200" b="1" dirty="0" smtClean="0">
                <a:latin typeface="Cambria" pitchFamily="18" charset="0"/>
              </a:rPr>
              <a:t>5. Appointment of First Auditor</a:t>
            </a:r>
          </a:p>
          <a:p>
            <a:pPr algn="just">
              <a:buNone/>
            </a:pPr>
            <a:r>
              <a:rPr lang="en-US" sz="7200" dirty="0" smtClean="0">
                <a:latin typeface="Cambria" pitchFamily="18" charset="0"/>
              </a:rPr>
              <a:t>	First Auditor of the company shall be appointed by the Board of Directors within 30 days of Incorporation who shall hold the office till the conclusion of 1st AGM. </a:t>
            </a:r>
          </a:p>
          <a:p>
            <a:pPr algn="just">
              <a:buNone/>
            </a:pPr>
            <a:endParaRPr lang="en-US" sz="7200" b="1" dirty="0" smtClean="0">
              <a:latin typeface="Cambria" pitchFamily="18" charset="0"/>
            </a:endParaRPr>
          </a:p>
          <a:p>
            <a:pPr>
              <a:buNone/>
            </a:pPr>
            <a:endParaRPr lang="en-US" dirty="0" smtClean="0"/>
          </a:p>
          <a:p>
            <a:pPr marL="514350" indent="-514350">
              <a:buNone/>
            </a:pPr>
            <a:r>
              <a:rPr lang="en-US" dirty="0" smtClean="0"/>
              <a:t>     </a:t>
            </a:r>
            <a:endParaRPr lang="en-US" dirty="0"/>
          </a:p>
        </p:txBody>
      </p:sp>
      <p:pic>
        <p:nvPicPr>
          <p:cNvPr id="6" name="Picture 5">
            <a:extLst>
              <a:ext uri="{FF2B5EF4-FFF2-40B4-BE49-F238E27FC236}">
                <a16:creationId xmlns=""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8040309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8" name="Title 7"/>
          <p:cNvSpPr>
            <a:spLocks noGrp="1"/>
          </p:cNvSpPr>
          <p:nvPr>
            <p:ph type="title"/>
          </p:nvPr>
        </p:nvSpPr>
        <p:spPr>
          <a:xfrm>
            <a:off x="838200" y="365125"/>
            <a:ext cx="10515600" cy="878789"/>
          </a:xfrm>
        </p:spPr>
        <p:txBody>
          <a:bodyPr>
            <a:normAutofit/>
          </a:bodyPr>
          <a:lstStyle/>
          <a:p>
            <a:pPr algn="ctr"/>
            <a:r>
              <a:rPr lang="en-US" sz="3200" b="1" dirty="0" smtClean="0">
                <a:solidFill>
                  <a:schemeClr val="accent1">
                    <a:lumMod val="75000"/>
                  </a:schemeClr>
                </a:solidFill>
              </a:rPr>
              <a:t>BOARD MEETINGS &amp; ANNUAL GENERAL MEETING</a:t>
            </a:r>
            <a:endParaRPr lang="en-US" sz="3200" b="1" dirty="0">
              <a:solidFill>
                <a:schemeClr val="accent1">
                  <a:lumMod val="75000"/>
                </a:schemeClr>
              </a:solidFill>
            </a:endParaRPr>
          </a:p>
        </p:txBody>
      </p:sp>
      <p:sp>
        <p:nvSpPr>
          <p:cNvPr id="9" name="Content Placeholder 8"/>
          <p:cNvSpPr>
            <a:spLocks noGrp="1"/>
          </p:cNvSpPr>
          <p:nvPr>
            <p:ph idx="1"/>
          </p:nvPr>
        </p:nvSpPr>
        <p:spPr>
          <a:xfrm>
            <a:off x="838200" y="1252152"/>
            <a:ext cx="10515600" cy="4924812"/>
          </a:xfrm>
        </p:spPr>
        <p:txBody>
          <a:bodyPr>
            <a:normAutofit/>
          </a:bodyPr>
          <a:lstStyle/>
          <a:p>
            <a:pPr>
              <a:buNone/>
            </a:pPr>
            <a:r>
              <a:rPr lang="en-US" sz="1900" b="1" u="sng" dirty="0" smtClean="0">
                <a:latin typeface="Cambria" pitchFamily="18" charset="0"/>
              </a:rPr>
              <a:t>Board Meetings:</a:t>
            </a:r>
            <a:r>
              <a:rPr lang="en-US" sz="1900" dirty="0" smtClean="0">
                <a:latin typeface="Cambria" pitchFamily="18" charset="0"/>
              </a:rPr>
              <a:t>	</a:t>
            </a:r>
          </a:p>
          <a:p>
            <a:pPr algn="just"/>
            <a:r>
              <a:rPr lang="en-US" sz="1900" dirty="0" smtClean="0">
                <a:latin typeface="Cambria" pitchFamily="18" charset="0"/>
              </a:rPr>
              <a:t>Minimum </a:t>
            </a:r>
            <a:r>
              <a:rPr lang="en-US" sz="1900" b="1" dirty="0" smtClean="0">
                <a:latin typeface="Cambria" pitchFamily="18" charset="0"/>
              </a:rPr>
              <a:t>4 Board Meetings </a:t>
            </a:r>
            <a:r>
              <a:rPr lang="en-US" sz="1900" dirty="0" smtClean="0">
                <a:latin typeface="Cambria" pitchFamily="18" charset="0"/>
              </a:rPr>
              <a:t>to be held every year with not more than 120 days gap between two meetings. In case of small company, it is sufficient to conduct only two Board Meetings in a year.</a:t>
            </a:r>
          </a:p>
          <a:p>
            <a:pPr algn="just">
              <a:buNone/>
            </a:pPr>
            <a:r>
              <a:rPr lang="en-US" sz="1900" dirty="0" smtClean="0">
                <a:latin typeface="Cambria" pitchFamily="18" charset="0"/>
              </a:rPr>
              <a:t>   Note : “Small Company” means a company other than a public company  having – </a:t>
            </a:r>
          </a:p>
          <a:p>
            <a:pPr algn="just">
              <a:buNone/>
            </a:pPr>
            <a:r>
              <a:rPr lang="en-US" sz="1900" dirty="0" smtClean="0">
                <a:latin typeface="Cambria" pitchFamily="18" charset="0"/>
              </a:rPr>
              <a:t>  (</a:t>
            </a:r>
            <a:r>
              <a:rPr lang="en-US" sz="1900" dirty="0" err="1" smtClean="0">
                <a:latin typeface="Cambria" pitchFamily="18" charset="0"/>
              </a:rPr>
              <a:t>i</a:t>
            </a:r>
            <a:r>
              <a:rPr lang="en-US" sz="1900" dirty="0" smtClean="0">
                <a:latin typeface="Cambria" pitchFamily="18" charset="0"/>
              </a:rPr>
              <a:t>)  paid-up share capital of which </a:t>
            </a:r>
            <a:r>
              <a:rPr lang="en-US" sz="1900" b="1" dirty="0" smtClean="0">
                <a:latin typeface="Cambria" pitchFamily="18" charset="0"/>
              </a:rPr>
              <a:t>does not exceed 50 </a:t>
            </a:r>
            <a:r>
              <a:rPr lang="en-US" sz="1900" b="1" dirty="0" err="1" smtClean="0">
                <a:latin typeface="Cambria" pitchFamily="18" charset="0"/>
              </a:rPr>
              <a:t>lakh</a:t>
            </a:r>
            <a:r>
              <a:rPr lang="en-US" sz="1900" b="1" dirty="0" smtClean="0">
                <a:latin typeface="Cambria" pitchFamily="18" charset="0"/>
              </a:rPr>
              <a:t> </a:t>
            </a:r>
            <a:r>
              <a:rPr lang="en-US" sz="1900" dirty="0" smtClean="0">
                <a:latin typeface="Cambria" pitchFamily="18" charset="0"/>
              </a:rPr>
              <a:t>rupees;</a:t>
            </a:r>
          </a:p>
          <a:p>
            <a:pPr algn="just">
              <a:buNone/>
            </a:pPr>
            <a:r>
              <a:rPr lang="en-US" sz="1900" dirty="0" smtClean="0">
                <a:latin typeface="Cambria" pitchFamily="18" charset="0"/>
              </a:rPr>
              <a:t>  (ii) turnover of which [as per profit and loss account for the immediately preceding financial year] does not exceed  </a:t>
            </a:r>
            <a:r>
              <a:rPr lang="en-US" sz="1900" b="1" dirty="0" smtClean="0">
                <a:latin typeface="Cambria" pitchFamily="18" charset="0"/>
              </a:rPr>
              <a:t>2 </a:t>
            </a:r>
            <a:r>
              <a:rPr lang="en-US" sz="1900" b="1" dirty="0" err="1" smtClean="0">
                <a:latin typeface="Cambria" pitchFamily="18" charset="0"/>
              </a:rPr>
              <a:t>crore</a:t>
            </a:r>
            <a:r>
              <a:rPr lang="en-US" sz="1900" b="1" dirty="0" smtClean="0">
                <a:latin typeface="Cambria" pitchFamily="18" charset="0"/>
              </a:rPr>
              <a:t> rupees</a:t>
            </a:r>
          </a:p>
          <a:p>
            <a:r>
              <a:rPr lang="en-US" sz="1900" dirty="0" smtClean="0">
                <a:latin typeface="Cambria" pitchFamily="18" charset="0"/>
              </a:rPr>
              <a:t>Notice of Board Meeting must be sent to every director </a:t>
            </a:r>
            <a:r>
              <a:rPr lang="en-US" sz="1900" b="1" dirty="0" smtClean="0">
                <a:latin typeface="Cambria" pitchFamily="18" charset="0"/>
              </a:rPr>
              <a:t>at least 7 days </a:t>
            </a:r>
            <a:r>
              <a:rPr lang="en-US" sz="1900" dirty="0" smtClean="0">
                <a:latin typeface="Cambria" pitchFamily="18" charset="0"/>
              </a:rPr>
              <a:t>before the meeting.</a:t>
            </a:r>
          </a:p>
          <a:p>
            <a:pPr>
              <a:buNone/>
            </a:pPr>
            <a:r>
              <a:rPr lang="en-US" sz="1900" b="1" u="sng" dirty="0" smtClean="0">
                <a:latin typeface="Cambria" pitchFamily="18" charset="0"/>
              </a:rPr>
              <a:t>Annual General Meeting:</a:t>
            </a:r>
          </a:p>
          <a:p>
            <a:pPr algn="just">
              <a:lnSpc>
                <a:spcPct val="100000"/>
              </a:lnSpc>
            </a:pPr>
            <a:r>
              <a:rPr lang="en-US" sz="1900" dirty="0" smtClean="0">
                <a:latin typeface="Cambria" pitchFamily="18" charset="0"/>
              </a:rPr>
              <a:t>Every Company is required to hold an Annual General Meeting on or before                                               </a:t>
            </a:r>
            <a:r>
              <a:rPr lang="en-US" sz="1900" b="1" dirty="0" smtClean="0">
                <a:latin typeface="Cambria" pitchFamily="18" charset="0"/>
              </a:rPr>
              <a:t>30th September</a:t>
            </a:r>
            <a:r>
              <a:rPr lang="en-US" sz="1900" dirty="0" smtClean="0">
                <a:latin typeface="Cambria" pitchFamily="18" charset="0"/>
              </a:rPr>
              <a:t> every year during business hours (9am to 6pm), on a day that is not a public holiday either at the registered office of the Company or within the city, town or village where the registered office is situated. </a:t>
            </a:r>
          </a:p>
          <a:p>
            <a:pPr algn="just">
              <a:lnSpc>
                <a:spcPct val="100000"/>
              </a:lnSpc>
            </a:pPr>
            <a:r>
              <a:rPr lang="en-US" sz="1900" dirty="0" smtClean="0">
                <a:latin typeface="Cambria" pitchFamily="18" charset="0"/>
              </a:rPr>
              <a:t>21 clear days’ notice is required to be given for the Annual General Meeting.</a:t>
            </a:r>
          </a:p>
          <a:p>
            <a:endParaRPr lang="en-US" sz="1900" dirty="0" smtClean="0">
              <a:latin typeface="Cambria" pitchFamily="18" charset="0"/>
            </a:endParaRPr>
          </a:p>
          <a:p>
            <a:endParaRPr lang="en-US" dirty="0" smtClean="0">
              <a:latin typeface="Cambria" pitchFamily="18" charset="0"/>
            </a:endParaRPr>
          </a:p>
          <a:p>
            <a:endParaRPr lang="en-US" dirty="0" smtClean="0">
              <a:latin typeface="Cambria" pitchFamily="18" charset="0"/>
            </a:endParaRPr>
          </a:p>
          <a:p>
            <a:endParaRPr lang="en-US" dirty="0" smtClean="0">
              <a:latin typeface="Cambria" pitchFamily="18" charset="0"/>
            </a:endParaRPr>
          </a:p>
          <a:p>
            <a:endParaRPr lang="en-US" dirty="0">
              <a:latin typeface="Cambria" pitchFamily="18" charset="0"/>
            </a:endParaRPr>
          </a:p>
        </p:txBody>
      </p:sp>
    </p:spTree>
    <p:extLst>
      <p:ext uri="{BB962C8B-B14F-4D97-AF65-F5344CB8AC3E}">
        <p14:creationId xmlns="" xmlns:p14="http://schemas.microsoft.com/office/powerpoint/2010/main" val="2804030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6"/>
            <a:ext cx="10515600" cy="821124"/>
          </a:xfrm>
        </p:spPr>
        <p:txBody>
          <a:bodyPr>
            <a:normAutofit/>
          </a:bodyPr>
          <a:lstStyle/>
          <a:p>
            <a:pPr algn="ctr"/>
            <a:r>
              <a:rPr lang="en-IN" sz="2800" b="1" u="sng" dirty="0" smtClean="0">
                <a:solidFill>
                  <a:schemeClr val="accent1">
                    <a:lumMod val="75000"/>
                  </a:schemeClr>
                </a:solidFill>
                <a:latin typeface="Cambria" pitchFamily="18" charset="0"/>
              </a:rPr>
              <a:t>Person/Entity from whom Company can accept a loan or money</a:t>
            </a:r>
            <a:endParaRPr lang="en-US" sz="2800" dirty="0">
              <a:solidFill>
                <a:schemeClr val="accent1">
                  <a:lumMod val="75000"/>
                </a:schemeClr>
              </a:solidFill>
              <a:latin typeface="Cambria" pitchFamily="18" charset="0"/>
            </a:endParaRPr>
          </a:p>
        </p:txBody>
      </p:sp>
      <p:sp>
        <p:nvSpPr>
          <p:cNvPr id="7" name="Content Placeholder 6"/>
          <p:cNvSpPr>
            <a:spLocks noGrp="1"/>
          </p:cNvSpPr>
          <p:nvPr>
            <p:ph idx="1"/>
          </p:nvPr>
        </p:nvSpPr>
        <p:spPr>
          <a:xfrm>
            <a:off x="838200" y="1425147"/>
            <a:ext cx="10515600" cy="4464908"/>
          </a:xfrm>
        </p:spPr>
        <p:txBody>
          <a:bodyPr>
            <a:normAutofit/>
          </a:bodyPr>
          <a:lstStyle/>
          <a:p>
            <a:pPr algn="just">
              <a:buNone/>
            </a:pPr>
            <a:r>
              <a:rPr lang="en-IN" sz="1800" dirty="0" smtClean="0">
                <a:latin typeface="Cambria" pitchFamily="18" charset="0"/>
              </a:rPr>
              <a:t>Private Limited Company can accept loan from below person/entity:</a:t>
            </a:r>
          </a:p>
          <a:p>
            <a:pPr marL="514350" indent="-514350" algn="just">
              <a:buNone/>
            </a:pPr>
            <a:r>
              <a:rPr lang="en-IN" sz="1800" dirty="0" smtClean="0">
                <a:latin typeface="Cambria" pitchFamily="18" charset="0"/>
              </a:rPr>
              <a:t>1) Director</a:t>
            </a:r>
          </a:p>
          <a:p>
            <a:pPr marL="514350" indent="-514350" algn="just">
              <a:buNone/>
            </a:pPr>
            <a:r>
              <a:rPr lang="en-IN" sz="1800" dirty="0" smtClean="0">
                <a:latin typeface="Cambria" pitchFamily="18" charset="0"/>
              </a:rPr>
              <a:t>2) Relative of Director (Refer Annexure – I for definition of “Relative”)</a:t>
            </a:r>
          </a:p>
          <a:p>
            <a:pPr marL="514350" indent="-514350" algn="just">
              <a:buNone/>
            </a:pPr>
            <a:r>
              <a:rPr lang="en-IN" sz="1800" dirty="0" smtClean="0">
                <a:latin typeface="Cambria" pitchFamily="18" charset="0"/>
              </a:rPr>
              <a:t>3) </a:t>
            </a:r>
            <a:r>
              <a:rPr lang="en-US" sz="1800" dirty="0" smtClean="0">
                <a:latin typeface="Cambria" pitchFamily="18" charset="0"/>
              </a:rPr>
              <a:t>Shareholders. However, Money accepted does not exceed 100% of paid up share capital and free reserves.</a:t>
            </a:r>
          </a:p>
          <a:p>
            <a:pPr algn="just">
              <a:buNone/>
            </a:pPr>
            <a:r>
              <a:rPr lang="en-US" sz="1800" dirty="0" smtClean="0">
                <a:latin typeface="Cambria" pitchFamily="18" charset="0"/>
              </a:rPr>
              <a:t>4) Employee (not exceeding his annual salary under a contract of employment with the company)</a:t>
            </a:r>
          </a:p>
          <a:p>
            <a:pPr marL="514350" indent="-514350" algn="just">
              <a:buNone/>
            </a:pPr>
            <a:r>
              <a:rPr lang="en-US" sz="1800" dirty="0" smtClean="0">
                <a:latin typeface="Cambria" pitchFamily="18" charset="0"/>
              </a:rPr>
              <a:t>5) Any other Company</a:t>
            </a:r>
          </a:p>
          <a:p>
            <a:pPr marL="514350" indent="-514350" algn="just">
              <a:buNone/>
            </a:pPr>
            <a:r>
              <a:rPr lang="en-US" sz="1800" dirty="0" smtClean="0">
                <a:latin typeface="Cambria" pitchFamily="18" charset="0"/>
              </a:rPr>
              <a:t>6) Bank/ Public Financial Institution</a:t>
            </a:r>
          </a:p>
          <a:p>
            <a:pPr marL="514350" indent="-514350" algn="just">
              <a:buNone/>
            </a:pPr>
            <a:r>
              <a:rPr lang="en-US" sz="1800" dirty="0" smtClean="0">
                <a:latin typeface="Cambria" pitchFamily="18" charset="0"/>
              </a:rPr>
              <a:t>7) Trust</a:t>
            </a:r>
          </a:p>
          <a:p>
            <a:pPr marL="514350" indent="-514350" algn="just">
              <a:buNone/>
            </a:pPr>
            <a:r>
              <a:rPr lang="en-US" sz="1800" dirty="0" smtClean="0">
                <a:latin typeface="Cambria" pitchFamily="18" charset="0"/>
              </a:rPr>
              <a:t>8) Central Govt./State Govt./Local Authority/Statutory Authority</a:t>
            </a:r>
          </a:p>
          <a:p>
            <a:pPr marL="514350" indent="-514350" algn="just">
              <a:buNone/>
            </a:pPr>
            <a:r>
              <a:rPr lang="en-US" sz="1800" dirty="0" smtClean="0">
                <a:latin typeface="Cambria" pitchFamily="18" charset="0"/>
              </a:rPr>
              <a:t>9) Foreign Govt./Foreign Banks/Foreign Body Corporate/Foreign Citizen/NRI</a:t>
            </a:r>
          </a:p>
          <a:p>
            <a:pPr marL="514350" indent="-514350" algn="just">
              <a:buNone/>
            </a:pPr>
            <a:endParaRPr lang="en-IN" sz="1800" dirty="0" smtClean="0">
              <a:latin typeface="Cambria" pitchFamily="18" charset="0"/>
            </a:endParaRPr>
          </a:p>
          <a:p>
            <a:pPr marL="514350" indent="-514350" algn="just">
              <a:buNone/>
            </a:pPr>
            <a:endParaRPr lang="en-IN" sz="1800" dirty="0" smtClean="0">
              <a:latin typeface="Cambria" pitchFamily="18" charset="0"/>
            </a:endParaRPr>
          </a:p>
        </p:txBody>
      </p:sp>
      <p:pic>
        <p:nvPicPr>
          <p:cNvPr id="6" name="Picture 5">
            <a:extLst>
              <a:ext uri="{FF2B5EF4-FFF2-40B4-BE49-F238E27FC236}">
                <a16:creationId xmlns="" xmlns:a16="http://schemas.microsoft.com/office/drawing/2014/main"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 xmlns:p14="http://schemas.microsoft.com/office/powerpoint/2010/main" val="2804030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81233"/>
            <a:ext cx="10515600" cy="939113"/>
          </a:xfrm>
        </p:spPr>
        <p:txBody>
          <a:bodyPr>
            <a:normAutofit/>
          </a:bodyPr>
          <a:lstStyle/>
          <a:p>
            <a:pPr algn="ctr"/>
            <a:r>
              <a:rPr lang="en-US" sz="3200" b="1" u="sng" dirty="0" smtClean="0">
                <a:solidFill>
                  <a:schemeClr val="accent1">
                    <a:lumMod val="75000"/>
                  </a:schemeClr>
                </a:solidFill>
                <a:latin typeface="Cambria" pitchFamily="18" charset="0"/>
              </a:rPr>
              <a:t>Person/Entity to whom Company can not give loan</a:t>
            </a:r>
            <a:endParaRPr lang="en-US" sz="3200" b="1" u="sng" dirty="0">
              <a:solidFill>
                <a:schemeClr val="accent1">
                  <a:lumMod val="75000"/>
                </a:schemeClr>
              </a:solidFill>
              <a:latin typeface="Cambria" pitchFamily="18" charset="0"/>
            </a:endParaRPr>
          </a:p>
        </p:txBody>
      </p:sp>
      <p:sp>
        <p:nvSpPr>
          <p:cNvPr id="10" name="Content Placeholder 9"/>
          <p:cNvSpPr>
            <a:spLocks noGrp="1"/>
          </p:cNvSpPr>
          <p:nvPr>
            <p:ph idx="1"/>
          </p:nvPr>
        </p:nvSpPr>
        <p:spPr>
          <a:xfrm>
            <a:off x="838200" y="1005016"/>
            <a:ext cx="10515600" cy="5313405"/>
          </a:xfrm>
        </p:spPr>
        <p:txBody>
          <a:bodyPr>
            <a:noAutofit/>
          </a:bodyPr>
          <a:lstStyle/>
          <a:p>
            <a:pPr marL="514350" indent="-514350">
              <a:buAutoNum type="arabicParenR"/>
            </a:pPr>
            <a:r>
              <a:rPr lang="en-US" sz="2200" dirty="0" smtClean="0">
                <a:latin typeface="Cambria" pitchFamily="18" charset="0"/>
              </a:rPr>
              <a:t>any director of the company;</a:t>
            </a:r>
          </a:p>
          <a:p>
            <a:pPr marL="514350" indent="-514350">
              <a:buAutoNum type="arabicParenR"/>
            </a:pPr>
            <a:r>
              <a:rPr lang="en-US" sz="2200" dirty="0" smtClean="0">
                <a:latin typeface="Cambria" pitchFamily="18" charset="0"/>
              </a:rPr>
              <a:t>any director of the holding company; </a:t>
            </a:r>
          </a:p>
          <a:p>
            <a:pPr marL="514350" indent="-514350">
              <a:buAutoNum type="arabicParenR"/>
            </a:pPr>
            <a:r>
              <a:rPr lang="en-US" sz="2200" dirty="0" smtClean="0">
                <a:latin typeface="Cambria" pitchFamily="18" charset="0"/>
              </a:rPr>
              <a:t>any relative of any such director;</a:t>
            </a:r>
          </a:p>
          <a:p>
            <a:pPr marL="514350" indent="-514350">
              <a:buAutoNum type="arabicParenR"/>
            </a:pPr>
            <a:r>
              <a:rPr lang="en-US" sz="2200" dirty="0" smtClean="0">
                <a:latin typeface="Cambria" pitchFamily="18" charset="0"/>
              </a:rPr>
              <a:t>any firm in which such director or relative is a partner</a:t>
            </a:r>
          </a:p>
          <a:p>
            <a:pPr marL="514350" indent="-514350" algn="just">
              <a:buNone/>
            </a:pPr>
            <a:r>
              <a:rPr lang="en-US" sz="2200" dirty="0" smtClean="0">
                <a:latin typeface="Cambria" pitchFamily="18" charset="0"/>
              </a:rPr>
              <a:t>          E.g. 1: Mr. A is Director of XYZ Pvt. Ltd. and also partner of M/s. PQR Associates (Partnership Firm) then XYZ Pvt. Ltd. can not give loan to M/s. PQR Associates.</a:t>
            </a:r>
          </a:p>
          <a:p>
            <a:pPr marL="514350" indent="-514350" algn="just">
              <a:buNone/>
            </a:pPr>
            <a:r>
              <a:rPr lang="en-US" sz="2200" dirty="0" smtClean="0">
                <a:latin typeface="Cambria" pitchFamily="18" charset="0"/>
              </a:rPr>
              <a:t>         E.g. 2: Mr. A who is relative of Director of XYZ Pvt. Ltd. and also partner of M/s. PQR Associates (Partnership Firm) then XYZ Pvt. Ltd. can not give loan to M/s. PQR Associates.</a:t>
            </a:r>
          </a:p>
          <a:p>
            <a:pPr marL="514350" indent="-514350">
              <a:buNone/>
            </a:pPr>
            <a:r>
              <a:rPr lang="en-US" sz="2200" dirty="0" smtClean="0">
                <a:latin typeface="Cambria" pitchFamily="18" charset="0"/>
              </a:rPr>
              <a:t>5)    any partner of any such director</a:t>
            </a:r>
          </a:p>
          <a:p>
            <a:pPr marL="514350" indent="-514350" algn="just">
              <a:buNone/>
            </a:pPr>
            <a:r>
              <a:rPr lang="en-US" sz="2200" dirty="0" smtClean="0">
                <a:latin typeface="Cambria" pitchFamily="18" charset="0"/>
              </a:rPr>
              <a:t>        E.g.: Mr. A is Director of XYZ Pvt. Ltd. and also partner of M/s. PQR Associates (Partnership Firm) in which Mr. B is also Partner then XYZ Pvt. Ltd. can not give loan to Mr. B</a:t>
            </a:r>
          </a:p>
          <a:p>
            <a:pPr marL="514350" indent="-514350" algn="just">
              <a:buNone/>
            </a:pPr>
            <a:endParaRPr lang="en-US" sz="2000" dirty="0" smtClean="0">
              <a:latin typeface="Cambria" pitchFamily="18" charset="0"/>
            </a:endParaRPr>
          </a:p>
          <a:p>
            <a:pPr marL="514350" indent="-514350">
              <a:buNone/>
            </a:pPr>
            <a:endParaRPr lang="en-US" sz="2400" dirty="0" smtClean="0">
              <a:latin typeface="Cambria" pitchFamily="18" charset="0"/>
            </a:endParaRPr>
          </a:p>
          <a:p>
            <a:pPr marL="514350" indent="-514350">
              <a:buNone/>
            </a:pPr>
            <a:endParaRPr lang="en-US" sz="2400" dirty="0" smtClean="0">
              <a:latin typeface="Cambria" pitchFamily="18" charset="0"/>
            </a:endParaRPr>
          </a:p>
          <a:p>
            <a:pPr marL="514350" indent="-514350">
              <a:buNone/>
            </a:pPr>
            <a:endParaRPr lang="en-US" sz="24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8129"/>
          </a:xfrm>
        </p:spPr>
        <p:txBody>
          <a:bodyPr>
            <a:normAutofit/>
          </a:bodyPr>
          <a:lstStyle/>
          <a:p>
            <a:pPr marL="514350" lvl="0" indent="-514350">
              <a:spcBef>
                <a:spcPts val="1000"/>
              </a:spcBef>
            </a:pPr>
            <a:r>
              <a:rPr lang="en-US" sz="2000" b="1" dirty="0" smtClean="0">
                <a:solidFill>
                  <a:prstClr val="black"/>
                </a:solidFill>
                <a:latin typeface="Cambria" pitchFamily="18" charset="0"/>
                <a:ea typeface="+mn-ea"/>
                <a:cs typeface="+mn-cs"/>
              </a:rPr>
              <a:t>EXCEPTION</a:t>
            </a:r>
            <a:r>
              <a:rPr lang="en-US" sz="2000" dirty="0" smtClean="0">
                <a:solidFill>
                  <a:prstClr val="black"/>
                </a:solidFill>
                <a:latin typeface="Cambria" pitchFamily="18" charset="0"/>
                <a:ea typeface="+mn-ea"/>
                <a:cs typeface="+mn-cs"/>
              </a:rPr>
              <a:t>:</a:t>
            </a:r>
            <a:br>
              <a:rPr lang="en-US" sz="2000" dirty="0" smtClean="0">
                <a:solidFill>
                  <a:prstClr val="black"/>
                </a:solidFill>
                <a:latin typeface="Cambria" pitchFamily="18" charset="0"/>
                <a:ea typeface="+mn-ea"/>
                <a:cs typeface="+mn-cs"/>
              </a:rPr>
            </a:br>
            <a:endParaRPr lang="en-US" sz="2000" dirty="0" smtClean="0">
              <a:solidFill>
                <a:prstClr val="black"/>
              </a:solidFill>
              <a:latin typeface="Cambria" pitchFamily="18" charset="0"/>
              <a:ea typeface="+mn-ea"/>
              <a:cs typeface="+mn-cs"/>
            </a:endParaRPr>
          </a:p>
        </p:txBody>
      </p:sp>
      <p:sp>
        <p:nvSpPr>
          <p:cNvPr id="3" name="Content Placeholder 2"/>
          <p:cNvSpPr>
            <a:spLocks noGrp="1"/>
          </p:cNvSpPr>
          <p:nvPr>
            <p:ph idx="1"/>
          </p:nvPr>
        </p:nvSpPr>
        <p:spPr>
          <a:xfrm>
            <a:off x="838200" y="856735"/>
            <a:ext cx="10515600" cy="5320228"/>
          </a:xfrm>
        </p:spPr>
        <p:txBody>
          <a:bodyPr>
            <a:normAutofit/>
          </a:bodyPr>
          <a:lstStyle/>
          <a:p>
            <a:pPr algn="just"/>
            <a:r>
              <a:rPr lang="en-US" sz="2000" dirty="0" smtClean="0">
                <a:solidFill>
                  <a:prstClr val="black"/>
                </a:solidFill>
                <a:latin typeface="Cambria" pitchFamily="18" charset="0"/>
              </a:rPr>
              <a:t>any loan to a managing or whole-time director as a part of the conditions of service extended by the company to all its employees; </a:t>
            </a:r>
          </a:p>
          <a:p>
            <a:pPr algn="just"/>
            <a:r>
              <a:rPr lang="en-US" sz="2000" dirty="0" smtClean="0">
                <a:solidFill>
                  <a:prstClr val="black"/>
                </a:solidFill>
                <a:latin typeface="Cambria" pitchFamily="18" charset="0"/>
              </a:rPr>
              <a:t>a company which in the ordinary course of its business provides loans or gives guarantees or securities;</a:t>
            </a:r>
          </a:p>
          <a:p>
            <a:pPr algn="just"/>
            <a:r>
              <a:rPr lang="en-US" sz="2000" dirty="0" smtClean="0">
                <a:solidFill>
                  <a:prstClr val="black"/>
                </a:solidFill>
                <a:latin typeface="Cambria" pitchFamily="18" charset="0"/>
              </a:rPr>
              <a:t>any loan made by a holding company to its wholly owned subsidiary company;</a:t>
            </a:r>
          </a:p>
          <a:p>
            <a:pPr algn="just"/>
            <a:r>
              <a:rPr lang="en-US" sz="2000" dirty="0" smtClean="0">
                <a:solidFill>
                  <a:prstClr val="black"/>
                </a:solidFill>
                <a:latin typeface="Cambria" pitchFamily="18" charset="0"/>
              </a:rPr>
              <a:t>any guarantee given or security provided by a holding company in respect of loan made by any bank or financial institution to its subsidiary company.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4098</TotalTime>
  <Words>1129</Words>
  <Application>Microsoft Office PowerPoint</Application>
  <PresentationFormat>Custom</PresentationFormat>
  <Paragraphs>163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Company Law Compliances</vt:lpstr>
      <vt:lpstr>Congratulation for your newly incorporated company  NIRANT COMPUTERS PRIVATE LIMITED</vt:lpstr>
      <vt:lpstr>Master Data of the Company</vt:lpstr>
      <vt:lpstr>List of Directors of the Company</vt:lpstr>
      <vt:lpstr>Immediate Post Incorporation Compliances</vt:lpstr>
      <vt:lpstr>BOARD MEETINGS &amp; ANNUAL GENERAL MEETING</vt:lpstr>
      <vt:lpstr>Person/Entity from whom Company can accept a loan or money</vt:lpstr>
      <vt:lpstr>Person/Entity to whom Company can not give loan</vt:lpstr>
      <vt:lpstr>EXCEPTION: </vt:lpstr>
      <vt:lpstr>Person/Entity to whom Company can give loan</vt:lpstr>
      <vt:lpstr>Statutory Registers</vt:lpstr>
      <vt:lpstr>Filing of Form MSME -I</vt:lpstr>
      <vt:lpstr>Filling of Form DPT - 3</vt:lpstr>
      <vt:lpstr>Filling of Form DIR 3 KYC</vt:lpstr>
      <vt:lpstr>Annual Filing Compliances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L</dc:creator>
  <cp:lastModifiedBy>snt16</cp:lastModifiedBy>
  <cp:revision>641</cp:revision>
  <dcterms:created xsi:type="dcterms:W3CDTF">2018-01-03T12:04:39Z</dcterms:created>
  <dcterms:modified xsi:type="dcterms:W3CDTF">2019-08-20T05:32:02Z</dcterms:modified>
</cp:coreProperties>
</file>