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3126A-1C5A-40BF-B0C8-607F7F439E75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BF4847-B0B6-4201-8CDE-CA4C1834F746}">
      <dgm:prSet phldrT="[Text]"/>
      <dgm:spPr/>
      <dgm:t>
        <a:bodyPr/>
        <a:lstStyle/>
        <a:p>
          <a:r>
            <a:rPr lang="en-US" dirty="0" smtClean="0"/>
            <a:t>DPT-3</a:t>
          </a:r>
          <a:endParaRPr lang="en-US" dirty="0"/>
        </a:p>
      </dgm:t>
    </dgm:pt>
    <dgm:pt modelId="{5DE15234-50E7-4270-AA83-B594485D3A50}" type="parTrans" cxnId="{A83CB3BE-CD58-4E0E-85FE-029FAF82B7E7}">
      <dgm:prSet/>
      <dgm:spPr/>
      <dgm:t>
        <a:bodyPr/>
        <a:lstStyle/>
        <a:p>
          <a:endParaRPr lang="en-US"/>
        </a:p>
      </dgm:t>
    </dgm:pt>
    <dgm:pt modelId="{D0023E12-91FE-4CF0-BC6B-894E37D53701}" type="sibTrans" cxnId="{A83CB3BE-CD58-4E0E-85FE-029FAF82B7E7}">
      <dgm:prSet/>
      <dgm:spPr/>
      <dgm:t>
        <a:bodyPr/>
        <a:lstStyle/>
        <a:p>
          <a:endParaRPr lang="en-US"/>
        </a:p>
      </dgm:t>
    </dgm:pt>
    <dgm:pt modelId="{A15384B2-274F-4F3D-9CA1-3B89AFC6E5A6}">
      <dgm:prSet phldrT="[Text]"/>
      <dgm:spPr/>
      <dgm:t>
        <a:bodyPr/>
        <a:lstStyle/>
        <a:p>
          <a:endParaRPr lang="en-US" dirty="0" smtClean="0"/>
        </a:p>
        <a:p>
          <a:r>
            <a:rPr lang="en-US" dirty="0" smtClean="0"/>
            <a:t>Rule 16: Annual Return of Deposit or Particular of Transaction not considered as Deposit or Both.</a:t>
          </a:r>
        </a:p>
        <a:p>
          <a:r>
            <a:rPr lang="en-US" dirty="0" smtClean="0"/>
            <a:t>Information as on 31</a:t>
          </a:r>
          <a:r>
            <a:rPr lang="en-US" baseline="30000" dirty="0" smtClean="0"/>
            <a:t>st</a:t>
          </a:r>
          <a:r>
            <a:rPr lang="en-US" dirty="0" smtClean="0"/>
            <a:t> March of that year.</a:t>
          </a:r>
        </a:p>
      </dgm:t>
    </dgm:pt>
    <dgm:pt modelId="{8E75FABE-9759-4214-8661-190ACD7D50B4}" type="parTrans" cxnId="{D7DAE3C3-6937-4249-BC82-012F19C6E0B8}">
      <dgm:prSet/>
      <dgm:spPr/>
      <dgm:t>
        <a:bodyPr/>
        <a:lstStyle/>
        <a:p>
          <a:endParaRPr lang="en-US"/>
        </a:p>
      </dgm:t>
    </dgm:pt>
    <dgm:pt modelId="{EF089E29-AE7D-40BC-9B0D-2DA4420D798F}" type="sibTrans" cxnId="{D7DAE3C3-6937-4249-BC82-012F19C6E0B8}">
      <dgm:prSet/>
      <dgm:spPr/>
      <dgm:t>
        <a:bodyPr/>
        <a:lstStyle/>
        <a:p>
          <a:endParaRPr lang="en-US"/>
        </a:p>
      </dgm:t>
    </dgm:pt>
    <dgm:pt modelId="{A2632D27-49DC-4634-9E85-25C6809668E2}">
      <dgm:prSet phldrT="[Text]"/>
      <dgm:spPr/>
      <dgm:t>
        <a:bodyPr/>
        <a:lstStyle/>
        <a:p>
          <a:endParaRPr lang="en-US" dirty="0" smtClean="0"/>
        </a:p>
        <a:p>
          <a:r>
            <a:rPr lang="en-US" dirty="0" smtClean="0"/>
            <a:t>Rule 16A (3): One Time Return of Outstanding receipt of money or loan by the company but not considered as deposits.</a:t>
          </a:r>
        </a:p>
        <a:p>
          <a:r>
            <a:rPr lang="en-US" dirty="0" smtClean="0"/>
            <a:t>From 1</a:t>
          </a:r>
          <a:r>
            <a:rPr lang="en-US" baseline="30000" dirty="0" smtClean="0"/>
            <a:t>st</a:t>
          </a:r>
          <a:r>
            <a:rPr lang="en-US" dirty="0" smtClean="0"/>
            <a:t> April, 2014 – 22</a:t>
          </a:r>
          <a:r>
            <a:rPr lang="en-US" baseline="30000" dirty="0" smtClean="0"/>
            <a:t>nd</a:t>
          </a:r>
          <a:r>
            <a:rPr lang="en-US" dirty="0" smtClean="0"/>
            <a:t> January, 2019</a:t>
          </a:r>
        </a:p>
      </dgm:t>
    </dgm:pt>
    <dgm:pt modelId="{9DB1E347-90D6-41A7-A2EA-F96B05B37E5C}" type="parTrans" cxnId="{4B91C1AD-3C6B-4DEC-BA78-BA1B2CAD6607}">
      <dgm:prSet/>
      <dgm:spPr/>
      <dgm:t>
        <a:bodyPr/>
        <a:lstStyle/>
        <a:p>
          <a:endParaRPr lang="en-US"/>
        </a:p>
      </dgm:t>
    </dgm:pt>
    <dgm:pt modelId="{A096B8ED-FF18-4BBA-B9A9-5340AF34B681}" type="sibTrans" cxnId="{4B91C1AD-3C6B-4DEC-BA78-BA1B2CAD6607}">
      <dgm:prSet/>
      <dgm:spPr/>
      <dgm:t>
        <a:bodyPr/>
        <a:lstStyle/>
        <a:p>
          <a:endParaRPr lang="en-US"/>
        </a:p>
      </dgm:t>
    </dgm:pt>
    <dgm:pt modelId="{B3A444AE-3D7E-4302-9C49-8F01937B3C7F}">
      <dgm:prSet phldrT="[Text]"/>
      <dgm:spPr/>
      <dgm:t>
        <a:bodyPr/>
        <a:lstStyle/>
        <a:p>
          <a:r>
            <a:rPr lang="en-US" dirty="0" smtClean="0"/>
            <a:t>On or Before 30</a:t>
          </a:r>
          <a:r>
            <a:rPr lang="en-US" baseline="30000" dirty="0" smtClean="0"/>
            <a:t>th</a:t>
          </a:r>
          <a:r>
            <a:rPr lang="en-US" dirty="0" smtClean="0"/>
            <a:t> June of every year.</a:t>
          </a:r>
          <a:endParaRPr lang="en-US" dirty="0"/>
        </a:p>
      </dgm:t>
    </dgm:pt>
    <dgm:pt modelId="{9AD2DBA4-EB35-4604-9343-A16A5201B65F}" type="parTrans" cxnId="{0B41EFAA-C64C-4887-857C-790F8C425DE9}">
      <dgm:prSet/>
      <dgm:spPr/>
      <dgm:t>
        <a:bodyPr/>
        <a:lstStyle/>
        <a:p>
          <a:endParaRPr lang="en-US"/>
        </a:p>
      </dgm:t>
    </dgm:pt>
    <dgm:pt modelId="{BB7D44E7-255C-40B5-AE00-5064CA9E81A7}" type="sibTrans" cxnId="{0B41EFAA-C64C-4887-857C-790F8C425DE9}">
      <dgm:prSet/>
      <dgm:spPr/>
      <dgm:t>
        <a:bodyPr/>
        <a:lstStyle/>
        <a:p>
          <a:endParaRPr lang="en-US"/>
        </a:p>
      </dgm:t>
    </dgm:pt>
    <dgm:pt modelId="{491D3F09-C88A-44CD-B649-45D6F066DAD4}">
      <dgm:prSet phldrT="[Text]"/>
      <dgm:spPr/>
      <dgm:t>
        <a:bodyPr/>
        <a:lstStyle/>
        <a:p>
          <a:r>
            <a:rPr lang="en-US" dirty="0" smtClean="0"/>
            <a:t>29</a:t>
          </a:r>
          <a:r>
            <a:rPr lang="en-US" baseline="30000" dirty="0" smtClean="0"/>
            <a:t>th</a:t>
          </a:r>
          <a:r>
            <a:rPr lang="en-US" dirty="0" smtClean="0"/>
            <a:t> June</a:t>
          </a:r>
          <a:endParaRPr lang="en-US" dirty="0"/>
        </a:p>
      </dgm:t>
    </dgm:pt>
    <dgm:pt modelId="{565B364B-B06F-43D1-B387-3BBA80CC4545}" type="parTrans" cxnId="{6DCF18E2-479E-4EBC-B8B2-E3A59809F2C9}">
      <dgm:prSet/>
      <dgm:spPr/>
      <dgm:t>
        <a:bodyPr/>
        <a:lstStyle/>
        <a:p>
          <a:endParaRPr lang="en-US"/>
        </a:p>
      </dgm:t>
    </dgm:pt>
    <dgm:pt modelId="{B8CDDA6E-4DC3-4F44-8E8C-66F3D8873736}" type="sibTrans" cxnId="{6DCF18E2-479E-4EBC-B8B2-E3A59809F2C9}">
      <dgm:prSet/>
      <dgm:spPr/>
      <dgm:t>
        <a:bodyPr/>
        <a:lstStyle/>
        <a:p>
          <a:endParaRPr lang="en-US"/>
        </a:p>
      </dgm:t>
    </dgm:pt>
    <dgm:pt modelId="{9D8A7FF6-7260-43DB-B073-C451ADC3E6B0}" type="pres">
      <dgm:prSet presAssocID="{3A43126A-1C5A-40BF-B0C8-607F7F439E7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160E5D0-6A1B-4DA9-B3C1-FB9045025067}" type="pres">
      <dgm:prSet presAssocID="{3A43126A-1C5A-40BF-B0C8-607F7F439E75}" presName="matrix" presStyleCnt="0"/>
      <dgm:spPr/>
    </dgm:pt>
    <dgm:pt modelId="{470C61FA-B520-4031-BF48-8D7B34E39F80}" type="pres">
      <dgm:prSet presAssocID="{3A43126A-1C5A-40BF-B0C8-607F7F439E75}" presName="tile1" presStyleLbl="node1" presStyleIdx="0" presStyleCnt="4"/>
      <dgm:spPr/>
      <dgm:t>
        <a:bodyPr/>
        <a:lstStyle/>
        <a:p>
          <a:endParaRPr lang="en-US"/>
        </a:p>
      </dgm:t>
    </dgm:pt>
    <dgm:pt modelId="{16B075B9-7E8F-4E8B-A478-A2DF9E95E0D3}" type="pres">
      <dgm:prSet presAssocID="{3A43126A-1C5A-40BF-B0C8-607F7F439E7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82DF92-D5C2-4EE2-A970-5CC511472F41}" type="pres">
      <dgm:prSet presAssocID="{3A43126A-1C5A-40BF-B0C8-607F7F439E75}" presName="tile2" presStyleLbl="node1" presStyleIdx="1" presStyleCnt="4"/>
      <dgm:spPr/>
      <dgm:t>
        <a:bodyPr/>
        <a:lstStyle/>
        <a:p>
          <a:endParaRPr lang="en-US"/>
        </a:p>
      </dgm:t>
    </dgm:pt>
    <dgm:pt modelId="{D5CF585D-F430-44E2-84D2-8FA2FA88CE8D}" type="pres">
      <dgm:prSet presAssocID="{3A43126A-1C5A-40BF-B0C8-607F7F439E7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504ECD-A130-4DC4-9474-4D93E8990FBA}" type="pres">
      <dgm:prSet presAssocID="{3A43126A-1C5A-40BF-B0C8-607F7F439E75}" presName="tile3" presStyleLbl="node1" presStyleIdx="2" presStyleCnt="4"/>
      <dgm:spPr/>
      <dgm:t>
        <a:bodyPr/>
        <a:lstStyle/>
        <a:p>
          <a:endParaRPr lang="en-US"/>
        </a:p>
      </dgm:t>
    </dgm:pt>
    <dgm:pt modelId="{FE05A134-29AA-4E3A-B6CC-9F09E057A6E9}" type="pres">
      <dgm:prSet presAssocID="{3A43126A-1C5A-40BF-B0C8-607F7F439E7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00E552-5F1F-4660-A11C-D9E116E84A68}" type="pres">
      <dgm:prSet presAssocID="{3A43126A-1C5A-40BF-B0C8-607F7F439E75}" presName="tile4" presStyleLbl="node1" presStyleIdx="3" presStyleCnt="4"/>
      <dgm:spPr/>
      <dgm:t>
        <a:bodyPr/>
        <a:lstStyle/>
        <a:p>
          <a:endParaRPr lang="en-US"/>
        </a:p>
      </dgm:t>
    </dgm:pt>
    <dgm:pt modelId="{BCBCA876-A94F-4698-A062-860C39835C84}" type="pres">
      <dgm:prSet presAssocID="{3A43126A-1C5A-40BF-B0C8-607F7F439E7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BCEE58-7F41-4C61-9BAF-866C089D0C76}" type="pres">
      <dgm:prSet presAssocID="{3A43126A-1C5A-40BF-B0C8-607F7F439E75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6DCF18E2-479E-4EBC-B8B2-E3A59809F2C9}" srcId="{53BF4847-B0B6-4201-8CDE-CA4C1834F746}" destId="{491D3F09-C88A-44CD-B649-45D6F066DAD4}" srcOrd="3" destOrd="0" parTransId="{565B364B-B06F-43D1-B387-3BBA80CC4545}" sibTransId="{B8CDDA6E-4DC3-4F44-8E8C-66F3D8873736}"/>
    <dgm:cxn modelId="{C8140C82-2A58-47E7-AC01-1A527FF92FD5}" type="presOf" srcId="{3A43126A-1C5A-40BF-B0C8-607F7F439E75}" destId="{9D8A7FF6-7260-43DB-B073-C451ADC3E6B0}" srcOrd="0" destOrd="0" presId="urn:microsoft.com/office/officeart/2005/8/layout/matrix1"/>
    <dgm:cxn modelId="{5C4E5E3A-6D68-4F0B-8B98-969A789FC464}" type="presOf" srcId="{A2632D27-49DC-4634-9E85-25C6809668E2}" destId="{D5CF585D-F430-44E2-84D2-8FA2FA88CE8D}" srcOrd="1" destOrd="0" presId="urn:microsoft.com/office/officeart/2005/8/layout/matrix1"/>
    <dgm:cxn modelId="{C864C2B2-D9BA-4BDB-B2C5-71C4B4D36EA2}" type="presOf" srcId="{A2632D27-49DC-4634-9E85-25C6809668E2}" destId="{6182DF92-D5C2-4EE2-A970-5CC511472F41}" srcOrd="0" destOrd="0" presId="urn:microsoft.com/office/officeart/2005/8/layout/matrix1"/>
    <dgm:cxn modelId="{D7DAE3C3-6937-4249-BC82-012F19C6E0B8}" srcId="{53BF4847-B0B6-4201-8CDE-CA4C1834F746}" destId="{A15384B2-274F-4F3D-9CA1-3B89AFC6E5A6}" srcOrd="0" destOrd="0" parTransId="{8E75FABE-9759-4214-8661-190ACD7D50B4}" sibTransId="{EF089E29-AE7D-40BC-9B0D-2DA4420D798F}"/>
    <dgm:cxn modelId="{E44DA8BD-D91B-49D4-9965-9BEA7E5B6F79}" type="presOf" srcId="{53BF4847-B0B6-4201-8CDE-CA4C1834F746}" destId="{5DBCEE58-7F41-4C61-9BAF-866C089D0C76}" srcOrd="0" destOrd="0" presId="urn:microsoft.com/office/officeart/2005/8/layout/matrix1"/>
    <dgm:cxn modelId="{A83CB3BE-CD58-4E0E-85FE-029FAF82B7E7}" srcId="{3A43126A-1C5A-40BF-B0C8-607F7F439E75}" destId="{53BF4847-B0B6-4201-8CDE-CA4C1834F746}" srcOrd="0" destOrd="0" parTransId="{5DE15234-50E7-4270-AA83-B594485D3A50}" sibTransId="{D0023E12-91FE-4CF0-BC6B-894E37D53701}"/>
    <dgm:cxn modelId="{EB5C6869-D980-416C-9371-F02CA26EE1D1}" type="presOf" srcId="{A15384B2-274F-4F3D-9CA1-3B89AFC6E5A6}" destId="{16B075B9-7E8F-4E8B-A478-A2DF9E95E0D3}" srcOrd="1" destOrd="0" presId="urn:microsoft.com/office/officeart/2005/8/layout/matrix1"/>
    <dgm:cxn modelId="{8C7E6310-D84F-4972-9249-800F0202CDFF}" type="presOf" srcId="{491D3F09-C88A-44CD-B649-45D6F066DAD4}" destId="{BCBCA876-A94F-4698-A062-860C39835C84}" srcOrd="1" destOrd="0" presId="urn:microsoft.com/office/officeart/2005/8/layout/matrix1"/>
    <dgm:cxn modelId="{458B8F84-EDAC-419C-AF4E-7A3F6AF2B733}" type="presOf" srcId="{B3A444AE-3D7E-4302-9C49-8F01937B3C7F}" destId="{99504ECD-A130-4DC4-9474-4D93E8990FBA}" srcOrd="0" destOrd="0" presId="urn:microsoft.com/office/officeart/2005/8/layout/matrix1"/>
    <dgm:cxn modelId="{4B91C1AD-3C6B-4DEC-BA78-BA1B2CAD6607}" srcId="{53BF4847-B0B6-4201-8CDE-CA4C1834F746}" destId="{A2632D27-49DC-4634-9E85-25C6809668E2}" srcOrd="1" destOrd="0" parTransId="{9DB1E347-90D6-41A7-A2EA-F96B05B37E5C}" sibTransId="{A096B8ED-FF18-4BBA-B9A9-5340AF34B681}"/>
    <dgm:cxn modelId="{5C4D3CBA-3E6C-4481-A74B-378BE36AF70B}" type="presOf" srcId="{B3A444AE-3D7E-4302-9C49-8F01937B3C7F}" destId="{FE05A134-29AA-4E3A-B6CC-9F09E057A6E9}" srcOrd="1" destOrd="0" presId="urn:microsoft.com/office/officeart/2005/8/layout/matrix1"/>
    <dgm:cxn modelId="{AC9D799B-C74B-4CE1-B8AE-A21F961DAC94}" type="presOf" srcId="{491D3F09-C88A-44CD-B649-45D6F066DAD4}" destId="{C700E552-5F1F-4660-A11C-D9E116E84A68}" srcOrd="0" destOrd="0" presId="urn:microsoft.com/office/officeart/2005/8/layout/matrix1"/>
    <dgm:cxn modelId="{0B41EFAA-C64C-4887-857C-790F8C425DE9}" srcId="{53BF4847-B0B6-4201-8CDE-CA4C1834F746}" destId="{B3A444AE-3D7E-4302-9C49-8F01937B3C7F}" srcOrd="2" destOrd="0" parTransId="{9AD2DBA4-EB35-4604-9343-A16A5201B65F}" sibTransId="{BB7D44E7-255C-40B5-AE00-5064CA9E81A7}"/>
    <dgm:cxn modelId="{CFBCC787-CB27-4E66-870E-5842AFAFF7BA}" type="presOf" srcId="{A15384B2-274F-4F3D-9CA1-3B89AFC6E5A6}" destId="{470C61FA-B520-4031-BF48-8D7B34E39F80}" srcOrd="0" destOrd="0" presId="urn:microsoft.com/office/officeart/2005/8/layout/matrix1"/>
    <dgm:cxn modelId="{A881A9C4-3586-4580-A8D2-37132171D51B}" type="presParOf" srcId="{9D8A7FF6-7260-43DB-B073-C451ADC3E6B0}" destId="{2160E5D0-6A1B-4DA9-B3C1-FB9045025067}" srcOrd="0" destOrd="0" presId="urn:microsoft.com/office/officeart/2005/8/layout/matrix1"/>
    <dgm:cxn modelId="{49676A64-CBBF-42FE-B6B4-1B3B8775BB5F}" type="presParOf" srcId="{2160E5D0-6A1B-4DA9-B3C1-FB9045025067}" destId="{470C61FA-B520-4031-BF48-8D7B34E39F80}" srcOrd="0" destOrd="0" presId="urn:microsoft.com/office/officeart/2005/8/layout/matrix1"/>
    <dgm:cxn modelId="{219451EC-4172-4F32-8938-0B09FDF6C460}" type="presParOf" srcId="{2160E5D0-6A1B-4DA9-B3C1-FB9045025067}" destId="{16B075B9-7E8F-4E8B-A478-A2DF9E95E0D3}" srcOrd="1" destOrd="0" presId="urn:microsoft.com/office/officeart/2005/8/layout/matrix1"/>
    <dgm:cxn modelId="{F50EF2AB-5DB8-4493-9D19-DF4A3F0282F0}" type="presParOf" srcId="{2160E5D0-6A1B-4DA9-B3C1-FB9045025067}" destId="{6182DF92-D5C2-4EE2-A970-5CC511472F41}" srcOrd="2" destOrd="0" presId="urn:microsoft.com/office/officeart/2005/8/layout/matrix1"/>
    <dgm:cxn modelId="{91348052-3F34-40D1-A053-ABC106782E46}" type="presParOf" srcId="{2160E5D0-6A1B-4DA9-B3C1-FB9045025067}" destId="{D5CF585D-F430-44E2-84D2-8FA2FA88CE8D}" srcOrd="3" destOrd="0" presId="urn:microsoft.com/office/officeart/2005/8/layout/matrix1"/>
    <dgm:cxn modelId="{5146B987-7BD4-4231-9AFE-AF2539274E76}" type="presParOf" srcId="{2160E5D0-6A1B-4DA9-B3C1-FB9045025067}" destId="{99504ECD-A130-4DC4-9474-4D93E8990FBA}" srcOrd="4" destOrd="0" presId="urn:microsoft.com/office/officeart/2005/8/layout/matrix1"/>
    <dgm:cxn modelId="{9C6DECF6-B2D4-4A8A-A55C-36C8D43692B7}" type="presParOf" srcId="{2160E5D0-6A1B-4DA9-B3C1-FB9045025067}" destId="{FE05A134-29AA-4E3A-B6CC-9F09E057A6E9}" srcOrd="5" destOrd="0" presId="urn:microsoft.com/office/officeart/2005/8/layout/matrix1"/>
    <dgm:cxn modelId="{36AFE8C1-0A10-4410-BDA5-A0EE323CF2B2}" type="presParOf" srcId="{2160E5D0-6A1B-4DA9-B3C1-FB9045025067}" destId="{C700E552-5F1F-4660-A11C-D9E116E84A68}" srcOrd="6" destOrd="0" presId="urn:microsoft.com/office/officeart/2005/8/layout/matrix1"/>
    <dgm:cxn modelId="{DF766B5C-D03A-4F4E-B8B2-057A97091BDE}" type="presParOf" srcId="{2160E5D0-6A1B-4DA9-B3C1-FB9045025067}" destId="{BCBCA876-A94F-4698-A062-860C39835C84}" srcOrd="7" destOrd="0" presId="urn:microsoft.com/office/officeart/2005/8/layout/matrix1"/>
    <dgm:cxn modelId="{43D103F8-F159-4A4A-87BE-6A30079BFF82}" type="presParOf" srcId="{9D8A7FF6-7260-43DB-B073-C451ADC3E6B0}" destId="{5DBCEE58-7F41-4C61-9BAF-866C089D0C7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0C61FA-B520-4031-BF48-8D7B34E39F80}">
      <dsp:nvSpPr>
        <dsp:cNvPr id="0" name=""/>
        <dsp:cNvSpPr/>
      </dsp:nvSpPr>
      <dsp:spPr>
        <a:xfrm rot="16200000">
          <a:off x="800100" y="-800100"/>
          <a:ext cx="1562100" cy="31623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Rule 16: Annual Return of Deposit or Particular of Transaction not considered as Deposit or Both.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Information as on 31</a:t>
          </a:r>
          <a:r>
            <a:rPr lang="en-US" sz="1200" kern="1200" baseline="30000" dirty="0" smtClean="0"/>
            <a:t>st</a:t>
          </a:r>
          <a:r>
            <a:rPr lang="en-US" sz="1200" kern="1200" dirty="0" smtClean="0"/>
            <a:t> March of that year.</a:t>
          </a:r>
        </a:p>
      </dsp:txBody>
      <dsp:txXfrm rot="5400000">
        <a:off x="0" y="0"/>
        <a:ext cx="3162300" cy="1171575"/>
      </dsp:txXfrm>
    </dsp:sp>
    <dsp:sp modelId="{6182DF92-D5C2-4EE2-A970-5CC511472F41}">
      <dsp:nvSpPr>
        <dsp:cNvPr id="0" name=""/>
        <dsp:cNvSpPr/>
      </dsp:nvSpPr>
      <dsp:spPr>
        <a:xfrm>
          <a:off x="3162300" y="0"/>
          <a:ext cx="3162300" cy="15621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Rule 16A (3): One Time Return of Outstanding receipt of money or loan by the company but not considered as deposits.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From 1</a:t>
          </a:r>
          <a:r>
            <a:rPr lang="en-US" sz="1200" kern="1200" baseline="30000" dirty="0" smtClean="0"/>
            <a:t>st</a:t>
          </a:r>
          <a:r>
            <a:rPr lang="en-US" sz="1200" kern="1200" dirty="0" smtClean="0"/>
            <a:t> April, 2014 – 22</a:t>
          </a:r>
          <a:r>
            <a:rPr lang="en-US" sz="1200" kern="1200" baseline="30000" dirty="0" smtClean="0"/>
            <a:t>nd</a:t>
          </a:r>
          <a:r>
            <a:rPr lang="en-US" sz="1200" kern="1200" dirty="0" smtClean="0"/>
            <a:t> January, 2019</a:t>
          </a:r>
        </a:p>
      </dsp:txBody>
      <dsp:txXfrm>
        <a:off x="3162300" y="0"/>
        <a:ext cx="3162300" cy="1171575"/>
      </dsp:txXfrm>
    </dsp:sp>
    <dsp:sp modelId="{99504ECD-A130-4DC4-9474-4D93E8990FBA}">
      <dsp:nvSpPr>
        <dsp:cNvPr id="0" name=""/>
        <dsp:cNvSpPr/>
      </dsp:nvSpPr>
      <dsp:spPr>
        <a:xfrm rot="10800000">
          <a:off x="0" y="1562100"/>
          <a:ext cx="3162300" cy="15621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On or Before 30</a:t>
          </a:r>
          <a:r>
            <a:rPr lang="en-US" sz="1200" kern="1200" baseline="30000" dirty="0" smtClean="0"/>
            <a:t>th</a:t>
          </a:r>
          <a:r>
            <a:rPr lang="en-US" sz="1200" kern="1200" dirty="0" smtClean="0"/>
            <a:t> June of every year.</a:t>
          </a:r>
          <a:endParaRPr lang="en-US" sz="1200" kern="1200" dirty="0"/>
        </a:p>
      </dsp:txBody>
      <dsp:txXfrm rot="10800000">
        <a:off x="0" y="1952625"/>
        <a:ext cx="3162300" cy="1171575"/>
      </dsp:txXfrm>
    </dsp:sp>
    <dsp:sp modelId="{C700E552-5F1F-4660-A11C-D9E116E84A68}">
      <dsp:nvSpPr>
        <dsp:cNvPr id="0" name=""/>
        <dsp:cNvSpPr/>
      </dsp:nvSpPr>
      <dsp:spPr>
        <a:xfrm rot="5400000">
          <a:off x="3962400" y="761999"/>
          <a:ext cx="1562100" cy="31623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29</a:t>
          </a:r>
          <a:r>
            <a:rPr lang="en-US" sz="1200" kern="1200" baseline="30000" dirty="0" smtClean="0"/>
            <a:t>th</a:t>
          </a:r>
          <a:r>
            <a:rPr lang="en-US" sz="1200" kern="1200" dirty="0" smtClean="0"/>
            <a:t> June</a:t>
          </a:r>
          <a:endParaRPr lang="en-US" sz="1200" kern="1200" dirty="0"/>
        </a:p>
      </dsp:txBody>
      <dsp:txXfrm rot="-5400000">
        <a:off x="3162300" y="1952624"/>
        <a:ext cx="3162300" cy="1171575"/>
      </dsp:txXfrm>
    </dsp:sp>
    <dsp:sp modelId="{5DBCEE58-7F41-4C61-9BAF-866C089D0C76}">
      <dsp:nvSpPr>
        <dsp:cNvPr id="0" name=""/>
        <dsp:cNvSpPr/>
      </dsp:nvSpPr>
      <dsp:spPr>
        <a:xfrm>
          <a:off x="2213610" y="1171575"/>
          <a:ext cx="1897380" cy="78105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DPT-3</a:t>
          </a:r>
          <a:endParaRPr lang="en-US" sz="1200" kern="1200" dirty="0"/>
        </a:p>
      </dsp:txBody>
      <dsp:txXfrm>
        <a:off x="2251738" y="1209703"/>
        <a:ext cx="1821124" cy="704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4767E3C0-23FC-4AE6-81BC-C19D93FF0DC3}" type="datetimeFigureOut">
              <a:rPr lang="en-US" smtClean="0"/>
              <a:t>01/Feb/20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C05F9B1-E352-420A-A5C2-8DA6E79974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1"/>
            <a:ext cx="8305800" cy="3886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  <a:ea typeface="Batang" pitchFamily="18" charset="-127"/>
              </a:rPr>
              <a:t>DPT-3 Compliances</a:t>
            </a:r>
            <a:endParaRPr lang="en-US" dirty="0">
              <a:solidFill>
                <a:srgbClr val="002060"/>
              </a:solidFill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2674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736600" y="2514600"/>
            <a:ext cx="7645400" cy="361156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sz="8000" dirty="0" smtClean="0">
                <a:latin typeface="Algerian" pitchFamily="82" charset="0"/>
              </a:rPr>
              <a:t>THANK YOU</a:t>
            </a:r>
            <a:endParaRPr lang="en-US" sz="80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755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" indent="0" algn="ctr">
              <a:buNone/>
            </a:pPr>
            <a:endParaRPr lang="en-IN" sz="2800" b="1" dirty="0" smtClean="0">
              <a:solidFill>
                <a:srgbClr val="7030A0"/>
              </a:solidFill>
            </a:endParaRPr>
          </a:p>
          <a:p>
            <a:pPr marL="45720" indent="0" algn="ctr">
              <a:buNone/>
            </a:pPr>
            <a:r>
              <a:rPr lang="en-IN" sz="2800" b="1" dirty="0" smtClean="0">
                <a:solidFill>
                  <a:srgbClr val="7030A0"/>
                </a:solidFill>
              </a:rPr>
              <a:t>What </a:t>
            </a:r>
            <a:r>
              <a:rPr lang="en-IN" sz="2800" b="1" dirty="0">
                <a:solidFill>
                  <a:srgbClr val="7030A0"/>
                </a:solidFill>
              </a:rPr>
              <a:t>is DPT-3?</a:t>
            </a:r>
          </a:p>
          <a:p>
            <a:r>
              <a:rPr lang="en-IN" dirty="0" smtClean="0"/>
              <a:t>DPT-3 </a:t>
            </a:r>
            <a:r>
              <a:rPr lang="en-IN" dirty="0"/>
              <a:t>is a return of Deposits or particulars of transaction not considered as deposit or both which is to be filed by every company, other than Government </a:t>
            </a:r>
            <a:r>
              <a:rPr lang="en-IN" dirty="0" smtClean="0"/>
              <a:t>Company</a:t>
            </a:r>
            <a:r>
              <a:rPr lang="en-IN" dirty="0" smtClean="0"/>
              <a:t>.</a:t>
            </a:r>
          </a:p>
          <a:p>
            <a:pPr lvl="1"/>
            <a:r>
              <a:rPr lang="en-IN" dirty="0"/>
              <a:t>Government company means any company in which not less than 50% of the paid-up share capital is held by</a:t>
            </a:r>
            <a:r>
              <a:rPr lang="en-IN" dirty="0" smtClean="0"/>
              <a:t>:</a:t>
            </a:r>
            <a:endParaRPr lang="en-IN" dirty="0"/>
          </a:p>
          <a:p>
            <a:pPr lvl="1"/>
            <a:r>
              <a:rPr lang="en-IN" dirty="0"/>
              <a:t>the Central Government, or</a:t>
            </a:r>
          </a:p>
          <a:p>
            <a:pPr lvl="1"/>
            <a:r>
              <a:rPr lang="en-IN" dirty="0"/>
              <a:t>by any State Government or Governments, or</a:t>
            </a:r>
          </a:p>
          <a:p>
            <a:pPr lvl="1"/>
            <a:r>
              <a:rPr lang="en-IN" dirty="0"/>
              <a:t>partly by the Central Government and partly by one or more State Governments,</a:t>
            </a:r>
          </a:p>
          <a:p>
            <a:pPr lvl="1"/>
            <a:r>
              <a:rPr lang="en-IN" dirty="0"/>
              <a:t>and includes a company which is a subsidiary company of such a Government company</a:t>
            </a:r>
            <a:r>
              <a:rPr lang="en-IN" dirty="0" smtClean="0"/>
              <a:t>;</a:t>
            </a:r>
            <a:endParaRPr lang="en-IN" sz="2800" b="1" dirty="0" smtClean="0">
              <a:solidFill>
                <a:srgbClr val="7030A0"/>
              </a:solidFill>
            </a:endParaRPr>
          </a:p>
          <a:p>
            <a:pPr marL="45720" indent="0" algn="ctr">
              <a:buNone/>
            </a:pPr>
            <a:r>
              <a:rPr lang="en-IN" sz="2800" b="1" dirty="0" smtClean="0">
                <a:solidFill>
                  <a:srgbClr val="7030A0"/>
                </a:solidFill>
              </a:rPr>
              <a:t>Purpose </a:t>
            </a:r>
            <a:r>
              <a:rPr lang="en-IN" sz="2800" b="1" dirty="0">
                <a:solidFill>
                  <a:srgbClr val="7030A0"/>
                </a:solidFill>
              </a:rPr>
              <a:t>of DPT-3</a:t>
            </a:r>
          </a:p>
          <a:p>
            <a:r>
              <a:rPr lang="en-IN" dirty="0"/>
              <a:t>The purpose is to provide the information to Registrar of Company about the loan/money received by the Company.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DPT-3 and its purpose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922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Deposit </a:t>
            </a:r>
            <a:r>
              <a:rPr lang="en-IN" b="1" dirty="0"/>
              <a:t>includes any receipt of money by way of deposit or loan or in any other form, by a company, but does not </a:t>
            </a:r>
            <a:r>
              <a:rPr lang="en-IN" b="1" dirty="0" smtClean="0"/>
              <a:t>include. </a:t>
            </a:r>
            <a:r>
              <a:rPr lang="en-IN" sz="1400" b="1" dirty="0" smtClean="0"/>
              <a:t>(</a:t>
            </a:r>
            <a:r>
              <a:rPr lang="en-IN" sz="1400" b="1" dirty="0" smtClean="0"/>
              <a:t>Section </a:t>
            </a:r>
            <a:r>
              <a:rPr lang="en-IN" sz="1400" b="1" dirty="0"/>
              <a:t>73 to 76 of Companies Act, </a:t>
            </a:r>
            <a:r>
              <a:rPr lang="en-IN" sz="1400" b="1" dirty="0" smtClean="0"/>
              <a:t>2013)</a:t>
            </a:r>
            <a:r>
              <a:rPr lang="en-IN" sz="1400" b="1" dirty="0" smtClean="0"/>
              <a:t> </a:t>
            </a:r>
            <a:endParaRPr lang="en-US" sz="1400" b="1" dirty="0" smtClean="0"/>
          </a:p>
          <a:p>
            <a:r>
              <a:rPr lang="en-US" b="1" dirty="0" smtClean="0"/>
              <a:t>Exempted Deposits – Rule 2 (1)(C)</a:t>
            </a:r>
          </a:p>
          <a:p>
            <a:pPr lvl="1"/>
            <a:r>
              <a:rPr lang="en-IN" dirty="0"/>
              <a:t>CG, SG, foreign Governments/ banks etc</a:t>
            </a:r>
            <a:r>
              <a:rPr lang="en-IN" dirty="0" smtClean="0"/>
              <a:t>.,</a:t>
            </a:r>
          </a:p>
          <a:p>
            <a:pPr lvl="1"/>
            <a:r>
              <a:rPr lang="en-IN" dirty="0" smtClean="0"/>
              <a:t>Loan </a:t>
            </a:r>
            <a:r>
              <a:rPr lang="en-IN" dirty="0"/>
              <a:t>from banking </a:t>
            </a:r>
            <a:r>
              <a:rPr lang="en-IN" dirty="0" smtClean="0"/>
              <a:t>companies</a:t>
            </a:r>
          </a:p>
          <a:p>
            <a:pPr lvl="1"/>
            <a:r>
              <a:rPr lang="en-IN" dirty="0" smtClean="0"/>
              <a:t>Raised </a:t>
            </a:r>
            <a:r>
              <a:rPr lang="en-IN" dirty="0"/>
              <a:t>through issuance of commercial </a:t>
            </a:r>
            <a:r>
              <a:rPr lang="en-IN" dirty="0" smtClean="0"/>
              <a:t>paper</a:t>
            </a:r>
          </a:p>
          <a:p>
            <a:pPr lvl="1"/>
            <a:r>
              <a:rPr lang="en-US" dirty="0" smtClean="0"/>
              <a:t>Inter </a:t>
            </a:r>
            <a:r>
              <a:rPr lang="en-US" dirty="0"/>
              <a:t>corporate </a:t>
            </a:r>
            <a:r>
              <a:rPr lang="en-US" dirty="0" smtClean="0"/>
              <a:t>deposits</a:t>
            </a:r>
          </a:p>
          <a:p>
            <a:pPr lvl="1"/>
            <a:r>
              <a:rPr lang="en-US" dirty="0" smtClean="0"/>
              <a:t>Subscription </a:t>
            </a:r>
            <a:r>
              <a:rPr lang="en-US" dirty="0"/>
              <a:t>money for </a:t>
            </a:r>
            <a:r>
              <a:rPr lang="en-US" dirty="0" smtClean="0"/>
              <a:t>securities</a:t>
            </a:r>
          </a:p>
          <a:p>
            <a:pPr lvl="1"/>
            <a:r>
              <a:rPr lang="en-IN" dirty="0" smtClean="0"/>
              <a:t>From </a:t>
            </a:r>
            <a:r>
              <a:rPr lang="en-IN" dirty="0"/>
              <a:t>directors/ relative of directors at the time of receipt of </a:t>
            </a:r>
            <a:r>
              <a:rPr lang="en-IN" dirty="0" smtClean="0"/>
              <a:t>amount</a:t>
            </a:r>
          </a:p>
          <a:p>
            <a:pPr lvl="1"/>
            <a:r>
              <a:rPr lang="en-IN" dirty="0" smtClean="0"/>
              <a:t>Issue </a:t>
            </a:r>
            <a:r>
              <a:rPr lang="en-IN" dirty="0"/>
              <a:t>of secured bonds/ debenture/unsecured listed NCDs</a:t>
            </a:r>
            <a:r>
              <a:rPr lang="en-IN" dirty="0" smtClean="0"/>
              <a:t>:</a:t>
            </a:r>
          </a:p>
          <a:p>
            <a:pPr lvl="1"/>
            <a:r>
              <a:rPr lang="en-IN" dirty="0" smtClean="0"/>
              <a:t>Non-interest </a:t>
            </a:r>
            <a:r>
              <a:rPr lang="en-IN" dirty="0"/>
              <a:t>bearing amount held in </a:t>
            </a:r>
            <a:r>
              <a:rPr lang="en-IN" dirty="0" smtClean="0"/>
              <a:t>trust</a:t>
            </a:r>
          </a:p>
          <a:p>
            <a:pPr lvl="1"/>
            <a:r>
              <a:rPr lang="en-IN" dirty="0"/>
              <a:t>Amounts received In the course of </a:t>
            </a:r>
            <a:r>
              <a:rPr lang="en-IN" dirty="0" smtClean="0"/>
              <a:t>business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DPT-3 meaning and exemption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44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pPr marL="45720" indent="0">
              <a:buNone/>
            </a:pPr>
            <a:endParaRPr lang="en-US" b="1" dirty="0" smtClean="0"/>
          </a:p>
          <a:p>
            <a:r>
              <a:rPr lang="en-US" b="1" dirty="0" smtClean="0"/>
              <a:t>Exempted  Companies:</a:t>
            </a:r>
          </a:p>
          <a:p>
            <a:pPr lvl="1"/>
            <a:r>
              <a:rPr lang="en-IN" dirty="0"/>
              <a:t>a banking </a:t>
            </a:r>
            <a:r>
              <a:rPr lang="en-IN" dirty="0" smtClean="0"/>
              <a:t>company</a:t>
            </a:r>
          </a:p>
          <a:p>
            <a:pPr lvl="1"/>
            <a:r>
              <a:rPr lang="en-IN" dirty="0"/>
              <a:t>a non-banking financial company as defined in the Reserve Bank of India Act, 1934 (2 of 1934) registered with the Reserve Bank of </a:t>
            </a:r>
            <a:r>
              <a:rPr lang="en-IN" dirty="0" smtClean="0"/>
              <a:t>India</a:t>
            </a:r>
          </a:p>
          <a:p>
            <a:pPr lvl="1"/>
            <a:r>
              <a:rPr lang="en-IN" dirty="0"/>
              <a:t>a housing finance company registered with the National Housing Bank established under the National Housing Bank Act, 1987 (53 of 1987</a:t>
            </a:r>
            <a:r>
              <a:rPr lang="en-IN" dirty="0" smtClean="0"/>
              <a:t>)</a:t>
            </a:r>
          </a:p>
          <a:p>
            <a:pPr lvl="1"/>
            <a:r>
              <a:rPr lang="en-IN" dirty="0"/>
              <a:t>a company specified by the Central Government under the proviso to sub-section (1) of section 73 of the Act.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Exempted companies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521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 smtClean="0"/>
          </a:p>
          <a:p>
            <a:r>
              <a:rPr lang="en-IN" dirty="0" smtClean="0"/>
              <a:t>To </a:t>
            </a:r>
            <a:r>
              <a:rPr lang="en-IN" dirty="0"/>
              <a:t>be filed annually by </a:t>
            </a:r>
            <a:r>
              <a:rPr lang="en-IN" b="1" dirty="0">
                <a:solidFill>
                  <a:srgbClr val="7030A0"/>
                </a:solidFill>
              </a:rPr>
              <a:t>30th June </a:t>
            </a:r>
            <a:r>
              <a:rPr lang="en-IN" dirty="0"/>
              <a:t>and furnish information </a:t>
            </a:r>
            <a:r>
              <a:rPr lang="en-IN" b="1" dirty="0">
                <a:solidFill>
                  <a:srgbClr val="7030A0"/>
                </a:solidFill>
              </a:rPr>
              <a:t>as on 31st March</a:t>
            </a:r>
            <a:r>
              <a:rPr lang="en-IN" dirty="0"/>
              <a:t> of that year duly audited by auditor of the company</a:t>
            </a:r>
            <a:r>
              <a:rPr lang="en-IN" dirty="0" smtClean="0"/>
              <a:t>.</a:t>
            </a:r>
          </a:p>
          <a:p>
            <a:r>
              <a:rPr lang="en-IN" dirty="0" smtClean="0"/>
              <a:t>Earlier only Companies accepting deposits need to file DPT-3. Later Notification dated 22</a:t>
            </a:r>
            <a:r>
              <a:rPr lang="en-IN" baseline="30000" dirty="0" smtClean="0"/>
              <a:t>nd</a:t>
            </a:r>
            <a:r>
              <a:rPr lang="en-IN" dirty="0" smtClean="0"/>
              <a:t> January, </a:t>
            </a:r>
            <a:r>
              <a:rPr lang="en-IN" dirty="0"/>
              <a:t>2019 insertions </a:t>
            </a:r>
            <a:r>
              <a:rPr lang="en-IN" dirty="0" smtClean="0"/>
              <a:t>made </a:t>
            </a:r>
            <a:r>
              <a:rPr lang="en-IN" dirty="0"/>
              <a:t>to Rule 16 and 16A of the Deposit </a:t>
            </a:r>
            <a:r>
              <a:rPr lang="en-IN" dirty="0" smtClean="0"/>
              <a:t>Rules.</a:t>
            </a:r>
          </a:p>
          <a:p>
            <a:r>
              <a:rPr lang="en-IN" dirty="0" smtClean="0"/>
              <a:t>Explanation </a:t>
            </a:r>
            <a:r>
              <a:rPr lang="en-IN" dirty="0"/>
              <a:t>to Rule 16 added – to clarify that </a:t>
            </a:r>
            <a:r>
              <a:rPr lang="en-IN" dirty="0" smtClean="0"/>
              <a:t>now DPT-3 </a:t>
            </a:r>
            <a:r>
              <a:rPr lang="en-IN" dirty="0"/>
              <a:t>is to be filed annually for : </a:t>
            </a:r>
            <a:endParaRPr lang="en-IN" dirty="0" smtClean="0"/>
          </a:p>
          <a:p>
            <a:pPr lvl="1"/>
            <a:r>
              <a:rPr lang="en-IN" dirty="0">
                <a:solidFill>
                  <a:srgbClr val="7030A0"/>
                </a:solidFill>
              </a:rPr>
              <a:t>deposit </a:t>
            </a:r>
            <a:r>
              <a:rPr lang="en-IN" dirty="0" smtClean="0">
                <a:solidFill>
                  <a:srgbClr val="7030A0"/>
                </a:solidFill>
              </a:rPr>
              <a:t>or</a:t>
            </a:r>
          </a:p>
          <a:p>
            <a:pPr lvl="1"/>
            <a:r>
              <a:rPr lang="en-IN" dirty="0">
                <a:solidFill>
                  <a:srgbClr val="7030A0"/>
                </a:solidFill>
              </a:rPr>
              <a:t>particulars of transaction not considered as deposit or </a:t>
            </a:r>
            <a:endParaRPr lang="en-IN" dirty="0" smtClean="0">
              <a:solidFill>
                <a:srgbClr val="7030A0"/>
              </a:solidFill>
            </a:endParaRPr>
          </a:p>
          <a:p>
            <a:pPr lvl="1"/>
            <a:r>
              <a:rPr lang="en-US" dirty="0" smtClean="0">
                <a:solidFill>
                  <a:srgbClr val="7030A0"/>
                </a:solidFill>
              </a:rPr>
              <a:t>Both</a:t>
            </a:r>
          </a:p>
          <a:p>
            <a:pPr marL="365760" lvl="1" indent="0">
              <a:buNone/>
            </a:pPr>
            <a:r>
              <a:rPr lang="en-IN" dirty="0"/>
              <a:t>by every company other than Government </a:t>
            </a:r>
            <a:r>
              <a:rPr lang="en-IN" dirty="0" smtClean="0"/>
              <a:t>company.</a:t>
            </a:r>
          </a:p>
          <a:p>
            <a:pPr marL="45720" indent="0" algn="ctr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due dates for dpt-3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34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 smtClean="0"/>
          </a:p>
          <a:p>
            <a:pPr marL="45720" indent="0">
              <a:buNone/>
            </a:pPr>
            <a:endParaRPr lang="en-IN" dirty="0" smtClean="0"/>
          </a:p>
          <a:p>
            <a:r>
              <a:rPr lang="en-IN" dirty="0" smtClean="0"/>
              <a:t>Sub-rule </a:t>
            </a:r>
            <a:r>
              <a:rPr lang="en-IN" dirty="0"/>
              <a:t>(3) added to Rule 16A : </a:t>
            </a:r>
            <a:endParaRPr lang="en-IN" dirty="0" smtClean="0"/>
          </a:p>
          <a:p>
            <a:r>
              <a:rPr lang="en-IN" dirty="0"/>
              <a:t>Every company other than Government company </a:t>
            </a:r>
            <a:r>
              <a:rPr lang="en-IN" dirty="0" smtClean="0"/>
              <a:t>shall </a:t>
            </a:r>
            <a:r>
              <a:rPr lang="en-IN" dirty="0"/>
              <a:t>file a onetime return of outstanding receipt of money or loan by a company but not considered as deposits from 1st April, 2014 to the date of </a:t>
            </a:r>
            <a:r>
              <a:rPr lang="en-US" dirty="0"/>
              <a:t>publication of this </a:t>
            </a:r>
            <a:r>
              <a:rPr lang="en-US" dirty="0" smtClean="0"/>
              <a:t>notification </a:t>
            </a:r>
          </a:p>
          <a:p>
            <a:pPr marL="45720" indent="0">
              <a:buNone/>
            </a:pPr>
            <a:r>
              <a:rPr lang="en-US" dirty="0" smtClean="0"/>
              <a:t>	      </a:t>
            </a:r>
            <a:r>
              <a:rPr lang="en-US" b="1" dirty="0" err="1">
                <a:solidFill>
                  <a:srgbClr val="7030A0"/>
                </a:solidFill>
              </a:rPr>
              <a:t>i.e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IN" b="1" dirty="0">
                <a:solidFill>
                  <a:srgbClr val="7030A0"/>
                </a:solidFill>
              </a:rPr>
              <a:t>1st April, 2014  -  22nd January,2019</a:t>
            </a:r>
            <a:endParaRPr lang="en-US" dirty="0"/>
          </a:p>
          <a:p>
            <a:r>
              <a:rPr lang="en-US" dirty="0" smtClean="0"/>
              <a:t>Within 90 Days </a:t>
            </a:r>
            <a:r>
              <a:rPr lang="en-IN" dirty="0"/>
              <a:t>from the date of said </a:t>
            </a:r>
            <a:r>
              <a:rPr lang="en-IN" dirty="0" smtClean="0"/>
              <a:t>publication </a:t>
            </a:r>
            <a:r>
              <a:rPr lang="en-IN" dirty="0"/>
              <a:t>of this </a:t>
            </a:r>
            <a:r>
              <a:rPr lang="en-IN" dirty="0" smtClean="0"/>
              <a:t>notification </a:t>
            </a:r>
            <a:r>
              <a:rPr lang="en-IN" dirty="0" err="1" smtClean="0"/>
              <a:t>i.e</a:t>
            </a:r>
            <a:r>
              <a:rPr lang="en-IN" dirty="0" smtClean="0"/>
              <a:t> 22</a:t>
            </a:r>
            <a:r>
              <a:rPr lang="en-IN" baseline="30000" dirty="0" smtClean="0"/>
              <a:t>nd</a:t>
            </a:r>
            <a:r>
              <a:rPr lang="en-IN" dirty="0" smtClean="0"/>
              <a:t> January, 2019</a:t>
            </a:r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sz="2000" spc="150" dirty="0"/>
              <a:t>	</a:t>
            </a:r>
            <a:endParaRPr lang="en-IN" sz="2000" b="1" spc="150" dirty="0">
              <a:solidFill>
                <a:srgbClr val="7030A0"/>
              </a:solidFill>
            </a:endParaRPr>
          </a:p>
          <a:p>
            <a:pPr marL="45720" indent="0" algn="ctr">
              <a:buNone/>
            </a:pPr>
            <a:endParaRPr lang="en-US" dirty="0" smtClean="0"/>
          </a:p>
          <a:p>
            <a:pPr marL="45720" indent="0" algn="ctr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DPT-3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281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IN" dirty="0" smtClean="0"/>
          </a:p>
          <a:p>
            <a:pPr marL="45720" indent="0">
              <a:buNone/>
            </a:pPr>
            <a:endParaRPr lang="en-IN" dirty="0" smtClean="0"/>
          </a:p>
          <a:p>
            <a:r>
              <a:rPr lang="en-IN" dirty="0" smtClean="0"/>
              <a:t>DPT-3 has to file in two ways:</a:t>
            </a:r>
          </a:p>
          <a:p>
            <a:pPr lvl="2"/>
            <a:r>
              <a:rPr lang="en-US" sz="2000" spc="150" dirty="0"/>
              <a:t>One-time Return =</a:t>
            </a:r>
            <a:r>
              <a:rPr lang="en-US" sz="2000" b="1" spc="150" dirty="0">
                <a:solidFill>
                  <a:srgbClr val="7030A0"/>
                </a:solidFill>
              </a:rPr>
              <a:t>01.04.2014 to  31.03.2019 </a:t>
            </a:r>
            <a:r>
              <a:rPr lang="en-US" sz="2000" spc="150" dirty="0"/>
              <a:t>(</a:t>
            </a:r>
            <a:r>
              <a:rPr lang="en-US" spc="150" dirty="0"/>
              <a:t>Which discussed in previous slide) </a:t>
            </a:r>
            <a:r>
              <a:rPr lang="en-US" dirty="0"/>
              <a:t>(Amount received and outstanding)</a:t>
            </a:r>
            <a:endParaRPr lang="en-US" spc="150" dirty="0"/>
          </a:p>
          <a:p>
            <a:pPr lvl="2"/>
            <a:r>
              <a:rPr lang="en-US" sz="2000" spc="150" dirty="0"/>
              <a:t>Annual Return = </a:t>
            </a:r>
            <a:r>
              <a:rPr lang="en-US" sz="2000" b="1" spc="150" dirty="0">
                <a:solidFill>
                  <a:srgbClr val="7030A0"/>
                </a:solidFill>
              </a:rPr>
              <a:t>01.04.2018 to 31.03.2019</a:t>
            </a:r>
            <a:r>
              <a:rPr lang="en-US" sz="2000" dirty="0"/>
              <a:t>(Amount outstanding</a:t>
            </a:r>
            <a:r>
              <a:rPr lang="en-US" sz="2000" dirty="0" smtClean="0"/>
              <a:t>)</a:t>
            </a:r>
          </a:p>
          <a:p>
            <a:pPr marL="640080" lvl="2" indent="0">
              <a:buNone/>
            </a:pPr>
            <a:endParaRPr lang="en-US" sz="2000" dirty="0"/>
          </a:p>
          <a:p>
            <a:r>
              <a:rPr lang="en-IN" dirty="0" smtClean="0"/>
              <a:t>Due Dates for Filing DPT-3</a:t>
            </a:r>
          </a:p>
          <a:p>
            <a:pPr marL="45720" indent="0">
              <a:buNone/>
            </a:pPr>
            <a:endParaRPr lang="en-IN" dirty="0" smtClean="0"/>
          </a:p>
          <a:p>
            <a:pPr lvl="4"/>
            <a:r>
              <a:rPr lang="en-IN" dirty="0"/>
              <a:t>One-time </a:t>
            </a:r>
            <a:r>
              <a:rPr lang="en-IN" dirty="0" smtClean="0"/>
              <a:t>Return = 29</a:t>
            </a:r>
            <a:r>
              <a:rPr lang="en-IN" baseline="30000" dirty="0" smtClean="0"/>
              <a:t>th</a:t>
            </a:r>
            <a:r>
              <a:rPr lang="en-IN" dirty="0" smtClean="0"/>
              <a:t> June,2019</a:t>
            </a:r>
          </a:p>
          <a:p>
            <a:pPr lvl="4"/>
            <a:r>
              <a:rPr lang="en-IN" dirty="0"/>
              <a:t>Annual Return </a:t>
            </a:r>
            <a:r>
              <a:rPr lang="en-IN" dirty="0" smtClean="0"/>
              <a:t>= 30</a:t>
            </a:r>
            <a:r>
              <a:rPr lang="en-IN" baseline="30000" dirty="0" smtClean="0"/>
              <a:t>th</a:t>
            </a:r>
            <a:r>
              <a:rPr lang="en-IN" dirty="0" smtClean="0"/>
              <a:t> June,2019</a:t>
            </a:r>
          </a:p>
          <a:p>
            <a:pPr marL="640080" lvl="2" indent="0">
              <a:buNone/>
            </a:pPr>
            <a:endParaRPr lang="en-IN" sz="2000" b="1" spc="150" dirty="0" smtClean="0">
              <a:solidFill>
                <a:srgbClr val="7030A0"/>
              </a:solidFill>
            </a:endParaRPr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sz="2000" spc="150" dirty="0"/>
              <a:t>	</a:t>
            </a:r>
            <a:endParaRPr lang="en-IN" sz="2000" b="1" spc="150" dirty="0">
              <a:solidFill>
                <a:srgbClr val="7030A0"/>
              </a:solidFill>
            </a:endParaRPr>
          </a:p>
          <a:p>
            <a:pPr marL="45720" indent="0" algn="ctr">
              <a:buNone/>
            </a:pPr>
            <a:endParaRPr lang="en-US" dirty="0" smtClean="0"/>
          </a:p>
          <a:p>
            <a:pPr marL="45720" indent="0" algn="ctr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DPT-3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64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000811"/>
              </p:ext>
            </p:extLst>
          </p:nvPr>
        </p:nvGraphicFramePr>
        <p:xfrm>
          <a:off x="1295400" y="2209800"/>
          <a:ext cx="632460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201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 smtClean="0"/>
          </a:p>
          <a:p>
            <a:endParaRPr lang="en-IN" dirty="0"/>
          </a:p>
          <a:p>
            <a:r>
              <a:rPr lang="en-IN" dirty="0" smtClean="0"/>
              <a:t>Additional </a:t>
            </a:r>
            <a:r>
              <a:rPr lang="en-IN" dirty="0"/>
              <a:t>Filing Fees – 2 times to 12 times the normal </a:t>
            </a:r>
            <a:r>
              <a:rPr lang="en-IN" dirty="0" smtClean="0"/>
              <a:t>fees</a:t>
            </a:r>
          </a:p>
          <a:p>
            <a:endParaRPr lang="en-IN" dirty="0"/>
          </a:p>
          <a:p>
            <a:r>
              <a:rPr lang="en-IN" dirty="0"/>
              <a:t>Fine - Rule 21 prescribes a fine for company and every officer in default which may extend to Rs.5000/- &amp; in case of continuing violation a further fine which may extend to five hundred rupees for every day after the first day of such contravention.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CONSEQUENCE OF NON FILING</a:t>
            </a:r>
          </a:p>
        </p:txBody>
      </p:sp>
    </p:spTree>
    <p:extLst>
      <p:ext uri="{BB962C8B-B14F-4D97-AF65-F5344CB8AC3E}">
        <p14:creationId xmlns:p14="http://schemas.microsoft.com/office/powerpoint/2010/main" val="29518256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781</TotalTime>
  <Words>607</Words>
  <Application>Microsoft Office PowerPoint</Application>
  <PresentationFormat>On-screen Show (4:3)</PresentationFormat>
  <Paragraphs>81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Grid</vt:lpstr>
      <vt:lpstr>DPT-3 Compliances</vt:lpstr>
      <vt:lpstr> DPT-3 and its purpose </vt:lpstr>
      <vt:lpstr>DPT-3 meaning and exemption</vt:lpstr>
      <vt:lpstr>Exempted companies</vt:lpstr>
      <vt:lpstr> due dates for dpt-3 </vt:lpstr>
      <vt:lpstr> DPT-3 </vt:lpstr>
      <vt:lpstr> DPT-3 </vt:lpstr>
      <vt:lpstr>Summary</vt:lpstr>
      <vt:lpstr>CONSEQUENCE OF NON FILING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MSME &amp;  DPT-3 Compliances</dc:title>
  <dc:creator>SNT2</dc:creator>
  <cp:lastModifiedBy>SNT2</cp:lastModifiedBy>
  <cp:revision>27</cp:revision>
  <dcterms:created xsi:type="dcterms:W3CDTF">2020-01-23T05:28:23Z</dcterms:created>
  <dcterms:modified xsi:type="dcterms:W3CDTF">2020-02-01T07:54:58Z</dcterms:modified>
</cp:coreProperties>
</file>