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61" r:id="rId6"/>
    <p:sldId id="262" r:id="rId7"/>
    <p:sldId id="259" r:id="rId8"/>
    <p:sldId id="263" r:id="rId9"/>
    <p:sldId id="264" r:id="rId10"/>
    <p:sldId id="260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3078"/>
    <a:srgbClr val="FFA372"/>
    <a:srgbClr val="A2A1A1"/>
    <a:srgbClr val="ED6663"/>
    <a:srgbClr val="0F4C81"/>
    <a:srgbClr val="1B2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0" autoAdjust="0"/>
    <p:restoredTop sz="95972" autoAdjust="0"/>
  </p:normalViewPr>
  <p:slideViewPr>
    <p:cSldViewPr snapToGrid="0">
      <p:cViewPr varScale="1">
        <p:scale>
          <a:sx n="107" d="100"/>
          <a:sy n="107" d="100"/>
        </p:scale>
        <p:origin x="204" y="-10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96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5FBE3-DCBF-40FE-A0A6-014953CCA0A5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18860-282B-4B51-8203-58985A756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20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9C969-E297-46EA-BF66-B548783AF05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CBEF8-D46F-414A-B942-6B50DDEB8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453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5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41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87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01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2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14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58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add</a:t>
            </a:r>
            <a:r>
              <a:rPr lang="en-US" baseline="0" dirty="0" smtClean="0"/>
              <a:t> the name 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CBEF8-D46F-414A-B942-6B50DDEB8E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68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762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73141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16917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2DD06D-CCD4-41D3-ADBC-2CCB1ACA8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6A40DF3-B6D6-49DD-AFE3-083B00CE4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51F65E-42F2-4486-A491-2303A88F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7D4E40-BA0A-49FC-BE9D-142546F54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5DEC573-0F3C-46D7-B505-A825BA8C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24588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111AF6-6AE1-464C-9ACC-520E9CA3C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CF0A8E-5D41-443D-AB14-03397B037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B173FF-73F9-4E2B-BA98-28F895BE5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A0D0AA-5DAA-4C1C-A891-0D672B9B7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DEA599-5BB8-47BE-A4FA-E81870762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27282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59EACC-F586-4B71-9DBA-2F9FA9A8F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52694FD-E519-44D0-9CA7-CC493CF4F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C4A103-861B-4F66-BC55-9B5CA9A5A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73AFAC-ED14-4B36-B0A1-A76EB8613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6F090D1-104A-4D83-A674-C87FB31E8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52661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1B2FB6-6106-4381-AB50-5C3EA5E5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B7BC67-433E-4C7D-96E4-C79D31493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C8AA1D6-B87D-4D7A-9891-8F22A9FBF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751F2-42FE-42B2-BDF0-8D1A0F6DB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26E073B-60FB-4159-BDE6-349BAE96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23A969E-CFE8-4188-AB03-84D1FC327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30042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59060B-E184-46A9-9E85-54982511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FBA3565-F38C-470F-8858-BC2932031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7F8D1FE-6677-478E-972A-3C76D2C29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C75ADF8-BEAA-41C8-B7B6-62A76A055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E19C20D-A0B6-463C-AB5B-8CF48DC276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E6EC350-06D7-4D5B-ADD1-E759886A5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275C319-F5F4-4F9C-BF4A-E4092340E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7B60A6C-325B-450E-B3E4-FEE524C3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660256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33C49-2D5D-4AAA-9415-29295DEC3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8A7011F-A2B8-4787-A2CF-C4729B616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BBECE9B-BD8E-4B2D-A85F-1AF626E82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C48F625-340F-4A1C-8804-2A57DDD05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824164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E7187CD-6924-4648-98E2-1AA591C7B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5FB6D58-EC38-4728-9750-151D83B25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7B79C38-185D-4709-93AF-CC7868D6C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19902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FC9A6C-35A8-4EAA-A03B-BCD63786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E11B9F1-2284-4429-A0B2-863E2BA16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A23ABD3-84ED-47DC-B947-C97C8D9CA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67E6651-838F-4544-8AF6-F82A3F4C7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75FDA38-B546-46DE-B551-F339E789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DFADF0B-1E9D-4695-85B8-3A5FA21D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175653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63225"/>
      </p:ext>
    </p:extLst>
  </p:cSld>
  <p:clrMapOvr>
    <a:masterClrMapping/>
  </p:clrMapOvr>
  <p:transition spd="slow">
    <p:cov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4A009D-DC93-4464-AFCD-BE7AF4D2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A37B77-52CB-4169-B9DA-F3AD398BAB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CEDA5E8-F635-4FEC-A094-5D15BC58D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637647D-2859-40E6-9FC8-302B04E4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253561A-483E-4306-938A-3DB8FDC7D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E6B70A6-00BE-471C-92D5-D4FA97CCA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635668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C6EFEA-C85C-402A-AAD2-6E1A95A4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7896273-5916-4543-B811-8928632541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B82B23B-9B7E-42AF-BE0C-485DCF5A9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232541D-D626-40F0-90A2-424D812E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2DE98D-8D7F-41BA-B2BF-AFB9891B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51736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367B28D-3D63-4331-A37C-9184C5AF8F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D3DF43F-A066-4EAE-9875-30B6DED8C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4FA52EE-29B0-4FD3-95C3-05BAA1D79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6E51203-3002-432C-9BBB-25BB9FBEB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A163D8-7270-4FE1-A666-9A66A62A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4028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8256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58548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95037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58623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7290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217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221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203A-72A8-48A4-9305-4DD3A58E1B37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AA788-5EA9-4C0C-B8B3-A09720EA8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2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7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0D3891A-7720-4214-833C-083C48D34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396A135-50E6-4C37-AE45-46715AC42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D937F2B-BDD1-436C-B3D1-5FAA7FB31C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27008-8852-494C-A646-1A9BA51F78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E1AB83-5F9C-4982-BCA4-FB663660A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52E3BD-39DA-4521-BF6A-097B83CB01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070DB-F519-47BB-BFAA-CF5DB2BD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1B262C"/>
          </a:solidFill>
        </p:spPr>
        <p:txBody>
          <a:bodyPr/>
          <a:lstStyle/>
          <a:p>
            <a:r>
              <a:rPr lang="en-US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E –WAY BILL</a:t>
            </a:r>
            <a:endParaRPr lang="en-US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GST – from section 68 read with rule 138</a:t>
            </a:r>
          </a:p>
          <a:p>
            <a:r>
              <a:rPr lang="en-US" dirty="0" smtClean="0">
                <a:solidFill>
                  <a:srgbClr val="ED6663"/>
                </a:solidFill>
              </a:rPr>
              <a:t> </a:t>
            </a:r>
          </a:p>
          <a:p>
            <a:endParaRPr lang="en-US" dirty="0">
              <a:solidFill>
                <a:srgbClr val="ED666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979" t="46852" r="64792" b="25185"/>
          <a:stretch/>
        </p:blipFill>
        <p:spPr>
          <a:xfrm>
            <a:off x="-3752850" y="3981450"/>
            <a:ext cx="24193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066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94658" y="-9346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Penalty in case of non compliance</a:t>
            </a:r>
            <a:endParaRPr lang="en-US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979" t="46852" r="64792" b="25185"/>
          <a:stretch/>
        </p:blipFill>
        <p:spPr>
          <a:xfrm>
            <a:off x="-3752850" y="3981450"/>
            <a:ext cx="2419350" cy="2876550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2930870" y="6827538"/>
            <a:ext cx="6330260" cy="1332411"/>
            <a:chOff x="2652197" y="1872354"/>
            <a:chExt cx="6330260" cy="1332411"/>
          </a:xfrm>
        </p:grpSpPr>
        <p:sp>
          <p:nvSpPr>
            <p:cNvPr id="20" name="TextBox 19"/>
            <p:cNvSpPr txBox="1"/>
            <p:nvPr/>
          </p:nvSpPr>
          <p:spPr>
            <a:xfrm>
              <a:off x="4781005" y="1872354"/>
              <a:ext cx="21771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ED6663"/>
                  </a:solidFill>
                  <a:latin typeface="Tw Cen MT" panose="020B0602020104020603" pitchFamily="34" charset="0"/>
                </a:rPr>
                <a:t>Whether the owner of goods ready to pay tax</a:t>
              </a:r>
              <a:endParaRPr lang="en-US" dirty="0">
                <a:solidFill>
                  <a:srgbClr val="ED6663"/>
                </a:solidFill>
                <a:latin typeface="Tw Cen MT" panose="020B0602020104020603" pitchFamily="34" charset="0"/>
              </a:endParaRPr>
            </a:p>
          </p:txBody>
        </p:sp>
        <p:cxnSp>
          <p:nvCxnSpPr>
            <p:cNvPr id="22" name="Straight Connector 21"/>
            <p:cNvCxnSpPr>
              <a:stCxn id="20" idx="2"/>
            </p:cNvCxnSpPr>
            <p:nvPr/>
          </p:nvCxnSpPr>
          <p:spPr>
            <a:xfrm flipH="1">
              <a:off x="5860868" y="2795684"/>
              <a:ext cx="8709" cy="409081"/>
            </a:xfrm>
            <a:prstGeom prst="line">
              <a:avLst/>
            </a:prstGeom>
            <a:ln w="19050">
              <a:solidFill>
                <a:srgbClr val="FFA3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652197" y="3204765"/>
              <a:ext cx="6330260" cy="0"/>
            </a:xfrm>
            <a:prstGeom prst="line">
              <a:avLst/>
            </a:prstGeom>
            <a:ln w="19050">
              <a:solidFill>
                <a:srgbClr val="FFA3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988426" y="8166342"/>
            <a:ext cx="10215149" cy="1832065"/>
            <a:chOff x="670561" y="2860877"/>
            <a:chExt cx="10215149" cy="1832065"/>
          </a:xfrm>
        </p:grpSpPr>
        <p:grpSp>
          <p:nvGrpSpPr>
            <p:cNvPr id="45" name="Group 44"/>
            <p:cNvGrpSpPr/>
            <p:nvPr/>
          </p:nvGrpSpPr>
          <p:grpSpPr>
            <a:xfrm>
              <a:off x="670561" y="2869364"/>
              <a:ext cx="3788227" cy="1823578"/>
              <a:chOff x="670561" y="2869364"/>
              <a:chExt cx="3788227" cy="1823578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 flipH="1">
                <a:off x="2616929" y="2869364"/>
                <a:ext cx="8709" cy="409081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1898472" y="3269958"/>
                <a:ext cx="14369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ED6663"/>
                    </a:solidFill>
                    <a:latin typeface="Tw Cen MT" panose="020B0602020104020603" pitchFamily="34" charset="0"/>
                  </a:rPr>
                  <a:t>yes</a:t>
                </a:r>
                <a:endParaRPr lang="en-US" dirty="0">
                  <a:solidFill>
                    <a:srgbClr val="ED6663"/>
                  </a:solidFill>
                  <a:latin typeface="Tw Cen MT" panose="020B0602020104020603" pitchFamily="34" charset="0"/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2616929" y="3639290"/>
                <a:ext cx="0" cy="34216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375957" y="3981450"/>
                <a:ext cx="2481942" cy="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375957" y="3981450"/>
                <a:ext cx="0" cy="34216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3857899" y="3981450"/>
                <a:ext cx="0" cy="34216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670561" y="4323610"/>
                <a:ext cx="13062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ED6663"/>
                    </a:solidFill>
                    <a:latin typeface="Tw Cen MT" panose="020B0602020104020603" pitchFamily="34" charset="0"/>
                  </a:rPr>
                  <a:t>Taxable </a:t>
                </a:r>
                <a:endParaRPr lang="en-US" dirty="0">
                  <a:solidFill>
                    <a:srgbClr val="ED6663"/>
                  </a:solidFill>
                  <a:latin typeface="Tw Cen MT" panose="020B0602020104020603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152503" y="4323610"/>
                <a:ext cx="13062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ED6663"/>
                    </a:solidFill>
                    <a:latin typeface="Tw Cen MT" panose="020B0602020104020603" pitchFamily="34" charset="0"/>
                  </a:rPr>
                  <a:t>Exempt</a:t>
                </a:r>
                <a:endParaRPr lang="en-US" dirty="0">
                  <a:solidFill>
                    <a:srgbClr val="ED6663"/>
                  </a:solidFill>
                  <a:latin typeface="Tw Cen MT" panose="020B0602020104020603" pitchFamily="34" charset="0"/>
                </a:endParaRP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7097483" y="2860877"/>
              <a:ext cx="3788227" cy="1832065"/>
              <a:chOff x="7376161" y="2860877"/>
              <a:chExt cx="3788227" cy="1832065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flipH="1">
                <a:off x="9270275" y="2860877"/>
                <a:ext cx="8709" cy="409081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/>
              <p:cNvSpPr txBox="1"/>
              <p:nvPr/>
            </p:nvSpPr>
            <p:spPr>
              <a:xfrm>
                <a:off x="8560527" y="3269958"/>
                <a:ext cx="14369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ED6663"/>
                    </a:solidFill>
                    <a:latin typeface="Tw Cen MT" panose="020B0602020104020603" pitchFamily="34" charset="0"/>
                  </a:rPr>
                  <a:t>no</a:t>
                </a:r>
                <a:endParaRPr lang="en-US" dirty="0">
                  <a:solidFill>
                    <a:srgbClr val="ED6663"/>
                  </a:solidFill>
                  <a:latin typeface="Tw Cen MT" panose="020B0602020104020603" pitchFamily="34" charset="0"/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9270276" y="3639290"/>
                <a:ext cx="0" cy="34216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8029304" y="3981450"/>
                <a:ext cx="2481942" cy="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8029304" y="3981450"/>
                <a:ext cx="0" cy="34216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0511246" y="3981450"/>
                <a:ext cx="0" cy="342160"/>
              </a:xfrm>
              <a:prstGeom prst="line">
                <a:avLst/>
              </a:prstGeom>
              <a:ln w="19050">
                <a:solidFill>
                  <a:srgbClr val="FFA37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7376161" y="4323610"/>
                <a:ext cx="13062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ED6663"/>
                    </a:solidFill>
                    <a:latin typeface="Tw Cen MT" panose="020B0602020104020603" pitchFamily="34" charset="0"/>
                  </a:rPr>
                  <a:t>Taxable </a:t>
                </a:r>
                <a:endParaRPr lang="en-US" dirty="0">
                  <a:solidFill>
                    <a:srgbClr val="ED6663"/>
                  </a:solidFill>
                  <a:latin typeface="Tw Cen MT" panose="020B0602020104020603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9858103" y="4323610"/>
                <a:ext cx="13062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rgbClr val="ED6663"/>
                    </a:solidFill>
                    <a:latin typeface="Tw Cen MT" panose="020B0602020104020603" pitchFamily="34" charset="0"/>
                  </a:rPr>
                  <a:t>Exempt</a:t>
                </a:r>
                <a:endParaRPr lang="en-US" dirty="0">
                  <a:solidFill>
                    <a:srgbClr val="ED6663"/>
                  </a:solidFill>
                  <a:latin typeface="Tw Cen MT" panose="020B0602020104020603" pitchFamily="34" charset="0"/>
                </a:endParaRPr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890116" y="5235039"/>
            <a:ext cx="1612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Amount of penalty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Tax + 100% of tax </a:t>
            </a:r>
            <a:endParaRPr lang="en-US" sz="1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42303" y="5251269"/>
            <a:ext cx="22867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Amount of penalty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2% of value of goods</a:t>
            </a:r>
          </a:p>
          <a:p>
            <a:pPr algn="ctr"/>
            <a:r>
              <a:rPr lang="en-US" sz="1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Or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Rs.25000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w.e.is less </a:t>
            </a:r>
            <a:endParaRPr lang="en-US" sz="1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278865" y="5251269"/>
            <a:ext cx="1612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Amount of penalty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50% of value of goods (-) tax paid thereon.</a:t>
            </a:r>
            <a:endParaRPr lang="en-US" sz="1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431052" y="5267499"/>
            <a:ext cx="22867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Amount of penalty</a:t>
            </a:r>
          </a:p>
          <a:p>
            <a:pPr algn="ctr"/>
            <a:r>
              <a:rPr lang="en-US" sz="1400" dirty="0">
                <a:solidFill>
                  <a:srgbClr val="FFA372"/>
                </a:solidFill>
                <a:latin typeface="Tw Cen MT" panose="020B0602020104020603" pitchFamily="34" charset="0"/>
              </a:rPr>
              <a:t>5</a:t>
            </a:r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% of value of goods</a:t>
            </a:r>
          </a:p>
          <a:p>
            <a:pPr algn="ctr"/>
            <a:r>
              <a:rPr lang="en-US" sz="1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Or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Rs.25000</a:t>
            </a:r>
          </a:p>
          <a:p>
            <a:pPr algn="ctr"/>
            <a:r>
              <a:rPr lang="en-US" sz="1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w.e.is less </a:t>
            </a:r>
            <a:endParaRPr lang="en-US" sz="1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174835" y="1316217"/>
            <a:ext cx="984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EF3078"/>
                </a:solidFill>
                <a:latin typeface="Tw Cen MT" panose="020B0602020104020603" pitchFamily="34" charset="0"/>
              </a:rPr>
              <a:t>When the Ancillary document or E-way bill or Both are not found by the officer of tax department.</a:t>
            </a:r>
            <a:endParaRPr lang="en-US" dirty="0">
              <a:solidFill>
                <a:srgbClr val="EF3078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4432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 -0.737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723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2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Meaning</a:t>
            </a:r>
            <a:endParaRPr lang="en-US" sz="5400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ln w="38100">
            <a:solidFill>
              <a:srgbClr val="FFA372"/>
            </a:solidFill>
          </a:ln>
        </p:spPr>
        <p:txBody>
          <a:bodyPr lIns="365760" tIns="457200" rIns="365760" bIns="457200"/>
          <a:lstStyle/>
          <a:p>
            <a:pPr marL="0" indent="0">
              <a:buNone/>
            </a:pPr>
            <a:r>
              <a:rPr lang="en-US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“E- way Bill is the Electronic document generated from the common portal evidencing the movement of Goods.”</a:t>
            </a:r>
          </a:p>
          <a:p>
            <a:pPr marL="0" indent="0">
              <a:buNone/>
            </a:pPr>
            <a:endParaRPr lang="en-US" dirty="0" smtClean="0">
              <a:solidFill>
                <a:srgbClr val="FFA372"/>
              </a:solidFill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Key points</a:t>
            </a:r>
          </a:p>
          <a:p>
            <a:r>
              <a:rPr lang="en-US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Electronic document </a:t>
            </a:r>
          </a:p>
          <a:p>
            <a:r>
              <a:rPr lang="en-US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Can be generated on the portal</a:t>
            </a:r>
          </a:p>
          <a:p>
            <a:r>
              <a:rPr lang="en-US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Evidencing the movement of goods.</a:t>
            </a:r>
            <a:endParaRPr lang="en-US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1537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Reason to Create E - way Bill</a:t>
            </a:r>
            <a:endParaRPr lang="en-US" sz="5400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2457450" y="3638550"/>
            <a:ext cx="1384300" cy="1384300"/>
            <a:chOff x="-2990850" y="1289050"/>
            <a:chExt cx="1384300" cy="1384300"/>
          </a:xfrm>
        </p:grpSpPr>
        <p:sp>
          <p:nvSpPr>
            <p:cNvPr id="3" name="Oval 2"/>
            <p:cNvSpPr/>
            <p:nvPr/>
          </p:nvSpPr>
          <p:spPr>
            <a:xfrm>
              <a:off x="-2990850" y="1289050"/>
              <a:ext cx="1384300" cy="1384300"/>
            </a:xfrm>
            <a:prstGeom prst="ellipse">
              <a:avLst/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74950" y="1504950"/>
              <a:ext cx="952500" cy="95250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5391150" y="7600950"/>
            <a:ext cx="1384300" cy="1384300"/>
            <a:chOff x="-2619375" y="1778000"/>
            <a:chExt cx="1384300" cy="1384300"/>
          </a:xfrm>
        </p:grpSpPr>
        <p:sp>
          <p:nvSpPr>
            <p:cNvPr id="9" name="Oval 8"/>
            <p:cNvSpPr/>
            <p:nvPr/>
          </p:nvSpPr>
          <p:spPr>
            <a:xfrm>
              <a:off x="-2619375" y="1778000"/>
              <a:ext cx="1384300" cy="1384300"/>
            </a:xfrm>
            <a:prstGeom prst="ellipse">
              <a:avLst/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62200" y="1868488"/>
              <a:ext cx="952500" cy="95250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3271500" y="3638550"/>
            <a:ext cx="1384300" cy="1384300"/>
            <a:chOff x="-2867025" y="2408238"/>
            <a:chExt cx="1384300" cy="1384300"/>
          </a:xfrm>
        </p:grpSpPr>
        <p:sp>
          <p:nvSpPr>
            <p:cNvPr id="12" name="Oval 11"/>
            <p:cNvSpPr/>
            <p:nvPr/>
          </p:nvSpPr>
          <p:spPr>
            <a:xfrm>
              <a:off x="-2867025" y="2408238"/>
              <a:ext cx="1384300" cy="1384300"/>
            </a:xfrm>
            <a:prstGeom prst="ellipse">
              <a:avLst/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19375" y="2629694"/>
              <a:ext cx="952500" cy="95250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-3136900" y="523875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A372"/>
                </a:solidFill>
              </a:rPr>
              <a:t>Removes tax evasion</a:t>
            </a:r>
            <a:endParaRPr lang="en-US" b="1" dirty="0">
              <a:solidFill>
                <a:srgbClr val="FFA37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1700" y="920115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A372"/>
                </a:solidFill>
              </a:rPr>
              <a:t>Faster movement</a:t>
            </a:r>
            <a:endParaRPr lang="en-US" b="1" dirty="0">
              <a:solidFill>
                <a:srgbClr val="FFA37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92050" y="523875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A372"/>
                </a:solidFill>
              </a:rPr>
              <a:t>Reduces work load</a:t>
            </a:r>
            <a:endParaRPr lang="en-US" b="1" dirty="0">
              <a:solidFill>
                <a:srgbClr val="FFA37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67300" y="1727200"/>
            <a:ext cx="2057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A372"/>
                </a:solidFill>
              </a:rPr>
              <a:t>?</a:t>
            </a:r>
            <a:endParaRPr lang="en-US" b="1" dirty="0">
              <a:solidFill>
                <a:srgbClr val="FFA3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035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34583 -1.48148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34583 -1.48148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1.66667E-6 -0.5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1.66667E-6 -0.5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0.34531 -1.48148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0.34531 -1.48148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When to raise E-way bill</a:t>
            </a:r>
            <a:endParaRPr lang="en-US" sz="5400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14475"/>
          </a:xfrm>
          <a:noFill/>
          <a:ln w="28575">
            <a:solidFill>
              <a:srgbClr val="FFA37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According to section 68</a:t>
            </a: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, The Government may require the person in charge of a conveyance 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carrying any </a:t>
            </a: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consignment of goods of value exceeding such amount as may be specified to carry 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with him </a:t>
            </a: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such documents and such devices as may be prescribed.</a:t>
            </a:r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838200" y="3641725"/>
            <a:ext cx="10515600" cy="2962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838200" y="3608387"/>
            <a:ext cx="10515600" cy="2779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138.(1</a:t>
            </a: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) Every registered person who causes movement of goods of consignment value exceeding fifty thousand rupees—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(</a:t>
            </a:r>
            <a:r>
              <a:rPr lang="en-US" sz="2400" dirty="0" err="1">
                <a:solidFill>
                  <a:srgbClr val="FFA372"/>
                </a:solidFill>
                <a:latin typeface="Tw Cen MT" panose="020B0602020104020603" pitchFamily="34" charset="0"/>
              </a:rPr>
              <a:t>i</a:t>
            </a: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) In relation to a supply; or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(ii) For reasons other than supply; or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A372"/>
                </a:solidFill>
                <a:latin typeface="Tw Cen MT" panose="020B0602020104020603" pitchFamily="34" charset="0"/>
              </a:rPr>
              <a:t>(iii) Due to inward supply from an unregistered person, shall, before commencement of such movement, furnish information relating to the said 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goods.</a:t>
            </a:r>
            <a:endParaRPr lang="en-US" sz="2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1027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/>
          <p:cNvSpPr txBox="1">
            <a:spLocks/>
          </p:cNvSpPr>
          <p:nvPr/>
        </p:nvSpPr>
        <p:spPr>
          <a:xfrm>
            <a:off x="536371" y="3146425"/>
            <a:ext cx="11047504" cy="3533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Person in charge of conveyance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should carry </a:t>
            </a:r>
            <a:r>
              <a:rPr lang="en-US" sz="2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E-way bill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 and </a:t>
            </a:r>
            <a:r>
              <a:rPr lang="en-US" sz="2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Ancillary document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, </a:t>
            </a:r>
          </a:p>
          <a:p>
            <a:pPr lvl="1"/>
            <a:r>
              <a:rPr lang="en-US" sz="20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whether there is purpose of supply or </a:t>
            </a:r>
          </a:p>
          <a:p>
            <a:pPr lvl="1"/>
            <a:r>
              <a:rPr lang="en-US" sz="20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purpose other than supply 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Further the amount of goods </a:t>
            </a:r>
            <a:r>
              <a:rPr lang="en-US" sz="2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shall exceed 50,000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 i.e. as valued under section 15 + GST. </a:t>
            </a:r>
            <a:r>
              <a:rPr lang="en-US" sz="2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No EXEMPT SUPPLY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 shall be </a:t>
            </a:r>
            <a:r>
              <a:rPr lang="en-US" sz="2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counted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 for above goods thresh hold limit.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Mind well we are considering the </a:t>
            </a:r>
            <a:r>
              <a:rPr lang="en-US" sz="2400" u="sng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limit for Inter state supply</a:t>
            </a:r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 and not the intra state as it differs from state to state according to SGST acts of individual states.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106" y="1352982"/>
            <a:ext cx="1084034" cy="1084034"/>
          </a:xfrm>
          <a:prstGeom prst="rect">
            <a:avLst/>
          </a:prstGeom>
        </p:spPr>
      </p:pic>
      <p:grpSp>
        <p:nvGrpSpPr>
          <p:cNvPr id="252" name="Group 251"/>
          <p:cNvGrpSpPr/>
          <p:nvPr/>
        </p:nvGrpSpPr>
        <p:grpSpPr>
          <a:xfrm>
            <a:off x="7406" y="46866"/>
            <a:ext cx="51569897" cy="2689984"/>
            <a:chOff x="7406" y="681866"/>
            <a:chExt cx="51569897" cy="2689984"/>
          </a:xfrm>
        </p:grpSpPr>
        <p:sp>
          <p:nvSpPr>
            <p:cNvPr id="84" name="Rounded Rectangle 83"/>
            <p:cNvSpPr/>
            <p:nvPr/>
          </p:nvSpPr>
          <p:spPr>
            <a:xfrm>
              <a:off x="346702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2251" y="1295400"/>
              <a:ext cx="609600" cy="609600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25499780" y="2560257"/>
              <a:ext cx="51548" cy="508381"/>
            </a:xfrm>
            <a:prstGeom prst="roundRect">
              <a:avLst/>
            </a:prstGeom>
            <a:solidFill>
              <a:srgbClr val="FFA372"/>
            </a:solidFill>
            <a:ln>
              <a:solidFill>
                <a:srgbClr val="FFA3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140772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45153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49535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53916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58298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62679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67061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71442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75824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80205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84587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88968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93350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97731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202113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206494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4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4455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8837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13218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17600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21981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26363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30744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35126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39507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43889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48270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52652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57033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614150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6579656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210876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215257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19639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224020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228402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232783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237165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241546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245928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250309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254691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259072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263454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267835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272217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276598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280980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85361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289743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294124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298506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302887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307269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311650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316032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20413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324795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329176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333558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3379395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34232102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70660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75042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79423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83805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88186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ounded Rectangle 89"/>
            <p:cNvSpPr/>
            <p:nvPr/>
          </p:nvSpPr>
          <p:spPr>
            <a:xfrm>
              <a:off x="92568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96949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101331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105712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110094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114475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118857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23238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27620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1320015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13638304" y="3072016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62903" y="2024656"/>
              <a:ext cx="560336" cy="56033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7785" y="2592207"/>
              <a:ext cx="498859" cy="49885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37273" y="681866"/>
              <a:ext cx="2689984" cy="268998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25367" y="2360223"/>
              <a:ext cx="699686" cy="699686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02922" y="2626867"/>
              <a:ext cx="482490" cy="482490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87777" y="2610498"/>
              <a:ext cx="498859" cy="498859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18109" y="2375066"/>
              <a:ext cx="699686" cy="699686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95664" y="2641710"/>
              <a:ext cx="482490" cy="482490"/>
            </a:xfrm>
            <a:prstGeom prst="rect">
              <a:avLst/>
            </a:prstGeom>
          </p:spPr>
        </p:pic>
        <p:sp>
          <p:nvSpPr>
            <p:cNvPr id="105" name="Rounded Rectangle 104"/>
            <p:cNvSpPr/>
            <p:nvPr/>
          </p:nvSpPr>
          <p:spPr>
            <a:xfrm>
              <a:off x="34165028" y="1908143"/>
              <a:ext cx="51548" cy="1186705"/>
            </a:xfrm>
            <a:prstGeom prst="roundRect">
              <a:avLst/>
            </a:prstGeom>
            <a:solidFill>
              <a:srgbClr val="FFA372"/>
            </a:solidFill>
            <a:ln>
              <a:solidFill>
                <a:srgbClr val="FFA3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99" name="Rounded Rectangle 198"/>
            <p:cNvSpPr/>
            <p:nvPr/>
          </p:nvSpPr>
          <p:spPr>
            <a:xfrm>
              <a:off x="407831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ounded Rectangle 199"/>
            <p:cNvSpPr/>
            <p:nvPr/>
          </p:nvSpPr>
          <p:spPr>
            <a:xfrm>
              <a:off x="4122132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ounded Rectangle 200"/>
            <p:cNvSpPr/>
            <p:nvPr/>
          </p:nvSpPr>
          <p:spPr>
            <a:xfrm>
              <a:off x="416594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ounded Rectangle 201"/>
            <p:cNvSpPr/>
            <p:nvPr/>
          </p:nvSpPr>
          <p:spPr>
            <a:xfrm>
              <a:off x="4209762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ounded Rectangle 202"/>
            <p:cNvSpPr/>
            <p:nvPr/>
          </p:nvSpPr>
          <p:spPr>
            <a:xfrm>
              <a:off x="425357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ounded Rectangle 203"/>
            <p:cNvSpPr/>
            <p:nvPr/>
          </p:nvSpPr>
          <p:spPr>
            <a:xfrm>
              <a:off x="4297392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ounded Rectangle 204"/>
            <p:cNvSpPr/>
            <p:nvPr/>
          </p:nvSpPr>
          <p:spPr>
            <a:xfrm>
              <a:off x="434120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ounded Rectangle 205"/>
            <p:cNvSpPr/>
            <p:nvPr/>
          </p:nvSpPr>
          <p:spPr>
            <a:xfrm>
              <a:off x="4385022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ounded Rectangle 206"/>
            <p:cNvSpPr/>
            <p:nvPr/>
          </p:nvSpPr>
          <p:spPr>
            <a:xfrm>
              <a:off x="442883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ounded Rectangle 207"/>
            <p:cNvSpPr/>
            <p:nvPr/>
          </p:nvSpPr>
          <p:spPr>
            <a:xfrm>
              <a:off x="4472652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ounded Rectangle 208"/>
            <p:cNvSpPr/>
            <p:nvPr/>
          </p:nvSpPr>
          <p:spPr>
            <a:xfrm>
              <a:off x="451646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ounded Rectangle 209"/>
            <p:cNvSpPr/>
            <p:nvPr/>
          </p:nvSpPr>
          <p:spPr>
            <a:xfrm>
              <a:off x="4560282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ounded Rectangle 210"/>
            <p:cNvSpPr/>
            <p:nvPr/>
          </p:nvSpPr>
          <p:spPr>
            <a:xfrm>
              <a:off x="4604097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ounded Rectangle 211"/>
            <p:cNvSpPr/>
            <p:nvPr/>
          </p:nvSpPr>
          <p:spPr>
            <a:xfrm>
              <a:off x="350910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ounded Rectangle 212"/>
            <p:cNvSpPr/>
            <p:nvPr/>
          </p:nvSpPr>
          <p:spPr>
            <a:xfrm>
              <a:off x="3552924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ounded Rectangle 213"/>
            <p:cNvSpPr/>
            <p:nvPr/>
          </p:nvSpPr>
          <p:spPr>
            <a:xfrm>
              <a:off x="359673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ounded Rectangle 214"/>
            <p:cNvSpPr/>
            <p:nvPr/>
          </p:nvSpPr>
          <p:spPr>
            <a:xfrm>
              <a:off x="3640554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ounded Rectangle 215"/>
            <p:cNvSpPr/>
            <p:nvPr/>
          </p:nvSpPr>
          <p:spPr>
            <a:xfrm>
              <a:off x="368436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3728184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217"/>
            <p:cNvSpPr/>
            <p:nvPr/>
          </p:nvSpPr>
          <p:spPr>
            <a:xfrm>
              <a:off x="377199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ounded Rectangle 218"/>
            <p:cNvSpPr/>
            <p:nvPr/>
          </p:nvSpPr>
          <p:spPr>
            <a:xfrm>
              <a:off x="3815814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ounded Rectangle 219"/>
            <p:cNvSpPr/>
            <p:nvPr/>
          </p:nvSpPr>
          <p:spPr>
            <a:xfrm>
              <a:off x="385962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ounded Rectangle 220"/>
            <p:cNvSpPr/>
            <p:nvPr/>
          </p:nvSpPr>
          <p:spPr>
            <a:xfrm>
              <a:off x="3903444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ounded Rectangle 221"/>
            <p:cNvSpPr/>
            <p:nvPr/>
          </p:nvSpPr>
          <p:spPr>
            <a:xfrm>
              <a:off x="394725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ounded Rectangle 222"/>
            <p:cNvSpPr/>
            <p:nvPr/>
          </p:nvSpPr>
          <p:spPr>
            <a:xfrm>
              <a:off x="3991074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ounded Rectangle 223"/>
            <p:cNvSpPr/>
            <p:nvPr/>
          </p:nvSpPr>
          <p:spPr>
            <a:xfrm>
              <a:off x="40348893" y="3063638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ounded Rectangle 238"/>
            <p:cNvSpPr/>
            <p:nvPr/>
          </p:nvSpPr>
          <p:spPr>
            <a:xfrm>
              <a:off x="4648374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ounded Rectangle 239"/>
            <p:cNvSpPr/>
            <p:nvPr/>
          </p:nvSpPr>
          <p:spPr>
            <a:xfrm>
              <a:off x="4692189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ounded Rectangle 240"/>
            <p:cNvSpPr/>
            <p:nvPr/>
          </p:nvSpPr>
          <p:spPr>
            <a:xfrm>
              <a:off x="4736004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ounded Rectangle 241"/>
            <p:cNvSpPr/>
            <p:nvPr/>
          </p:nvSpPr>
          <p:spPr>
            <a:xfrm>
              <a:off x="4779819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ounded Rectangle 242"/>
            <p:cNvSpPr/>
            <p:nvPr/>
          </p:nvSpPr>
          <p:spPr>
            <a:xfrm>
              <a:off x="4823634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Rounded Rectangle 243"/>
            <p:cNvSpPr/>
            <p:nvPr/>
          </p:nvSpPr>
          <p:spPr>
            <a:xfrm>
              <a:off x="4867449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ounded Rectangle 244"/>
            <p:cNvSpPr/>
            <p:nvPr/>
          </p:nvSpPr>
          <p:spPr>
            <a:xfrm>
              <a:off x="4911264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ounded Rectangle 245"/>
            <p:cNvSpPr/>
            <p:nvPr/>
          </p:nvSpPr>
          <p:spPr>
            <a:xfrm>
              <a:off x="4955079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ounded Rectangle 246"/>
            <p:cNvSpPr/>
            <p:nvPr/>
          </p:nvSpPr>
          <p:spPr>
            <a:xfrm>
              <a:off x="4998894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ounded Rectangle 247"/>
            <p:cNvSpPr/>
            <p:nvPr/>
          </p:nvSpPr>
          <p:spPr>
            <a:xfrm>
              <a:off x="5042709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ounded Rectangle 248"/>
            <p:cNvSpPr/>
            <p:nvPr/>
          </p:nvSpPr>
          <p:spPr>
            <a:xfrm>
              <a:off x="5086524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Rounded Rectangle 249"/>
            <p:cNvSpPr/>
            <p:nvPr/>
          </p:nvSpPr>
          <p:spPr>
            <a:xfrm>
              <a:off x="51303391" y="3066871"/>
              <a:ext cx="273912" cy="45719"/>
            </a:xfrm>
            <a:prstGeom prst="roundRect">
              <a:avLst>
                <a:gd name="adj" fmla="val 50000"/>
              </a:avLst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4" name="Picture 25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934" y="803163"/>
            <a:ext cx="609600" cy="609600"/>
          </a:xfrm>
          <a:prstGeom prst="rect">
            <a:avLst/>
          </a:prstGeom>
        </p:spPr>
      </p:pic>
      <p:sp>
        <p:nvSpPr>
          <p:cNvPr id="255" name="TextBox 254"/>
          <p:cNvSpPr txBox="1"/>
          <p:nvPr/>
        </p:nvSpPr>
        <p:spPr>
          <a:xfrm>
            <a:off x="5445535" y="892630"/>
            <a:ext cx="760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+</a:t>
            </a:r>
            <a:endParaRPr lang="en-US" sz="3200" b="1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  <p:pic>
        <p:nvPicPr>
          <p:cNvPr id="256" name="Picture 25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79" y="803492"/>
            <a:ext cx="609600" cy="609600"/>
          </a:xfrm>
          <a:prstGeom prst="rect">
            <a:avLst/>
          </a:prstGeom>
        </p:spPr>
      </p:pic>
      <p:sp>
        <p:nvSpPr>
          <p:cNvPr id="258" name="TextBox 257"/>
          <p:cNvSpPr txBox="1"/>
          <p:nvPr/>
        </p:nvSpPr>
        <p:spPr>
          <a:xfrm>
            <a:off x="5114253" y="1036599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A372"/>
                </a:solidFill>
                <a:latin typeface="Tw Cen MT" panose="020B0602020104020603" pitchFamily="34" charset="0"/>
              </a:rPr>
              <a:t>&gt;50,000</a:t>
            </a:r>
            <a:endParaRPr lang="en-US" sz="2400" dirty="0">
              <a:solidFill>
                <a:srgbClr val="FFA372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537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7.40741E-7 L -2.22487 7.40741E-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200" tmFilter="0, 0; .2, .5; .8, .5; 1, 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600" autoRev="1" fill="hold"/>
                                        <p:tgtEl>
                                          <p:spTgt spid="2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"/>
                            </p:stCondLst>
                            <p:childTnLst>
                              <p:par>
                                <p:cTn id="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250" tmFilter="0, 0; .2, .5; .8, .5; 1, 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625" autoRev="1" fill="hold"/>
                                        <p:tgtEl>
                                          <p:spTgt spid="2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5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250" tmFilter="0, 0; .2, .5; .8, .5; 1, 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625" autoRev="1" fill="hold"/>
                                        <p:tgtEl>
                                          <p:spTgt spid="2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5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5" grpId="0"/>
      <p:bldP spid="255" grpId="1"/>
      <p:bldP spid="255" grpId="2"/>
      <p:bldP spid="258" grpId="0"/>
      <p:bldP spid="258" grpId="1"/>
      <p:bldP spid="258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Created The loop</a:t>
            </a:r>
            <a:endParaRPr lang="en-US" sz="5400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979" t="46852" r="64792" b="25185"/>
          <a:stretch/>
        </p:blipFill>
        <p:spPr>
          <a:xfrm>
            <a:off x="-3752850" y="3981450"/>
            <a:ext cx="2419350" cy="2876550"/>
          </a:xfrm>
          <a:prstGeom prst="rect">
            <a:avLst/>
          </a:prstGeom>
        </p:spPr>
      </p:pic>
      <p:sp>
        <p:nvSpPr>
          <p:cNvPr id="23" name="Freeform 22"/>
          <p:cNvSpPr/>
          <p:nvPr/>
        </p:nvSpPr>
        <p:spPr>
          <a:xfrm>
            <a:off x="3995245" y="1764172"/>
            <a:ext cx="4218384" cy="4135265"/>
          </a:xfrm>
          <a:custGeom>
            <a:avLst/>
            <a:gdLst>
              <a:gd name="connsiteX0" fmla="*/ 1219200 w 2438400"/>
              <a:gd name="connsiteY0" fmla="*/ 35857 h 2438400"/>
              <a:gd name="connsiteX1" fmla="*/ 59174 w 2438400"/>
              <a:gd name="connsiteY1" fmla="*/ 1219200 h 2438400"/>
              <a:gd name="connsiteX2" fmla="*/ 1219200 w 2438400"/>
              <a:gd name="connsiteY2" fmla="*/ 2402543 h 2438400"/>
              <a:gd name="connsiteX3" fmla="*/ 2379226 w 2438400"/>
              <a:gd name="connsiteY3" fmla="*/ 1219200 h 2438400"/>
              <a:gd name="connsiteX4" fmla="*/ 1219200 w 2438400"/>
              <a:gd name="connsiteY4" fmla="*/ 35857 h 2438400"/>
              <a:gd name="connsiteX5" fmla="*/ 1219200 w 2438400"/>
              <a:gd name="connsiteY5" fmla="*/ 0 h 2438400"/>
              <a:gd name="connsiteX6" fmla="*/ 2438400 w 2438400"/>
              <a:gd name="connsiteY6" fmla="*/ 1219200 h 2438400"/>
              <a:gd name="connsiteX7" fmla="*/ 1219200 w 2438400"/>
              <a:gd name="connsiteY7" fmla="*/ 2438400 h 2438400"/>
              <a:gd name="connsiteX8" fmla="*/ 0 w 2438400"/>
              <a:gd name="connsiteY8" fmla="*/ 1219200 h 2438400"/>
              <a:gd name="connsiteX9" fmla="*/ 1219200 w 2438400"/>
              <a:gd name="connsiteY9" fmla="*/ 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1219200" y="35857"/>
                </a:moveTo>
                <a:cubicBezTo>
                  <a:pt x="578535" y="35857"/>
                  <a:pt x="59174" y="565658"/>
                  <a:pt x="59174" y="1219200"/>
                </a:cubicBezTo>
                <a:cubicBezTo>
                  <a:pt x="59174" y="1872742"/>
                  <a:pt x="578535" y="2402543"/>
                  <a:pt x="1219200" y="2402543"/>
                </a:cubicBezTo>
                <a:cubicBezTo>
                  <a:pt x="1859865" y="2402543"/>
                  <a:pt x="2379226" y="1872742"/>
                  <a:pt x="2379226" y="1219200"/>
                </a:cubicBezTo>
                <a:cubicBezTo>
                  <a:pt x="2379226" y="565658"/>
                  <a:pt x="1859865" y="35857"/>
                  <a:pt x="1219200" y="35857"/>
                </a:cubicBezTo>
                <a:close/>
                <a:moveTo>
                  <a:pt x="1219200" y="0"/>
                </a:moveTo>
                <a:cubicBezTo>
                  <a:pt x="1892546" y="0"/>
                  <a:pt x="2438400" y="545854"/>
                  <a:pt x="2438400" y="1219200"/>
                </a:cubicBezTo>
                <a:cubicBezTo>
                  <a:pt x="2438400" y="1892546"/>
                  <a:pt x="1892546" y="2438400"/>
                  <a:pt x="1219200" y="2438400"/>
                </a:cubicBezTo>
                <a:cubicBezTo>
                  <a:pt x="545854" y="2438400"/>
                  <a:pt x="0" y="1892546"/>
                  <a:pt x="0" y="1219200"/>
                </a:cubicBezTo>
                <a:cubicBezTo>
                  <a:pt x="0" y="545854"/>
                  <a:pt x="545854" y="0"/>
                  <a:pt x="1219200" y="0"/>
                </a:cubicBezTo>
                <a:close/>
              </a:path>
            </a:pathLst>
          </a:custGeom>
          <a:solidFill>
            <a:srgbClr val="ED6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-1854934" y="2574645"/>
            <a:ext cx="1402841" cy="1623920"/>
            <a:chOff x="-1516435" y="2216150"/>
            <a:chExt cx="1534268" cy="1811754"/>
          </a:xfrm>
        </p:grpSpPr>
        <p:sp>
          <p:nvSpPr>
            <p:cNvPr id="8" name="Oval 7"/>
            <p:cNvSpPr/>
            <p:nvPr/>
          </p:nvSpPr>
          <p:spPr>
            <a:xfrm>
              <a:off x="-1384300" y="2216150"/>
              <a:ext cx="1270000" cy="1270000"/>
            </a:xfrm>
            <a:prstGeom prst="ellipse">
              <a:avLst/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8570" y="2349500"/>
              <a:ext cx="952500" cy="9525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-1516435" y="3615854"/>
              <a:ext cx="1534268" cy="412050"/>
            </a:xfrm>
            <a:prstGeom prst="rect">
              <a:avLst/>
            </a:prstGeom>
            <a:solidFill>
              <a:srgbClr val="1B262C"/>
            </a:solidFill>
            <a:effectLst>
              <a:softEdge rad="254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A372"/>
                  </a:solidFill>
                </a:rPr>
                <a:t>RECEIPIENT</a:t>
              </a:r>
              <a:endParaRPr lang="en-US" b="1" dirty="0">
                <a:solidFill>
                  <a:srgbClr val="FFA372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503470" y="2571375"/>
            <a:ext cx="1230883" cy="1627190"/>
            <a:chOff x="-1392240" y="2216150"/>
            <a:chExt cx="1346200" cy="1815402"/>
          </a:xfrm>
        </p:grpSpPr>
        <p:sp>
          <p:nvSpPr>
            <p:cNvPr id="12" name="Oval 11"/>
            <p:cNvSpPr/>
            <p:nvPr/>
          </p:nvSpPr>
          <p:spPr>
            <a:xfrm>
              <a:off x="-1384300" y="2216150"/>
              <a:ext cx="1270000" cy="1270000"/>
            </a:xfrm>
            <a:prstGeom prst="ellipse">
              <a:avLst/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187451" y="2349500"/>
              <a:ext cx="952500" cy="952499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-1392240" y="3619501"/>
              <a:ext cx="1346200" cy="412051"/>
            </a:xfrm>
            <a:prstGeom prst="rect">
              <a:avLst/>
            </a:prstGeom>
            <a:solidFill>
              <a:srgbClr val="1B262C"/>
            </a:solidFill>
            <a:effectLst>
              <a:softEdge rad="25400"/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rgbClr val="FFA372"/>
                  </a:solidFill>
                </a:defRPr>
              </a:lvl1pPr>
            </a:lstStyle>
            <a:p>
              <a:r>
                <a:rPr lang="en-US" dirty="0"/>
                <a:t>SUPPLIER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70087" y="7918446"/>
            <a:ext cx="1651825" cy="1527370"/>
            <a:chOff x="-3649663" y="1193800"/>
            <a:chExt cx="1806576" cy="1704039"/>
          </a:xfrm>
        </p:grpSpPr>
        <p:sp>
          <p:nvSpPr>
            <p:cNvPr id="15" name="Oval 14"/>
            <p:cNvSpPr/>
            <p:nvPr/>
          </p:nvSpPr>
          <p:spPr>
            <a:xfrm>
              <a:off x="-3368675" y="1193800"/>
              <a:ext cx="1270000" cy="1270000"/>
            </a:xfrm>
            <a:prstGeom prst="ellipse">
              <a:avLst/>
            </a:prstGeom>
            <a:solidFill>
              <a:srgbClr val="FFA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22625" y="1305719"/>
              <a:ext cx="952500" cy="9525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-3649663" y="2485787"/>
              <a:ext cx="1806576" cy="412052"/>
            </a:xfrm>
            <a:prstGeom prst="rect">
              <a:avLst/>
            </a:prstGeom>
            <a:solidFill>
              <a:srgbClr val="1B262C"/>
            </a:solidFill>
            <a:effectLst>
              <a:softEdge rad="25400"/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rgbClr val="FFA372"/>
                  </a:solidFill>
                </a:defRPr>
              </a:lvl1pPr>
            </a:lstStyle>
            <a:p>
              <a:r>
                <a:rPr lang="en-US" dirty="0"/>
                <a:t>TRANSPORTER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8111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8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" accel="100000" fill="hold">
                                          <p:stCondLst>
                                            <p:cond delay="108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0.42669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4125 1.48148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 -0.386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ED6663"/>
                </a:solidFill>
                <a:latin typeface="Tw Cen MT" panose="020B0602020104020603" pitchFamily="34" charset="0"/>
              </a:rPr>
              <a:t>Validity for E - way Bill</a:t>
            </a:r>
            <a:endParaRPr lang="en-US" sz="5400" dirty="0">
              <a:solidFill>
                <a:srgbClr val="ED6663"/>
              </a:solidFill>
              <a:latin typeface="Tw Cen MT" panose="020B06020201040206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979" t="46852" r="64792" b="25185"/>
          <a:stretch/>
        </p:blipFill>
        <p:spPr>
          <a:xfrm>
            <a:off x="-3752850" y="3981450"/>
            <a:ext cx="2419350" cy="2876550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053612"/>
              </p:ext>
            </p:extLst>
          </p:nvPr>
        </p:nvGraphicFramePr>
        <p:xfrm>
          <a:off x="1968500" y="2489200"/>
          <a:ext cx="8128000" cy="30677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/>
                <a:gridCol w="4064000"/>
              </a:tblGrid>
              <a:tr h="507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w Cen MT" panose="020B0602020104020603" pitchFamily="34" charset="0"/>
                        </a:rPr>
                        <a:t>Kilometers for which goods travels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w Cen MT" panose="020B0602020104020603" pitchFamily="34" charset="0"/>
                        </a:rPr>
                        <a:t>Days allotted</a:t>
                      </a:r>
                      <a:r>
                        <a:rPr lang="en-US" baseline="0" dirty="0" smtClean="0">
                          <a:latin typeface="Tw Cen MT" panose="020B0602020104020603" pitchFamily="34" charset="0"/>
                        </a:rPr>
                        <a:t> for same</a:t>
                      </a:r>
                      <a:endParaRPr lang="en-US" dirty="0"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5144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up to 100 km.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One day in cases other than Over Dimensional Cargo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5144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For every 100 km. or part thereof thereafter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One additional day in cases other than Over Dimensional Cargo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5144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up to 20 km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One day in case of Over Dimensional Cargo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5144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For every 20 km. or part thereof thereafter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A372"/>
                          </a:solidFill>
                          <a:latin typeface="Tw Cen MT" panose="020B0602020104020603" pitchFamily="34" charset="0"/>
                        </a:rPr>
                        <a:t>One additional day in case of Over Dimensional Cargo:</a:t>
                      </a:r>
                      <a:endParaRPr lang="en-US" dirty="0">
                        <a:solidFill>
                          <a:srgbClr val="FFA372"/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1568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979" t="46852" r="64792" b="25185"/>
          <a:stretch/>
        </p:blipFill>
        <p:spPr>
          <a:xfrm>
            <a:off x="-3752850" y="3981450"/>
            <a:ext cx="2419350" cy="2876550"/>
          </a:xfrm>
          <a:prstGeom prst="rect">
            <a:avLst/>
          </a:prstGeom>
        </p:spPr>
      </p:pic>
      <p:sp>
        <p:nvSpPr>
          <p:cNvPr id="127" name="Rounded Rectangle 126"/>
          <p:cNvSpPr/>
          <p:nvPr/>
        </p:nvSpPr>
        <p:spPr>
          <a:xfrm>
            <a:off x="4736004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ounded Rectangle 127"/>
          <p:cNvSpPr/>
          <p:nvPr/>
        </p:nvSpPr>
        <p:spPr>
          <a:xfrm>
            <a:off x="4779819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ounded Rectangle 128"/>
          <p:cNvSpPr/>
          <p:nvPr/>
        </p:nvSpPr>
        <p:spPr>
          <a:xfrm>
            <a:off x="4823634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ounded Rectangle 129"/>
          <p:cNvSpPr/>
          <p:nvPr/>
        </p:nvSpPr>
        <p:spPr>
          <a:xfrm>
            <a:off x="4867449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ounded Rectangle 130"/>
          <p:cNvSpPr/>
          <p:nvPr/>
        </p:nvSpPr>
        <p:spPr>
          <a:xfrm>
            <a:off x="4911264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ounded Rectangle 131"/>
          <p:cNvSpPr/>
          <p:nvPr/>
        </p:nvSpPr>
        <p:spPr>
          <a:xfrm>
            <a:off x="4955079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ounded Rectangle 132"/>
          <p:cNvSpPr/>
          <p:nvPr/>
        </p:nvSpPr>
        <p:spPr>
          <a:xfrm>
            <a:off x="4998894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ounded Rectangle 133"/>
          <p:cNvSpPr/>
          <p:nvPr/>
        </p:nvSpPr>
        <p:spPr>
          <a:xfrm>
            <a:off x="5042709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5086524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51303391" y="2431871"/>
            <a:ext cx="273912" cy="45719"/>
          </a:xfrm>
          <a:prstGeom prst="roundRect">
            <a:avLst>
              <a:gd name="adj" fmla="val 50000"/>
            </a:avLst>
          </a:prstGeom>
          <a:solidFill>
            <a:srgbClr val="FFA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106" y="1352982"/>
            <a:ext cx="1084034" cy="1084034"/>
          </a:xfrm>
          <a:prstGeom prst="rect">
            <a:avLst/>
          </a:prstGeom>
        </p:spPr>
      </p:pic>
      <p:grpSp>
        <p:nvGrpSpPr>
          <p:cNvPr id="144" name="Group 143"/>
          <p:cNvGrpSpPr/>
          <p:nvPr/>
        </p:nvGrpSpPr>
        <p:grpSpPr>
          <a:xfrm>
            <a:off x="7406" y="46866"/>
            <a:ext cx="47188397" cy="2689984"/>
            <a:chOff x="7406" y="46866"/>
            <a:chExt cx="47188397" cy="2689984"/>
          </a:xfrm>
        </p:grpSpPr>
        <p:grpSp>
          <p:nvGrpSpPr>
            <p:cNvPr id="139" name="Group 138"/>
            <p:cNvGrpSpPr/>
            <p:nvPr/>
          </p:nvGrpSpPr>
          <p:grpSpPr>
            <a:xfrm>
              <a:off x="7406" y="46866"/>
              <a:ext cx="47188397" cy="2689984"/>
              <a:chOff x="7406" y="46866"/>
              <a:chExt cx="47188397" cy="2689984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346702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140772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145153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149535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153916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158298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162679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167061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171442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175824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180205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184587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188968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193350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197731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202113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206494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74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4455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8837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13218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17600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21981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26363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30744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35126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ounded Rectangle 35"/>
              <p:cNvSpPr/>
              <p:nvPr/>
            </p:nvSpPr>
            <p:spPr>
              <a:xfrm>
                <a:off x="39507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43889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48270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52652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ounded Rectangle 39"/>
              <p:cNvSpPr/>
              <p:nvPr/>
            </p:nvSpPr>
            <p:spPr>
              <a:xfrm>
                <a:off x="57033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ounded Rectangle 40"/>
              <p:cNvSpPr/>
              <p:nvPr/>
            </p:nvSpPr>
            <p:spPr>
              <a:xfrm>
                <a:off x="614150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ounded Rectangle 41"/>
              <p:cNvSpPr/>
              <p:nvPr/>
            </p:nvSpPr>
            <p:spPr>
              <a:xfrm>
                <a:off x="6579656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ounded Rectangle 42"/>
              <p:cNvSpPr/>
              <p:nvPr/>
            </p:nvSpPr>
            <p:spPr>
              <a:xfrm>
                <a:off x="210876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215257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219639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224020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228402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ounded Rectangle 47"/>
              <p:cNvSpPr/>
              <p:nvPr/>
            </p:nvSpPr>
            <p:spPr>
              <a:xfrm>
                <a:off x="232783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ounded Rectangle 48"/>
              <p:cNvSpPr/>
              <p:nvPr/>
            </p:nvSpPr>
            <p:spPr>
              <a:xfrm>
                <a:off x="237165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9"/>
              <p:cNvSpPr/>
              <p:nvPr/>
            </p:nvSpPr>
            <p:spPr>
              <a:xfrm>
                <a:off x="241546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ounded Rectangle 50"/>
              <p:cNvSpPr/>
              <p:nvPr/>
            </p:nvSpPr>
            <p:spPr>
              <a:xfrm>
                <a:off x="245928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ounded Rectangle 51"/>
              <p:cNvSpPr/>
              <p:nvPr/>
            </p:nvSpPr>
            <p:spPr>
              <a:xfrm>
                <a:off x="250309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254691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ounded Rectangle 53"/>
              <p:cNvSpPr/>
              <p:nvPr/>
            </p:nvSpPr>
            <p:spPr>
              <a:xfrm>
                <a:off x="259072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ounded Rectangle 54"/>
              <p:cNvSpPr/>
              <p:nvPr/>
            </p:nvSpPr>
            <p:spPr>
              <a:xfrm>
                <a:off x="263454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ounded Rectangle 55"/>
              <p:cNvSpPr/>
              <p:nvPr/>
            </p:nvSpPr>
            <p:spPr>
              <a:xfrm>
                <a:off x="267835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ounded Rectangle 56"/>
              <p:cNvSpPr/>
              <p:nvPr/>
            </p:nvSpPr>
            <p:spPr>
              <a:xfrm>
                <a:off x="272217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276598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ounded Rectangle 58"/>
              <p:cNvSpPr/>
              <p:nvPr/>
            </p:nvSpPr>
            <p:spPr>
              <a:xfrm>
                <a:off x="280980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ounded Rectangle 59"/>
              <p:cNvSpPr/>
              <p:nvPr/>
            </p:nvSpPr>
            <p:spPr>
              <a:xfrm>
                <a:off x="285361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ounded Rectangle 60"/>
              <p:cNvSpPr/>
              <p:nvPr/>
            </p:nvSpPr>
            <p:spPr>
              <a:xfrm>
                <a:off x="289743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ounded Rectangle 61"/>
              <p:cNvSpPr/>
              <p:nvPr/>
            </p:nvSpPr>
            <p:spPr>
              <a:xfrm>
                <a:off x="294124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298506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302887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307269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ounded Rectangle 65"/>
              <p:cNvSpPr/>
              <p:nvPr/>
            </p:nvSpPr>
            <p:spPr>
              <a:xfrm>
                <a:off x="311650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ounded Rectangle 66"/>
              <p:cNvSpPr/>
              <p:nvPr/>
            </p:nvSpPr>
            <p:spPr>
              <a:xfrm>
                <a:off x="316032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ounded Rectangle 67"/>
              <p:cNvSpPr/>
              <p:nvPr/>
            </p:nvSpPr>
            <p:spPr>
              <a:xfrm>
                <a:off x="320413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ounded Rectangle 68"/>
              <p:cNvSpPr/>
              <p:nvPr/>
            </p:nvSpPr>
            <p:spPr>
              <a:xfrm>
                <a:off x="324795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ounded Rectangle 69"/>
              <p:cNvSpPr/>
              <p:nvPr/>
            </p:nvSpPr>
            <p:spPr>
              <a:xfrm>
                <a:off x="329176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ounded Rectangle 70"/>
              <p:cNvSpPr/>
              <p:nvPr/>
            </p:nvSpPr>
            <p:spPr>
              <a:xfrm>
                <a:off x="333558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ounded Rectangle 71"/>
              <p:cNvSpPr/>
              <p:nvPr/>
            </p:nvSpPr>
            <p:spPr>
              <a:xfrm>
                <a:off x="3379395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ounded Rectangle 72"/>
              <p:cNvSpPr/>
              <p:nvPr/>
            </p:nvSpPr>
            <p:spPr>
              <a:xfrm>
                <a:off x="34232102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ounded Rectangle 73"/>
              <p:cNvSpPr/>
              <p:nvPr/>
            </p:nvSpPr>
            <p:spPr>
              <a:xfrm>
                <a:off x="70660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ounded Rectangle 74"/>
              <p:cNvSpPr/>
              <p:nvPr/>
            </p:nvSpPr>
            <p:spPr>
              <a:xfrm>
                <a:off x="75042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ounded Rectangle 75"/>
              <p:cNvSpPr/>
              <p:nvPr/>
            </p:nvSpPr>
            <p:spPr>
              <a:xfrm>
                <a:off x="79423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ounded Rectangle 76"/>
              <p:cNvSpPr/>
              <p:nvPr/>
            </p:nvSpPr>
            <p:spPr>
              <a:xfrm>
                <a:off x="83805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ounded Rectangle 77"/>
              <p:cNvSpPr/>
              <p:nvPr/>
            </p:nvSpPr>
            <p:spPr>
              <a:xfrm>
                <a:off x="88186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ounded Rectangle 78"/>
              <p:cNvSpPr/>
              <p:nvPr/>
            </p:nvSpPr>
            <p:spPr>
              <a:xfrm>
                <a:off x="92568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96949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ounded Rectangle 80"/>
              <p:cNvSpPr/>
              <p:nvPr/>
            </p:nvSpPr>
            <p:spPr>
              <a:xfrm>
                <a:off x="101331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ounded Rectangle 81"/>
              <p:cNvSpPr/>
              <p:nvPr/>
            </p:nvSpPr>
            <p:spPr>
              <a:xfrm>
                <a:off x="105712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ounded Rectangle 82"/>
              <p:cNvSpPr/>
              <p:nvPr/>
            </p:nvSpPr>
            <p:spPr>
              <a:xfrm>
                <a:off x="110094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ounded Rectangle 83"/>
              <p:cNvSpPr/>
              <p:nvPr/>
            </p:nvSpPr>
            <p:spPr>
              <a:xfrm>
                <a:off x="114475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ounded Rectangle 84"/>
              <p:cNvSpPr/>
              <p:nvPr/>
            </p:nvSpPr>
            <p:spPr>
              <a:xfrm>
                <a:off x="118857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ounded Rectangle 85"/>
              <p:cNvSpPr/>
              <p:nvPr/>
            </p:nvSpPr>
            <p:spPr>
              <a:xfrm>
                <a:off x="123238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127620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ounded Rectangle 87"/>
              <p:cNvSpPr/>
              <p:nvPr/>
            </p:nvSpPr>
            <p:spPr>
              <a:xfrm>
                <a:off x="1320015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ounded Rectangle 88"/>
              <p:cNvSpPr/>
              <p:nvPr/>
            </p:nvSpPr>
            <p:spPr>
              <a:xfrm>
                <a:off x="13638304" y="2437016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2" name="Picture 9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18873" y="46866"/>
                <a:ext cx="2689984" cy="2689984"/>
              </a:xfrm>
              <a:prstGeom prst="rect">
                <a:avLst/>
              </a:prstGeom>
            </p:spPr>
          </p:pic>
          <p:grpSp>
            <p:nvGrpSpPr>
              <p:cNvPr id="3" name="Group 2"/>
              <p:cNvGrpSpPr/>
              <p:nvPr/>
            </p:nvGrpSpPr>
            <p:grpSpPr>
              <a:xfrm>
                <a:off x="33902251" y="660400"/>
                <a:ext cx="609600" cy="1799448"/>
                <a:chOff x="33902251" y="660400"/>
                <a:chExt cx="609600" cy="1799448"/>
              </a:xfrm>
            </p:grpSpPr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902251" y="660400"/>
                  <a:ext cx="609600" cy="609600"/>
                </a:xfrm>
                <a:prstGeom prst="rect">
                  <a:avLst/>
                </a:prstGeom>
              </p:spPr>
            </p:pic>
            <p:sp>
              <p:nvSpPr>
                <p:cNvPr id="98" name="Rounded Rectangle 97"/>
                <p:cNvSpPr/>
                <p:nvPr/>
              </p:nvSpPr>
              <p:spPr>
                <a:xfrm>
                  <a:off x="34165028" y="1273143"/>
                  <a:ext cx="51548" cy="1186705"/>
                </a:xfrm>
                <a:prstGeom prst="roundRect">
                  <a:avLst/>
                </a:prstGeom>
                <a:solidFill>
                  <a:srgbClr val="FFA372"/>
                </a:solidFill>
                <a:ln>
                  <a:solidFill>
                    <a:srgbClr val="FFA37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</p:grpSp>
          <p:sp>
            <p:nvSpPr>
              <p:cNvPr id="99" name="Rounded Rectangle 98"/>
              <p:cNvSpPr/>
              <p:nvPr/>
            </p:nvSpPr>
            <p:spPr>
              <a:xfrm>
                <a:off x="407831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ounded Rectangle 99"/>
              <p:cNvSpPr/>
              <p:nvPr/>
            </p:nvSpPr>
            <p:spPr>
              <a:xfrm>
                <a:off x="4122132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ounded Rectangle 100"/>
              <p:cNvSpPr/>
              <p:nvPr/>
            </p:nvSpPr>
            <p:spPr>
              <a:xfrm>
                <a:off x="416594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ounded Rectangle 101"/>
              <p:cNvSpPr/>
              <p:nvPr/>
            </p:nvSpPr>
            <p:spPr>
              <a:xfrm>
                <a:off x="4209762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ounded Rectangle 102"/>
              <p:cNvSpPr/>
              <p:nvPr/>
            </p:nvSpPr>
            <p:spPr>
              <a:xfrm>
                <a:off x="425357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ounded Rectangle 103"/>
              <p:cNvSpPr/>
              <p:nvPr/>
            </p:nvSpPr>
            <p:spPr>
              <a:xfrm>
                <a:off x="4297392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ounded Rectangle 104"/>
              <p:cNvSpPr/>
              <p:nvPr/>
            </p:nvSpPr>
            <p:spPr>
              <a:xfrm>
                <a:off x="434120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ounded Rectangle 105"/>
              <p:cNvSpPr/>
              <p:nvPr/>
            </p:nvSpPr>
            <p:spPr>
              <a:xfrm>
                <a:off x="4385022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ounded Rectangle 106"/>
              <p:cNvSpPr/>
              <p:nvPr/>
            </p:nvSpPr>
            <p:spPr>
              <a:xfrm>
                <a:off x="442883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ounded Rectangle 107"/>
              <p:cNvSpPr/>
              <p:nvPr/>
            </p:nvSpPr>
            <p:spPr>
              <a:xfrm>
                <a:off x="4472652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ounded Rectangle 108"/>
              <p:cNvSpPr/>
              <p:nvPr/>
            </p:nvSpPr>
            <p:spPr>
              <a:xfrm>
                <a:off x="451646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ounded Rectangle 109"/>
              <p:cNvSpPr/>
              <p:nvPr/>
            </p:nvSpPr>
            <p:spPr>
              <a:xfrm>
                <a:off x="4560282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ounded Rectangle 110"/>
              <p:cNvSpPr/>
              <p:nvPr/>
            </p:nvSpPr>
            <p:spPr>
              <a:xfrm>
                <a:off x="4604097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ounded Rectangle 111"/>
              <p:cNvSpPr/>
              <p:nvPr/>
            </p:nvSpPr>
            <p:spPr>
              <a:xfrm>
                <a:off x="350910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ounded Rectangle 112"/>
              <p:cNvSpPr/>
              <p:nvPr/>
            </p:nvSpPr>
            <p:spPr>
              <a:xfrm>
                <a:off x="3552924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ounded Rectangle 113"/>
              <p:cNvSpPr/>
              <p:nvPr/>
            </p:nvSpPr>
            <p:spPr>
              <a:xfrm>
                <a:off x="359673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ounded Rectangle 114"/>
              <p:cNvSpPr/>
              <p:nvPr/>
            </p:nvSpPr>
            <p:spPr>
              <a:xfrm>
                <a:off x="3640554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ounded Rectangle 115"/>
              <p:cNvSpPr/>
              <p:nvPr/>
            </p:nvSpPr>
            <p:spPr>
              <a:xfrm>
                <a:off x="368436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ounded Rectangle 116"/>
              <p:cNvSpPr/>
              <p:nvPr/>
            </p:nvSpPr>
            <p:spPr>
              <a:xfrm>
                <a:off x="3728184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ounded Rectangle 117"/>
              <p:cNvSpPr/>
              <p:nvPr/>
            </p:nvSpPr>
            <p:spPr>
              <a:xfrm>
                <a:off x="377199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ounded Rectangle 118"/>
              <p:cNvSpPr/>
              <p:nvPr/>
            </p:nvSpPr>
            <p:spPr>
              <a:xfrm>
                <a:off x="3815814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ounded Rectangle 119"/>
              <p:cNvSpPr/>
              <p:nvPr/>
            </p:nvSpPr>
            <p:spPr>
              <a:xfrm>
                <a:off x="385962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ounded Rectangle 120"/>
              <p:cNvSpPr/>
              <p:nvPr/>
            </p:nvSpPr>
            <p:spPr>
              <a:xfrm>
                <a:off x="3903444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ounded Rectangle 121"/>
              <p:cNvSpPr/>
              <p:nvPr/>
            </p:nvSpPr>
            <p:spPr>
              <a:xfrm>
                <a:off x="394725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ounded Rectangle 122"/>
              <p:cNvSpPr/>
              <p:nvPr/>
            </p:nvSpPr>
            <p:spPr>
              <a:xfrm>
                <a:off x="3991074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ounded Rectangle 123"/>
              <p:cNvSpPr/>
              <p:nvPr/>
            </p:nvSpPr>
            <p:spPr>
              <a:xfrm>
                <a:off x="40348893" y="2428638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ounded Rectangle 124"/>
              <p:cNvSpPr/>
              <p:nvPr/>
            </p:nvSpPr>
            <p:spPr>
              <a:xfrm>
                <a:off x="46483741" y="2431871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ounded Rectangle 125"/>
              <p:cNvSpPr/>
              <p:nvPr/>
            </p:nvSpPr>
            <p:spPr>
              <a:xfrm>
                <a:off x="46921891" y="2431871"/>
                <a:ext cx="273912" cy="45719"/>
              </a:xfrm>
              <a:prstGeom prst="roundRect">
                <a:avLst>
                  <a:gd name="adj" fmla="val 50000"/>
                </a:avLst>
              </a:prstGeom>
              <a:solidFill>
                <a:srgbClr val="FFA3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7" name="Picture 13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87195" y="1167155"/>
                <a:ext cx="1398679" cy="1398679"/>
              </a:xfrm>
              <a:prstGeom prst="rect">
                <a:avLst/>
              </a:prstGeom>
            </p:spPr>
          </p:pic>
        </p:grpSp>
        <p:sp>
          <p:nvSpPr>
            <p:cNvPr id="141" name="TextBox 140"/>
            <p:cNvSpPr txBox="1"/>
            <p:nvPr/>
          </p:nvSpPr>
          <p:spPr>
            <a:xfrm>
              <a:off x="12549517" y="660400"/>
              <a:ext cx="1782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100 Km.</a:t>
              </a:r>
              <a:endParaRPr lang="en-US" sz="32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25051670" y="393125"/>
              <a:ext cx="1782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200 Km.</a:t>
              </a:r>
              <a:endParaRPr lang="en-US" sz="32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34924490" y="505892"/>
              <a:ext cx="1782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250 Km.</a:t>
              </a:r>
              <a:endParaRPr lang="en-US" sz="32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1338594" y="2943230"/>
            <a:ext cx="9611349" cy="4508927"/>
            <a:chOff x="1402257" y="3021334"/>
            <a:chExt cx="7232059" cy="4015943"/>
          </a:xfrm>
        </p:grpSpPr>
        <p:sp>
          <p:nvSpPr>
            <p:cNvPr id="145" name="TextBox 144"/>
            <p:cNvSpPr txBox="1"/>
            <p:nvPr/>
          </p:nvSpPr>
          <p:spPr>
            <a:xfrm>
              <a:off x="1402257" y="3021334"/>
              <a:ext cx="2190750" cy="4015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7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1</a:t>
              </a:r>
              <a:endParaRPr lang="en-US" sz="287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054356" y="4549673"/>
              <a:ext cx="5579960" cy="1973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day</a:t>
              </a:r>
              <a:endParaRPr lang="en-US" sz="138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1321856" y="2943230"/>
            <a:ext cx="9611349" cy="4508927"/>
            <a:chOff x="1402257" y="3021334"/>
            <a:chExt cx="7232059" cy="4015943"/>
          </a:xfrm>
        </p:grpSpPr>
        <p:sp>
          <p:nvSpPr>
            <p:cNvPr id="149" name="TextBox 148"/>
            <p:cNvSpPr txBox="1"/>
            <p:nvPr/>
          </p:nvSpPr>
          <p:spPr>
            <a:xfrm>
              <a:off x="1402257" y="3021334"/>
              <a:ext cx="2190750" cy="4015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700" b="1" dirty="0">
                  <a:solidFill>
                    <a:srgbClr val="FFA372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3054356" y="4549673"/>
              <a:ext cx="5579960" cy="1973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days</a:t>
              </a:r>
              <a:endParaRPr lang="en-US" sz="138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326737" y="2936661"/>
            <a:ext cx="9611349" cy="4508927"/>
            <a:chOff x="1402257" y="3021334"/>
            <a:chExt cx="7232059" cy="4015943"/>
          </a:xfrm>
        </p:grpSpPr>
        <p:sp>
          <p:nvSpPr>
            <p:cNvPr id="155" name="TextBox 154"/>
            <p:cNvSpPr txBox="1"/>
            <p:nvPr/>
          </p:nvSpPr>
          <p:spPr>
            <a:xfrm>
              <a:off x="1402257" y="3021334"/>
              <a:ext cx="2190750" cy="4015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700" b="1" dirty="0">
                  <a:solidFill>
                    <a:srgbClr val="FFA372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3054356" y="4549673"/>
              <a:ext cx="5579960" cy="1973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>
                  <a:solidFill>
                    <a:srgbClr val="FFA372"/>
                  </a:solidFill>
                  <a:latin typeface="Tw Cen MT" panose="020B0602020104020603" pitchFamily="34" charset="0"/>
                </a:rPr>
                <a:t>days</a:t>
              </a:r>
              <a:endParaRPr lang="en-US" sz="13800" b="1" dirty="0">
                <a:solidFill>
                  <a:srgbClr val="FFA372"/>
                </a:solidFill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6402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-0.62617 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decel="100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-1.61172 7.40741E-7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5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7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decel="100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-2.39753 7.40741E-7 " pathEditMode="relative" rAng="0" ptsTypes="AA">
                                      <p:cBhvr>
                                        <p:cTn id="44" dur="5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7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decel="100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2456543" y="209232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EF3078"/>
                </a:solidFill>
                <a:latin typeface="Tw Cen MT" panose="020B0602020104020603" pitchFamily="34" charset="0"/>
              </a:rPr>
              <a:t>No requirement of E-way bill</a:t>
            </a:r>
            <a:endParaRPr lang="en-US" sz="4000" dirty="0">
              <a:solidFill>
                <a:srgbClr val="EF3078"/>
              </a:solidFill>
              <a:latin typeface="Tw Cen MT" panose="020B06020201040206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7D884BCA-1978-49CC-8588-5399D7CABDE7}"/>
              </a:ext>
            </a:extLst>
          </p:cNvPr>
          <p:cNvGrpSpPr/>
          <p:nvPr/>
        </p:nvGrpSpPr>
        <p:grpSpPr>
          <a:xfrm>
            <a:off x="5378756" y="969660"/>
            <a:ext cx="1434489" cy="190500"/>
            <a:chOff x="4679586" y="878988"/>
            <a:chExt cx="1434489" cy="190500"/>
          </a:xfrm>
        </p:grpSpPr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3701A590-ABA9-4BD2-BD64-376A4C227798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3E53B434-A2A6-4C16-99DD-292CE4FD62C4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F3E5BC96-17A2-4BD5-BA51-10270687E851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1A06ACCC-548D-4873-BD3B-AD3CA2C095B0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7CBDE4C1-DAF9-476F-B807-27BE954F6C8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6E22B37A-CCC7-4E5B-82F9-79A278CAA082}"/>
              </a:ext>
            </a:extLst>
          </p:cNvPr>
          <p:cNvSpPr/>
          <p:nvPr/>
        </p:nvSpPr>
        <p:spPr>
          <a:xfrm>
            <a:off x="2325485" y="3550834"/>
            <a:ext cx="728158" cy="728158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788C3841-127A-479B-94BD-220B2EDCAB6E}"/>
              </a:ext>
            </a:extLst>
          </p:cNvPr>
          <p:cNvSpPr/>
          <p:nvPr/>
        </p:nvSpPr>
        <p:spPr>
          <a:xfrm>
            <a:off x="3235182" y="3679057"/>
            <a:ext cx="1221014" cy="1221014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BC59DA09-2750-4F0C-898C-08F0F54C4ACB}"/>
              </a:ext>
            </a:extLst>
          </p:cNvPr>
          <p:cNvSpPr/>
          <p:nvPr/>
        </p:nvSpPr>
        <p:spPr>
          <a:xfrm>
            <a:off x="4551111" y="2757400"/>
            <a:ext cx="1843314" cy="1843314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69F6674A-9F6A-4ECF-8B1A-B5CD331C63F8}"/>
              </a:ext>
            </a:extLst>
          </p:cNvPr>
          <p:cNvSpPr/>
          <p:nvPr/>
        </p:nvSpPr>
        <p:spPr>
          <a:xfrm>
            <a:off x="6544499" y="3811221"/>
            <a:ext cx="935542" cy="935542"/>
          </a:xfrm>
          <a:prstGeom prst="ellipse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3F5A07E2-72FE-479E-9CC4-3AE297809FA7}"/>
              </a:ext>
            </a:extLst>
          </p:cNvPr>
          <p:cNvSpPr/>
          <p:nvPr/>
        </p:nvSpPr>
        <p:spPr>
          <a:xfrm>
            <a:off x="7669871" y="3914913"/>
            <a:ext cx="1371602" cy="137160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57678F9E-F68B-47E7-8E99-404218E42B24}"/>
              </a:ext>
            </a:extLst>
          </p:cNvPr>
          <p:cNvSpPr/>
          <p:nvPr/>
        </p:nvSpPr>
        <p:spPr>
          <a:xfrm>
            <a:off x="9029500" y="3418333"/>
            <a:ext cx="977464" cy="977464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829194A-80B4-45E0-A0D4-A777A6A82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12" y="3967031"/>
            <a:ext cx="622302" cy="62230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153F4246-CEED-4D1E-87E9-AF831143E541}"/>
              </a:ext>
            </a:extLst>
          </p:cNvPr>
          <p:cNvGrpSpPr/>
          <p:nvPr/>
        </p:nvGrpSpPr>
        <p:grpSpPr>
          <a:xfrm>
            <a:off x="1870684" y="2800395"/>
            <a:ext cx="842445" cy="820793"/>
            <a:chOff x="1812406" y="2946170"/>
            <a:chExt cx="842445" cy="820793"/>
          </a:xfrm>
        </p:grpSpPr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02F08CF-D4D1-4A39-96BE-CB97F61D162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77365" y="2946170"/>
              <a:ext cx="377486" cy="820793"/>
            </a:xfrm>
            <a:prstGeom prst="line">
              <a:avLst/>
            </a:prstGeom>
            <a:ln w="28575">
              <a:solidFill>
                <a:srgbClr val="EF30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35920BBA-8F71-4702-91A3-44392F84AA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12406" y="2954946"/>
              <a:ext cx="471956" cy="0"/>
            </a:xfrm>
            <a:prstGeom prst="line">
              <a:avLst/>
            </a:prstGeom>
            <a:ln w="28575">
              <a:solidFill>
                <a:srgbClr val="EF30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B3BFFE84-C695-4D53-9EB1-6E3F023237F6}"/>
              </a:ext>
            </a:extLst>
          </p:cNvPr>
          <p:cNvGrpSpPr/>
          <p:nvPr/>
        </p:nvGrpSpPr>
        <p:grpSpPr>
          <a:xfrm>
            <a:off x="4442225" y="2049196"/>
            <a:ext cx="979247" cy="712482"/>
            <a:chOff x="4442225" y="2049196"/>
            <a:chExt cx="979247" cy="712482"/>
          </a:xfrm>
        </p:grpSpPr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CDB6677B-8513-496A-A326-EDBAA2BA940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99050" y="2049196"/>
              <a:ext cx="322422" cy="712482"/>
            </a:xfrm>
            <a:prstGeom prst="line">
              <a:avLst/>
            </a:prstGeom>
            <a:ln w="28575">
              <a:solidFill>
                <a:srgbClr val="03A1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3003D7FC-94DB-4EDC-95C4-65A5F513BF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2225" y="2051577"/>
              <a:ext cx="666349" cy="0"/>
            </a:xfrm>
            <a:prstGeom prst="line">
              <a:avLst/>
            </a:prstGeom>
            <a:ln w="28575">
              <a:solidFill>
                <a:srgbClr val="03A1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7137FDAE-CE25-40E9-AFD7-49BA1463E3D5}"/>
              </a:ext>
            </a:extLst>
          </p:cNvPr>
          <p:cNvGrpSpPr/>
          <p:nvPr/>
        </p:nvGrpSpPr>
        <p:grpSpPr>
          <a:xfrm flipV="1">
            <a:off x="3031106" y="4872779"/>
            <a:ext cx="782545" cy="821366"/>
            <a:chOff x="1872307" y="2945596"/>
            <a:chExt cx="782545" cy="82136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C83C8BAA-87B2-4130-A6CA-1525D506B1D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49965" y="2945884"/>
              <a:ext cx="204887" cy="821078"/>
            </a:xfrm>
            <a:prstGeom prst="line">
              <a:avLst/>
            </a:prstGeom>
            <a:ln w="28575">
              <a:solidFill>
                <a:srgbClr val="EE9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018D836A-5994-457C-AD4E-4304A9FBB1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72307" y="2945596"/>
              <a:ext cx="589564" cy="0"/>
            </a:xfrm>
            <a:prstGeom prst="line">
              <a:avLst/>
            </a:prstGeom>
            <a:ln w="28575">
              <a:solidFill>
                <a:srgbClr val="EE9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D15C6488-0A8C-4F32-9A4D-7C308D3FB74D}"/>
              </a:ext>
            </a:extLst>
          </p:cNvPr>
          <p:cNvGrpSpPr/>
          <p:nvPr/>
        </p:nvGrpSpPr>
        <p:grpSpPr>
          <a:xfrm flipH="1">
            <a:off x="9518232" y="2271393"/>
            <a:ext cx="723524" cy="1146940"/>
            <a:chOff x="1935298" y="2625841"/>
            <a:chExt cx="723524" cy="1146940"/>
          </a:xfrm>
        </p:grpSpPr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C8692D07-D0C2-4183-8694-C71EC431F9C0}"/>
                </a:ext>
              </a:extLst>
            </p:cNvPr>
            <p:cNvCxnSpPr>
              <a:cxnSpLocks/>
              <a:stCxn id="27" idx="0"/>
            </p:cNvCxnSpPr>
            <p:nvPr/>
          </p:nvCxnSpPr>
          <p:spPr>
            <a:xfrm flipH="1" flipV="1">
              <a:off x="2372947" y="2625841"/>
              <a:ext cx="285875" cy="1146940"/>
            </a:xfrm>
            <a:prstGeom prst="line">
              <a:avLst/>
            </a:prstGeom>
            <a:ln w="28575">
              <a:solidFill>
                <a:srgbClr val="EF30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DECBEC73-955A-442B-8836-D1923312FB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35298" y="2629013"/>
              <a:ext cx="435201" cy="0"/>
            </a:xfrm>
            <a:prstGeom prst="line">
              <a:avLst/>
            </a:prstGeom>
            <a:ln w="28575">
              <a:solidFill>
                <a:srgbClr val="EF30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C6E9A218-B141-4BD3-841A-BAB462C9175B}"/>
              </a:ext>
            </a:extLst>
          </p:cNvPr>
          <p:cNvGrpSpPr/>
          <p:nvPr/>
        </p:nvGrpSpPr>
        <p:grpSpPr>
          <a:xfrm flipH="1" flipV="1">
            <a:off x="8284966" y="5251523"/>
            <a:ext cx="743262" cy="539365"/>
            <a:chOff x="1929808" y="3262589"/>
            <a:chExt cx="743262" cy="539365"/>
          </a:xfrm>
        </p:grpSpPr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F7309261-EAF4-4065-B34C-74D63998B1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92240" y="3262589"/>
              <a:ext cx="280830" cy="53936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6F2BC3B5-DB71-4C84-AF89-1684458863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9808" y="3264970"/>
              <a:ext cx="471956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B1ACE9A5-0AAC-4005-87FD-533CB273E3AF}"/>
              </a:ext>
            </a:extLst>
          </p:cNvPr>
          <p:cNvGrpSpPr/>
          <p:nvPr/>
        </p:nvGrpSpPr>
        <p:grpSpPr>
          <a:xfrm flipH="1">
            <a:off x="6965184" y="2609852"/>
            <a:ext cx="846110" cy="1297213"/>
            <a:chOff x="1983167" y="2950736"/>
            <a:chExt cx="452864" cy="694309"/>
          </a:xfrm>
        </p:grpSpPr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BEBF1710-C0A2-443D-9E66-877BD8FA72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44671" y="2950736"/>
              <a:ext cx="191360" cy="694309"/>
            </a:xfrm>
            <a:prstGeom prst="line">
              <a:avLst/>
            </a:prstGeom>
            <a:ln w="28575"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D25F5471-E0F2-4736-A975-B0CD1D80AA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3167" y="2952010"/>
              <a:ext cx="267874" cy="0"/>
            </a:xfrm>
            <a:prstGeom prst="line">
              <a:avLst/>
            </a:prstGeom>
            <a:ln w="28575"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>
            <a:extLst>
              <a:ext uri="{FF2B5EF4-FFF2-40B4-BE49-F238E27FC236}">
                <a16:creationId xmlns="" xmlns:a16="http://schemas.microsoft.com/office/drawing/2014/main" id="{7D06F0A7-DAC2-4C40-B732-014C20C2F6D5}"/>
              </a:ext>
            </a:extLst>
          </p:cNvPr>
          <p:cNvGrpSpPr/>
          <p:nvPr/>
        </p:nvGrpSpPr>
        <p:grpSpPr>
          <a:xfrm>
            <a:off x="223259" y="2287539"/>
            <a:ext cx="1666472" cy="990459"/>
            <a:chOff x="66260" y="2411599"/>
            <a:chExt cx="1666472" cy="990459"/>
          </a:xfrm>
        </p:grpSpPr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FECAEFF9-14F9-420B-B81B-1A2D424B5A63}"/>
                </a:ext>
              </a:extLst>
            </p:cNvPr>
            <p:cNvSpPr txBox="1"/>
            <p:nvPr/>
          </p:nvSpPr>
          <p:spPr>
            <a:xfrm>
              <a:off x="1007919" y="2411599"/>
              <a:ext cx="724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rgbClr val="EF3078"/>
                  </a:solidFill>
                  <a:latin typeface="Tw Cen MT" panose="020B0602020104020603" pitchFamily="34" charset="0"/>
                </a:rPr>
                <a:t>01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2E7256DD-6317-492A-853D-B93DE998E24A}"/>
                </a:ext>
              </a:extLst>
            </p:cNvPr>
            <p:cNvSpPr txBox="1"/>
            <p:nvPr/>
          </p:nvSpPr>
          <p:spPr>
            <a:xfrm>
              <a:off x="345412" y="2730616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EF3078"/>
                  </a:solidFill>
                  <a:latin typeface="Tw Cen MT" panose="020B0602020104020603" pitchFamily="34" charset="0"/>
                </a:rPr>
                <a:t>Weighing </a:t>
              </a:r>
              <a:endParaRPr lang="en-US" sz="2000" dirty="0">
                <a:solidFill>
                  <a:srgbClr val="EF3078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2574B3F8-38B1-4C77-944D-B357C5A8510F}"/>
                </a:ext>
              </a:extLst>
            </p:cNvPr>
            <p:cNvSpPr txBox="1"/>
            <p:nvPr/>
          </p:nvSpPr>
          <p:spPr>
            <a:xfrm>
              <a:off x="66260" y="3032726"/>
              <a:ext cx="1666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A6A6A6"/>
                  </a:solidFill>
                  <a:latin typeface="Tw Cen MT" panose="020B0602020104020603" pitchFamily="34" charset="0"/>
                </a:rPr>
                <a:t>For 20 </a:t>
              </a:r>
              <a:r>
                <a:rPr lang="en-US" dirty="0" err="1" smtClean="0">
                  <a:solidFill>
                    <a:srgbClr val="A6A6A6"/>
                  </a:solidFill>
                  <a:latin typeface="Tw Cen MT" panose="020B0602020104020603" pitchFamily="34" charset="0"/>
                </a:rPr>
                <a:t>kms</a:t>
              </a:r>
              <a:r>
                <a:rPr lang="en-US" dirty="0" smtClean="0">
                  <a:solidFill>
                    <a:srgbClr val="A6A6A6"/>
                  </a:solidFill>
                  <a:latin typeface="Tw Cen MT" panose="020B0602020104020603" pitchFamily="34" charset="0"/>
                </a:rPr>
                <a:t>.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12804901-3BC3-4B63-B57A-680C61064136}"/>
              </a:ext>
            </a:extLst>
          </p:cNvPr>
          <p:cNvGrpSpPr/>
          <p:nvPr/>
        </p:nvGrpSpPr>
        <p:grpSpPr>
          <a:xfrm>
            <a:off x="1379352" y="5173841"/>
            <a:ext cx="1666472" cy="1544457"/>
            <a:chOff x="1161927" y="5072730"/>
            <a:chExt cx="1666472" cy="1544457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3D4F678F-40B7-4440-9805-D7FF30FB7FC8}"/>
                </a:ext>
              </a:extLst>
            </p:cNvPr>
            <p:cNvSpPr txBox="1"/>
            <p:nvPr/>
          </p:nvSpPr>
          <p:spPr>
            <a:xfrm>
              <a:off x="2103586" y="5072730"/>
              <a:ext cx="724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rgbClr val="EE9524"/>
                  </a:solidFill>
                  <a:latin typeface="Tw Cen MT" panose="020B0602020104020603" pitchFamily="34" charset="0"/>
                </a:rPr>
                <a:t>02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E3B5B3C4-08D7-4F80-905A-16D436C0F2EA}"/>
                </a:ext>
              </a:extLst>
            </p:cNvPr>
            <p:cNvSpPr txBox="1"/>
            <p:nvPr/>
          </p:nvSpPr>
          <p:spPr>
            <a:xfrm>
              <a:off x="1441079" y="5391747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EE9524"/>
                  </a:solidFill>
                  <a:latin typeface="Tw Cen MT" panose="020B0602020104020603" pitchFamily="34" charset="0"/>
                </a:rPr>
                <a:t>Currency</a:t>
              </a:r>
              <a:endParaRPr lang="en-US" sz="2000" dirty="0">
                <a:solidFill>
                  <a:srgbClr val="EE9524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EAA698D6-61E6-47B4-977C-84FC3F7A291F}"/>
                </a:ext>
              </a:extLst>
            </p:cNvPr>
            <p:cNvSpPr txBox="1"/>
            <p:nvPr/>
          </p:nvSpPr>
          <p:spPr>
            <a:xfrm>
              <a:off x="1161927" y="5693857"/>
              <a:ext cx="16664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A6A6A6"/>
                  </a:solidFill>
                  <a:latin typeface="Tw Cen MT" panose="020B0602020104020603" pitchFamily="34" charset="0"/>
                </a:rPr>
                <a:t>Currency and Household used articles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="" xmlns:a16="http://schemas.microsoft.com/office/drawing/2014/main" id="{D9DD4B7F-8A71-49A3-BC05-44E26D841E62}"/>
              </a:ext>
            </a:extLst>
          </p:cNvPr>
          <p:cNvGrpSpPr/>
          <p:nvPr/>
        </p:nvGrpSpPr>
        <p:grpSpPr>
          <a:xfrm>
            <a:off x="2766229" y="1552263"/>
            <a:ext cx="1666472" cy="1821456"/>
            <a:chOff x="2766229" y="1552263"/>
            <a:chExt cx="1666472" cy="1821456"/>
          </a:xfrm>
        </p:grpSpPr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C2359718-1C0E-45C6-99D0-A3CB1814E621}"/>
                </a:ext>
              </a:extLst>
            </p:cNvPr>
            <p:cNvSpPr txBox="1"/>
            <p:nvPr/>
          </p:nvSpPr>
          <p:spPr>
            <a:xfrm>
              <a:off x="3707888" y="1552263"/>
              <a:ext cx="724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rgbClr val="03A1A4"/>
                  </a:solidFill>
                  <a:latin typeface="Tw Cen MT" panose="020B0602020104020603" pitchFamily="34" charset="0"/>
                </a:rPr>
                <a:t>03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83347D2D-8F9E-424F-8379-EE81B97BB648}"/>
                </a:ext>
              </a:extLst>
            </p:cNvPr>
            <p:cNvSpPr txBox="1"/>
            <p:nvPr/>
          </p:nvSpPr>
          <p:spPr>
            <a:xfrm>
              <a:off x="3045381" y="1871280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03A1A4"/>
                  </a:solidFill>
                  <a:latin typeface="Tw Cen MT" panose="020B0602020104020603" pitchFamily="34" charset="0"/>
                </a:rPr>
                <a:t>Intra city</a:t>
              </a:r>
              <a:endParaRPr lang="en-US" sz="2000" dirty="0">
                <a:solidFill>
                  <a:srgbClr val="03A1A4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3509C4E9-4A75-455E-A51D-C315238BC112}"/>
                </a:ext>
              </a:extLst>
            </p:cNvPr>
            <p:cNvSpPr txBox="1"/>
            <p:nvPr/>
          </p:nvSpPr>
          <p:spPr>
            <a:xfrm>
              <a:off x="2766229" y="2173390"/>
              <a:ext cx="16664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A6A6A6"/>
                  </a:solidFill>
                  <a:latin typeface="Tw Cen MT" panose="020B0602020104020603" pitchFamily="34" charset="0"/>
                </a:rPr>
                <a:t>No E - way bill for intra city except 19 category goods  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3FA3884F-7360-4A10-8B37-C166F2766294}"/>
              </a:ext>
            </a:extLst>
          </p:cNvPr>
          <p:cNvGrpSpPr/>
          <p:nvPr/>
        </p:nvGrpSpPr>
        <p:grpSpPr>
          <a:xfrm>
            <a:off x="10251281" y="1762759"/>
            <a:ext cx="1393271" cy="1643209"/>
            <a:chOff x="10405055" y="2198594"/>
            <a:chExt cx="1393271" cy="1643209"/>
          </a:xfrm>
        </p:grpSpPr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C44B1081-28BD-4723-93B6-B3D9F5525EC3}"/>
                </a:ext>
              </a:extLst>
            </p:cNvPr>
            <p:cNvSpPr txBox="1"/>
            <p:nvPr/>
          </p:nvSpPr>
          <p:spPr>
            <a:xfrm>
              <a:off x="10405055" y="2198594"/>
              <a:ext cx="724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EF3078"/>
                  </a:solidFill>
                  <a:latin typeface="Tw Cen MT" panose="020B0602020104020603" pitchFamily="34" charset="0"/>
                </a:rPr>
                <a:t>06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CAF0DE8F-4E0D-400F-8691-13BC3C42218F}"/>
                </a:ext>
              </a:extLst>
            </p:cNvPr>
            <p:cNvSpPr txBox="1"/>
            <p:nvPr/>
          </p:nvSpPr>
          <p:spPr>
            <a:xfrm>
              <a:off x="10411006" y="2518364"/>
              <a:ext cx="138732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EF3078"/>
                  </a:solidFill>
                  <a:latin typeface="Tw Cen MT" panose="020B0602020104020603" pitchFamily="34" charset="0"/>
                </a:rPr>
                <a:t>Liquor for human consumption and crude</a:t>
              </a:r>
              <a:endParaRPr lang="en-US" sz="2000" dirty="0">
                <a:solidFill>
                  <a:srgbClr val="EF3078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948E0E04-F6AD-4204-A734-B8A0EC1E885D}"/>
              </a:ext>
            </a:extLst>
          </p:cNvPr>
          <p:cNvGrpSpPr/>
          <p:nvPr/>
        </p:nvGrpSpPr>
        <p:grpSpPr>
          <a:xfrm>
            <a:off x="9035371" y="5259239"/>
            <a:ext cx="2745149" cy="1027656"/>
            <a:chOff x="9146176" y="5273815"/>
            <a:chExt cx="2745149" cy="1027656"/>
          </a:xfrm>
        </p:grpSpPr>
        <p:sp>
          <p:nvSpPr>
            <p:cNvPr id="90" name="TextBox 89">
              <a:extLst>
                <a:ext uri="{FF2B5EF4-FFF2-40B4-BE49-F238E27FC236}">
                  <a16:creationId xmlns="" xmlns:a16="http://schemas.microsoft.com/office/drawing/2014/main" id="{4DD90853-2F30-480A-A4BC-AF61CA243D4E}"/>
                </a:ext>
              </a:extLst>
            </p:cNvPr>
            <p:cNvSpPr txBox="1"/>
            <p:nvPr/>
          </p:nvSpPr>
          <p:spPr>
            <a:xfrm>
              <a:off x="9146176" y="5273815"/>
              <a:ext cx="724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B0F0"/>
                  </a:solidFill>
                  <a:latin typeface="Tw Cen MT" panose="020B0602020104020603" pitchFamily="34" charset="0"/>
                </a:rPr>
                <a:t>05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13DF5F7D-8517-4858-B26A-117AEF6AD00D}"/>
                </a:ext>
              </a:extLst>
            </p:cNvPr>
            <p:cNvSpPr txBox="1"/>
            <p:nvPr/>
          </p:nvSpPr>
          <p:spPr>
            <a:xfrm>
              <a:off x="9152127" y="5593585"/>
              <a:ext cx="27391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B0F0"/>
                  </a:solidFill>
                  <a:latin typeface="Tw Cen MT" panose="020B0602020104020603" pitchFamily="34" charset="0"/>
                </a:rPr>
                <a:t>When CG,SG,LA are consignor by rail</a:t>
              </a:r>
              <a:endParaRPr lang="en-US" sz="2000" dirty="0">
                <a:solidFill>
                  <a:srgbClr val="00B0F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4B33EF84-99D9-4E3D-98A7-243B4B204E8F}"/>
              </a:ext>
            </a:extLst>
          </p:cNvPr>
          <p:cNvGrpSpPr/>
          <p:nvPr/>
        </p:nvGrpSpPr>
        <p:grpSpPr>
          <a:xfrm>
            <a:off x="7840984" y="2085925"/>
            <a:ext cx="2113645" cy="1335433"/>
            <a:chOff x="7840984" y="2085925"/>
            <a:chExt cx="2113645" cy="1335433"/>
          </a:xfrm>
        </p:grpSpPr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3E41AE78-9E30-4CD4-9440-DE30C5519E6F}"/>
                </a:ext>
              </a:extLst>
            </p:cNvPr>
            <p:cNvSpPr txBox="1"/>
            <p:nvPr/>
          </p:nvSpPr>
          <p:spPr>
            <a:xfrm>
              <a:off x="7840984" y="2085925"/>
              <a:ext cx="724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385723"/>
                  </a:solidFill>
                  <a:latin typeface="Tw Cen MT" panose="020B0602020104020603" pitchFamily="34" charset="0"/>
                </a:rPr>
                <a:t>04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DBF60901-7459-4FFF-BFAB-332F5872E18A}"/>
                </a:ext>
              </a:extLst>
            </p:cNvPr>
            <p:cNvSpPr txBox="1"/>
            <p:nvPr/>
          </p:nvSpPr>
          <p:spPr>
            <a:xfrm>
              <a:off x="7846934" y="2405695"/>
              <a:ext cx="210769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385723"/>
                  </a:solidFill>
                  <a:latin typeface="Tw Cen MT" panose="020B0602020104020603" pitchFamily="34" charset="0"/>
                </a:rPr>
                <a:t>Precious metals and stones and jewel</a:t>
              </a:r>
              <a:endParaRPr lang="en-US" sz="2000" dirty="0">
                <a:solidFill>
                  <a:srgbClr val="385723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="" xmlns:a16="http://schemas.microsoft.com/office/drawing/2014/main" id="{7989F52C-1D2B-46E2-A985-77707A7510FC}"/>
                </a:ext>
              </a:extLst>
            </p:cNvPr>
            <p:cNvSpPr txBox="1"/>
            <p:nvPr/>
          </p:nvSpPr>
          <p:spPr>
            <a:xfrm>
              <a:off x="7840984" y="2707052"/>
              <a:ext cx="1666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3"/>
          <a:srcRect l="21979" t="46852" r="64792" b="25185"/>
          <a:stretch/>
        </p:blipFill>
        <p:spPr>
          <a:xfrm>
            <a:off x="-3752850" y="3981450"/>
            <a:ext cx="2419350" cy="2876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41" y="2924242"/>
            <a:ext cx="1418141" cy="14181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625" y="3795910"/>
            <a:ext cx="987308" cy="9873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98" y="3660742"/>
            <a:ext cx="461851" cy="4618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383" y="4048600"/>
            <a:ext cx="952500" cy="952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841" y="3526773"/>
            <a:ext cx="728097" cy="72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514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5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4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2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1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85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7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5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4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15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0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85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7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45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3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15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75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86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569</Words>
  <Application>Microsoft Office PowerPoint</Application>
  <PresentationFormat>Widescreen</PresentationFormat>
  <Paragraphs>110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Tw Cen MT</vt:lpstr>
      <vt:lpstr>Office Theme</vt:lpstr>
      <vt:lpstr>1_Office Theme</vt:lpstr>
      <vt:lpstr>E –WAY BILL</vt:lpstr>
      <vt:lpstr>Meaning</vt:lpstr>
      <vt:lpstr>Reason to Create E - way Bill</vt:lpstr>
      <vt:lpstr>When to raise E-way bill</vt:lpstr>
      <vt:lpstr>PowerPoint Presentation</vt:lpstr>
      <vt:lpstr>Created The loop</vt:lpstr>
      <vt:lpstr>Validity for E - way Bill</vt:lpstr>
      <vt:lpstr>PowerPoint Presentation</vt:lpstr>
      <vt:lpstr>PowerPoint Presentation</vt:lpstr>
      <vt:lpstr>Penalty in case of non compliance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–WAY BILL</dc:title>
  <dc:creator>new</dc:creator>
  <cp:lastModifiedBy>new</cp:lastModifiedBy>
  <cp:revision>34</cp:revision>
  <dcterms:created xsi:type="dcterms:W3CDTF">2020-03-30T12:11:19Z</dcterms:created>
  <dcterms:modified xsi:type="dcterms:W3CDTF">2020-04-04T10:19:35Z</dcterms:modified>
</cp:coreProperties>
</file>