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32" autoAdjust="0"/>
    <p:restoredTop sz="94660"/>
  </p:normalViewPr>
  <p:slideViewPr>
    <p:cSldViewPr>
      <p:cViewPr varScale="1">
        <p:scale>
          <a:sx n="86" d="100"/>
          <a:sy n="86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14/Feb/20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i="1" dirty="0" smtClean="0">
                <a:solidFill>
                  <a:srgbClr val="002060"/>
                </a:solidFill>
                <a:latin typeface="Castellar" pitchFamily="18" charset="0"/>
              </a:rPr>
              <a:t>FOREIGN EXCHANGE MANAGEMENT ACT ,1999</a:t>
            </a:r>
            <a:endParaRPr lang="en-US" sz="4400" b="1" i="1" dirty="0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467600" cy="2895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(FEMA,1999)</a:t>
            </a:r>
          </a:p>
          <a:p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                                                                     </a:t>
            </a:r>
            <a:r>
              <a:rPr lang="en-US" sz="2800" b="1" dirty="0" smtClean="0">
                <a:solidFill>
                  <a:srgbClr val="002060"/>
                </a:solidFill>
                <a:latin typeface="Gabriola" pitchFamily="82" charset="0"/>
              </a:rPr>
              <a:t>BY POOJA BHAVSAR</a:t>
            </a:r>
            <a:endParaRPr lang="en-US" sz="2800" b="1" dirty="0">
              <a:solidFill>
                <a:srgbClr val="00206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125502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Major provisions of FEMA(1999)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Under this act ENFORCEMENT DIRECTORATE will be more investigative in nature.</a:t>
            </a:r>
          </a:p>
          <a:p>
            <a:pPr lvl="0"/>
            <a:r>
              <a:rPr lang="en-US" dirty="0"/>
              <a:t>FEMA recognized the possibility of even the Capital Account convertibility i.e. it classifies foreign exchange transaction &amp; current account transactions.</a:t>
            </a:r>
          </a:p>
          <a:p>
            <a:pPr lvl="0"/>
            <a:r>
              <a:rPr lang="en-US" dirty="0"/>
              <a:t>The violation of FEMA is a </a:t>
            </a:r>
            <a:r>
              <a:rPr lang="en-US" dirty="0" smtClean="0"/>
              <a:t>civil offence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FEMA is more concerned with the management instead FERA (Foreign Exchange Regulation Act) was more concerned about exchange regulation or control.</a:t>
            </a:r>
          </a:p>
          <a:p>
            <a:pPr lvl="0"/>
            <a:r>
              <a:rPr lang="en-US" dirty="0"/>
              <a:t>FEMA is a regulatory mechanism that enables the RBI and Central Government to pass regulations and rules relating to foreign exchange in tune with the Foreign Trade Policy of India.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96025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>
                <a:latin typeface="Calibri" pitchFamily="34" charset="0"/>
                <a:cs typeface="Calibri" pitchFamily="34" charset="0"/>
              </a:rPr>
              <a:t>Conclusion: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FEMA permits only authorised person to foreign exchange or foreign security. i.e. Authorised dealers,</a:t>
            </a:r>
            <a:r>
              <a:rPr lang="en-US" dirty="0"/>
              <a:t> </a:t>
            </a:r>
            <a:r>
              <a:rPr lang="en-US" dirty="0" smtClean="0"/>
              <a:t>Money changer,</a:t>
            </a:r>
            <a:r>
              <a:rPr lang="en-US" dirty="0"/>
              <a:t> </a:t>
            </a:r>
            <a:r>
              <a:rPr lang="en-US" dirty="0" smtClean="0"/>
              <a:t>off-shore Banking units, or any other person authorised by RBI.</a:t>
            </a:r>
          </a:p>
          <a:p>
            <a:r>
              <a:rPr lang="en-US" dirty="0" smtClean="0"/>
              <a:t>Thus FEMA prohibits any person who deal in or </a:t>
            </a:r>
            <a:r>
              <a:rPr lang="en-US" dirty="0" err="1" smtClean="0"/>
              <a:t>tranfer</a:t>
            </a:r>
            <a:r>
              <a:rPr lang="en-US" dirty="0" smtClean="0"/>
              <a:t> any foreign exchange or foreign security to any person not being an authorised person.</a:t>
            </a:r>
          </a:p>
          <a:p>
            <a:r>
              <a:rPr lang="en-US" dirty="0" smtClean="0"/>
              <a:t>FEMA strongly enforces foreign exchange laws effectively.</a:t>
            </a:r>
          </a:p>
        </p:txBody>
      </p:sp>
    </p:spTree>
    <p:extLst>
      <p:ext uri="{BB962C8B-B14F-4D97-AF65-F5344CB8AC3E}">
        <p14:creationId xmlns:p14="http://schemas.microsoft.com/office/powerpoint/2010/main" xmlns="" val="1470310498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45784">
            <a:off x="914400" y="1828800"/>
            <a:ext cx="7315200" cy="367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04884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latin typeface="Baskerville Old Face" pitchFamily="18" charset="0"/>
              </a:rPr>
              <a:t>Introduction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Foreign Exchange control was first introduced in September,1939 under Defence of Indian Rules.</a:t>
            </a:r>
            <a:r>
              <a:rPr lang="en-US" dirty="0"/>
              <a:t> </a:t>
            </a:r>
            <a:r>
              <a:rPr lang="en-US" dirty="0" smtClean="0"/>
              <a:t>Foreign Exchange Regulation Act was first introduced in 1947. This was later replaces with ‘The Foreign Exchange Regulation Act(FERA),1973.FERA was very strict and even has a provision for imprisonmnet. FERA was not suitable in the new and liberal economy,thus it was replaced by Foreign Exchange Management Act(FEMA)1999,which came into effect from 1</a:t>
            </a:r>
            <a:r>
              <a:rPr lang="en-US" baseline="30000" dirty="0" smtClean="0"/>
              <a:t>st</a:t>
            </a:r>
            <a:r>
              <a:rPr lang="en-US" dirty="0" smtClean="0"/>
              <a:t> June 2000. RBI play key role in this management act.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345698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latin typeface="Alfredo Heavy" pitchFamily="2" charset="0"/>
              </a:rPr>
              <a:t>Meaning</a:t>
            </a:r>
            <a:r>
              <a:rPr lang="en-US" b="1" i="1" dirty="0" smtClean="0">
                <a:solidFill>
                  <a:srgbClr val="FF0000"/>
                </a:solidFill>
                <a:latin typeface="Alfredo Heavy" pitchFamily="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        FEMA stands for Foreign Exchane Management Act.It is a soft, liberal &amp; simplified law that aims at boosting foreign trade and investment more in true with Country’s new economic environment of globalization of Indian economy.</a:t>
            </a:r>
            <a:endParaRPr lang="en-US" dirty="0"/>
          </a:p>
        </p:txBody>
      </p:sp>
      <p:pic>
        <p:nvPicPr>
          <p:cNvPr id="4" name="Picture 3" descr="What-is-the-best-singularity-tag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3581400"/>
            <a:ext cx="44069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773052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latin typeface="Baskerville Old Face" pitchFamily="18" charset="0"/>
              </a:rPr>
              <a:t>Objective  of  the  Act :</a:t>
            </a:r>
            <a:endParaRPr lang="en-US" b="1" i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objective of FEMA is to utilize foreign exchnge resource of the country effectively.</a:t>
            </a:r>
          </a:p>
          <a:p>
            <a:r>
              <a:rPr lang="en-US" dirty="0" smtClean="0"/>
              <a:t>It is facilitates external trade, payment, orderly developmnet &amp; maintenance of foreign exchange in India.</a:t>
            </a:r>
          </a:p>
          <a:p>
            <a:r>
              <a:rPr lang="en-US" dirty="0" smtClean="0"/>
              <a:t>It is applicable to all parts of India.</a:t>
            </a:r>
          </a:p>
          <a:p>
            <a:r>
              <a:rPr lang="en-US" dirty="0" smtClean="0"/>
              <a:t>It is also applicable to all branches, offices &amp; agencies outside India owned or contolled by a person who is a resident of India.</a:t>
            </a:r>
          </a:p>
          <a:p>
            <a:r>
              <a:rPr lang="en-US" dirty="0" smtClean="0"/>
              <a:t>It’s head office is known as </a:t>
            </a:r>
            <a:r>
              <a:rPr lang="en-US" b="1" u="sng" dirty="0" smtClean="0"/>
              <a:t>Enforcement Directorate </a:t>
            </a:r>
            <a:r>
              <a:rPr lang="en-US" dirty="0" smtClean="0"/>
              <a:t>is situated in New Delhi &amp; headed by a </a:t>
            </a:r>
            <a:r>
              <a:rPr lang="en-US" b="1" u="sng" dirty="0" smtClean="0"/>
              <a:t>Director.</a:t>
            </a:r>
            <a:endParaRPr lang="en-US" dirty="0" smtClean="0"/>
          </a:p>
          <a:p>
            <a:r>
              <a:rPr lang="en-US" dirty="0" smtClean="0"/>
              <a:t>It is very important to an foreign trade &amp; to maintain a good relation with other countries.</a:t>
            </a:r>
            <a:r>
              <a:rPr lang="en-US" b="1" u="sng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0729065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itchFamily="34" charset="0"/>
              </a:rPr>
              <a:t>FEMA   Act </a:t>
            </a:r>
            <a:r>
              <a:rPr lang="en-US" b="1" dirty="0" smtClean="0">
                <a:latin typeface="Calibri" pitchFamily="34" charset="0"/>
                <a:sym typeface="Wingdings" pitchFamily="2" charset="2"/>
              </a:rPr>
              <a:t>: (applicable to)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The FEMA, is applicable </a:t>
            </a:r>
            <a:r>
              <a:rPr lang="en-US" b="1" dirty="0" smtClean="0"/>
              <a:t>:</a:t>
            </a:r>
          </a:p>
          <a:p>
            <a:pPr>
              <a:buFont typeface="Arial" pitchFamily="2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To the whole of India.</a:t>
            </a:r>
          </a:p>
          <a:p>
            <a:pPr>
              <a:buFont typeface="Arial" pitchFamily="2" charset="0"/>
              <a:buChar char="•"/>
            </a:pPr>
            <a:r>
              <a:rPr lang="en-US" dirty="0" smtClean="0"/>
              <a:t>Any Branch, office &amp; agency, which is situated outside India, but is owned or controlled by a person resident in India.</a:t>
            </a:r>
          </a:p>
          <a:p>
            <a:pPr marL="0" indent="0">
              <a:buNone/>
            </a:pPr>
            <a:r>
              <a:rPr lang="en-US" b="1" u="sng" dirty="0" smtClean="0"/>
              <a:t>Broadly speaking FEMA, covers three different types of categories are: 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Person.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Person Resident in India.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Person Resident outside India.</a:t>
            </a:r>
          </a:p>
          <a:p>
            <a:pPr marL="0" indent="0">
              <a:buNone/>
            </a:pPr>
            <a:r>
              <a:rPr lang="en-US" b="1" u="sng" dirty="0" smtClean="0"/>
              <a:t>Export :</a:t>
            </a:r>
          </a:p>
          <a:p>
            <a:r>
              <a:rPr lang="en-US" dirty="0" smtClean="0"/>
              <a:t>Goods &amp; services from India to outside.</a:t>
            </a:r>
          </a:p>
          <a:p>
            <a:pPr marL="457200" indent="-457200">
              <a:buFont typeface="+mj-lt"/>
              <a:buAutoNum type="alphaL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40247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itchFamily="34" charset="0"/>
              </a:rPr>
              <a:t>FEMA   Act </a:t>
            </a:r>
            <a:r>
              <a:rPr lang="en-US" b="1" dirty="0">
                <a:latin typeface="Calibri" pitchFamily="34" charset="0"/>
                <a:sym typeface="Wingdings" pitchFamily="2" charset="2"/>
              </a:rPr>
              <a:t>: (applicable to)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Foreign Currency </a:t>
            </a:r>
            <a:r>
              <a:rPr lang="en-US" dirty="0" smtClean="0"/>
              <a:t>:</a:t>
            </a:r>
          </a:p>
          <a:p>
            <a:r>
              <a:rPr lang="en-US" dirty="0" smtClean="0"/>
              <a:t>Other than Indian Currency.</a:t>
            </a:r>
          </a:p>
          <a:p>
            <a:pPr marL="0" indent="0">
              <a:buNone/>
            </a:pPr>
            <a:r>
              <a:rPr lang="en-US" b="1" u="sng" dirty="0" smtClean="0"/>
              <a:t>Foreign Exchange </a:t>
            </a:r>
            <a:r>
              <a:rPr lang="en-US" dirty="0" smtClean="0"/>
              <a:t>:</a:t>
            </a:r>
          </a:p>
          <a:p>
            <a:r>
              <a:rPr lang="en-US" dirty="0" smtClean="0"/>
              <a:t>Means foreign currency.</a:t>
            </a:r>
          </a:p>
          <a:p>
            <a:pPr marL="0" indent="0">
              <a:buNone/>
            </a:pPr>
            <a:r>
              <a:rPr lang="en-US" b="1" u="sng" dirty="0" smtClean="0"/>
              <a:t>Foreign Security :</a:t>
            </a:r>
          </a:p>
          <a:p>
            <a:r>
              <a:rPr lang="en-US" dirty="0" smtClean="0"/>
              <a:t>Security expressed from outside to India.</a:t>
            </a:r>
          </a:p>
          <a:p>
            <a:pPr marL="0" indent="0">
              <a:buNone/>
            </a:pPr>
            <a:r>
              <a:rPr lang="en-US" b="1" u="sng" dirty="0" smtClean="0"/>
              <a:t>Import :</a:t>
            </a:r>
          </a:p>
          <a:p>
            <a:r>
              <a:rPr lang="en-US" dirty="0" smtClean="0"/>
              <a:t>Goods &amp; services from outside to India.</a:t>
            </a:r>
          </a:p>
          <a:p>
            <a:pPr marL="0" indent="0">
              <a:buNone/>
            </a:pPr>
            <a:r>
              <a:rPr lang="en-US" b="1" u="sng" dirty="0" smtClean="0"/>
              <a:t>Security :</a:t>
            </a:r>
          </a:p>
          <a:p>
            <a:r>
              <a:rPr lang="en-US" dirty="0" smtClean="0"/>
              <a:t>Shares, stocks etc. as defined in the Public Debt Act of 1994.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573734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itchFamily="34" charset="0"/>
              </a:rPr>
              <a:t>FEMA   Act </a:t>
            </a:r>
            <a:r>
              <a:rPr lang="en-US" b="1" dirty="0">
                <a:latin typeface="Calibri" pitchFamily="34" charset="0"/>
                <a:sym typeface="Wingdings" pitchFamily="2" charset="2"/>
              </a:rPr>
              <a:t>: (applicable to)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Service :</a:t>
            </a:r>
          </a:p>
          <a:p>
            <a:r>
              <a:rPr lang="en-US" dirty="0" smtClean="0"/>
              <a:t>Banking , Financing, Insurance etc…</a:t>
            </a:r>
          </a:p>
          <a:p>
            <a:pPr marL="0" indent="0">
              <a:buNone/>
            </a:pPr>
            <a:r>
              <a:rPr lang="en-US" b="1" u="sng" dirty="0" smtClean="0"/>
              <a:t>Transfer :</a:t>
            </a:r>
          </a:p>
          <a:p>
            <a:r>
              <a:rPr lang="en-US" dirty="0" smtClean="0"/>
              <a:t>Sale, Purchase, Exchange etc..</a:t>
            </a:r>
          </a:p>
          <a:p>
            <a:pPr marL="0" indent="0">
              <a:buNone/>
            </a:pPr>
            <a:r>
              <a:rPr lang="en-US" b="1" u="sng" dirty="0" smtClean="0"/>
              <a:t>Non-Resident Indian (NRI) :</a:t>
            </a:r>
          </a:p>
          <a:p>
            <a:r>
              <a:rPr lang="en-US" dirty="0" smtClean="0"/>
              <a:t>Citizen of India residing outside.</a:t>
            </a:r>
          </a:p>
          <a:p>
            <a:pPr marL="0" indent="0">
              <a:buNone/>
            </a:pPr>
            <a:r>
              <a:rPr lang="en-US" b="1" u="sng" dirty="0" smtClean="0"/>
              <a:t>Overseas Corporate Body(OCB) :</a:t>
            </a:r>
          </a:p>
          <a:p>
            <a:r>
              <a:rPr lang="en-US" dirty="0" smtClean="0"/>
              <a:t>A company, firm, etc… Owned at least 60% by NRIs.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7925478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Major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provisions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of FEMA(1999)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600" y="1600200"/>
            <a:ext cx="4876800" cy="4876800"/>
          </a:xfrm>
        </p:spPr>
      </p:pic>
    </p:spTree>
    <p:extLst>
      <p:ext uri="{BB962C8B-B14F-4D97-AF65-F5344CB8AC3E}">
        <p14:creationId xmlns:p14="http://schemas.microsoft.com/office/powerpoint/2010/main" xmlns="" val="54799577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Major provisions of FEMA(1999)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Free transaction on current account subject to reasonable restrictions that may be imposed.</a:t>
            </a:r>
          </a:p>
          <a:p>
            <a:r>
              <a:rPr lang="en-US" dirty="0" smtClean="0"/>
              <a:t>RBI controls over capital account transactions.</a:t>
            </a:r>
          </a:p>
          <a:p>
            <a:r>
              <a:rPr lang="en-US" dirty="0" smtClean="0"/>
              <a:t>Control over realisation of export proceeds.</a:t>
            </a:r>
          </a:p>
          <a:p>
            <a:pPr lvl="0"/>
            <a:r>
              <a:rPr lang="en-US" dirty="0" smtClean="0"/>
              <a:t>Dealing in foreign exchange through authorised persons like authorised dealer/moneychanger etc</a:t>
            </a:r>
            <a:r>
              <a:rPr lang="en-US" dirty="0"/>
              <a:t>..</a:t>
            </a:r>
          </a:p>
          <a:p>
            <a:pPr lvl="0"/>
            <a:r>
              <a:rPr lang="en-US" dirty="0" smtClean="0"/>
              <a:t>Appeal provision including special Director (Appeals). Directorate of enforcement.</a:t>
            </a:r>
          </a:p>
          <a:p>
            <a:r>
              <a:rPr lang="en-US" dirty="0" smtClean="0"/>
              <a:t>Any person may sell or draw foreign exchange, without prior permission &amp; can later on inform RBI. This makes it a more positive feature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127640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259</TotalTime>
  <Words>703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Clarity</vt:lpstr>
      <vt:lpstr>FOREIGN EXCHANGE MANAGEMENT ACT ,1999</vt:lpstr>
      <vt:lpstr>Introduction :</vt:lpstr>
      <vt:lpstr>Meaning :</vt:lpstr>
      <vt:lpstr>Objective  of  the  Act :</vt:lpstr>
      <vt:lpstr>FEMA   Act : (applicable to)</vt:lpstr>
      <vt:lpstr>FEMA   Act : (applicable to)</vt:lpstr>
      <vt:lpstr>FEMA   Act : (applicable to)</vt:lpstr>
      <vt:lpstr>Major provisions of FEMA(1999)</vt:lpstr>
      <vt:lpstr>Major provisions of FEMA(1999)</vt:lpstr>
      <vt:lpstr>Major provisions of FEMA(1999)</vt:lpstr>
      <vt:lpstr>Conclusion: 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FEMA, 1999</dc:title>
  <dc:creator>SNT7</dc:creator>
  <cp:lastModifiedBy>Administrator</cp:lastModifiedBy>
  <cp:revision>41</cp:revision>
  <dcterms:created xsi:type="dcterms:W3CDTF">2006-08-16T00:00:00Z</dcterms:created>
  <dcterms:modified xsi:type="dcterms:W3CDTF">2020-02-14T10:57:13Z</dcterms:modified>
</cp:coreProperties>
</file>