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10" r:id="rId2"/>
    <p:sldId id="513" r:id="rId3"/>
    <p:sldId id="522" r:id="rId4"/>
    <p:sldId id="523" r:id="rId5"/>
    <p:sldId id="515" r:id="rId6"/>
    <p:sldId id="518" r:id="rId7"/>
    <p:sldId id="512" r:id="rId8"/>
    <p:sldId id="516" r:id="rId9"/>
    <p:sldId id="514" r:id="rId10"/>
    <p:sldId id="519" r:id="rId11"/>
    <p:sldId id="517" r:id="rId12"/>
    <p:sldId id="52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000" autoAdjust="0"/>
    <p:restoredTop sz="94660"/>
  </p:normalViewPr>
  <p:slideViewPr>
    <p:cSldViewPr snapToGrid="0">
      <p:cViewPr varScale="1">
        <p:scale>
          <a:sx n="77" d="100"/>
          <a:sy n="77" d="100"/>
        </p:scale>
        <p:origin x="-90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11200" y="1371600"/>
            <a:ext cx="10468864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11200" y="3228536"/>
            <a:ext cx="10472928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914402"/>
            <a:ext cx="27432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914402"/>
            <a:ext cx="80264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136" y="1316736"/>
            <a:ext cx="103632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136" y="2704664"/>
            <a:ext cx="103632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20085"/>
            <a:ext cx="53848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5248"/>
            <a:ext cx="5386917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859758"/>
            <a:ext cx="5389033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514600"/>
            <a:ext cx="5386917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514600"/>
            <a:ext cx="5389033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04088"/>
            <a:ext cx="110744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4352"/>
            <a:ext cx="36576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76400"/>
            <a:ext cx="36576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1676400"/>
            <a:ext cx="6815667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4221004" y="1108077"/>
            <a:ext cx="70104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10672179" y="5359769"/>
            <a:ext cx="207264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1176997"/>
            <a:ext cx="2950464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800" y="2828785"/>
            <a:ext cx="29464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69600" y="6356351"/>
            <a:ext cx="812800" cy="365125"/>
          </a:xfrm>
        </p:spPr>
        <p:txBody>
          <a:bodyPr/>
          <a:lstStyle/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4647724" y="1199517"/>
            <a:ext cx="615696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12700" y="5816600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5842000" y="6219826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12700" y="-7144"/>
            <a:ext cx="1221740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5842000" y="-7144"/>
            <a:ext cx="63500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704088"/>
            <a:ext cx="109728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935480"/>
            <a:ext cx="109728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6406936-CF26-4A98-9778-4F8E888FBB82}" type="datetimeFigureOut">
              <a:rPr lang="en-IN" smtClean="0"/>
              <a:pPr/>
              <a:t>07-12-2019</a:t>
            </a:fld>
            <a:endParaRPr lang="en-IN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556000" y="6356351"/>
            <a:ext cx="44704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0566400" y="6356351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D1971B-AA39-44FB-82B6-26D42CAECE09}" type="slidenum">
              <a:rPr lang="en-IN" smtClean="0"/>
              <a:pPr/>
              <a:t>‹#›</a:t>
            </a:fld>
            <a:endParaRPr lang="en-IN"/>
          </a:p>
        </p:txBody>
      </p:sp>
      <p:grpSp>
        <p:nvGrpSpPr>
          <p:cNvPr id="2" name="Group 1"/>
          <p:cNvGrpSpPr/>
          <p:nvPr/>
        </p:nvGrpSpPr>
        <p:grpSpPr>
          <a:xfrm>
            <a:off x="-25356" y="202408"/>
            <a:ext cx="12240731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GSTR-9%20format.pdf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GSTR9C_Annual_Return.pdf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631ECC-177C-45E5-84DA-DB987904B5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8807" y="788276"/>
            <a:ext cx="10515600" cy="4771696"/>
          </a:xfrm>
        </p:spPr>
        <p:txBody>
          <a:bodyPr>
            <a:normAutofit/>
          </a:bodyPr>
          <a:lstStyle/>
          <a:p>
            <a:r>
              <a:rPr lang="en-US" sz="6600" dirty="0" smtClean="0">
                <a:latin typeface="Bodoni MT" pitchFamily="18" charset="0"/>
              </a:rPr>
              <a:t>GSTR9 ANNUAL RETURN</a:t>
            </a:r>
            <a:br>
              <a:rPr lang="en-US" sz="6600" dirty="0" smtClean="0">
                <a:latin typeface="Bodoni MT" pitchFamily="18" charset="0"/>
              </a:rPr>
            </a:br>
            <a:r>
              <a:rPr lang="en-US" sz="6600" dirty="0" smtClean="0">
                <a:latin typeface="Bodoni MT" pitchFamily="18" charset="0"/>
              </a:rPr>
              <a:t/>
            </a:r>
            <a:br>
              <a:rPr lang="en-US" sz="6600" dirty="0" smtClean="0">
                <a:latin typeface="Bodoni MT" pitchFamily="18" charset="0"/>
              </a:rPr>
            </a:br>
            <a:r>
              <a:rPr lang="en-US" sz="6600" dirty="0" smtClean="0">
                <a:latin typeface="Bodoni MT" pitchFamily="18" charset="0"/>
              </a:rPr>
              <a:t> GSTR9C  AUDIT REPORT</a:t>
            </a:r>
            <a:endParaRPr lang="en-IN" sz="6600" dirty="0">
              <a:latin typeface="Bodoni MT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B961148-B853-4A83-950C-4AD81DDC78B6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0" y="3602038"/>
            <a:ext cx="9144000" cy="1655762"/>
          </a:xfrm>
        </p:spPr>
        <p:txBody>
          <a:bodyPr/>
          <a:lstStyle/>
          <a:p>
            <a:pPr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4AF2B98-49F0-4179-B6DA-BA9FD1A4D5F0}"/>
              </a:ext>
            </a:extLst>
          </p:cNvPr>
          <p:cNvGrpSpPr/>
          <p:nvPr/>
        </p:nvGrpSpPr>
        <p:grpSpPr>
          <a:xfrm>
            <a:off x="0" y="5735637"/>
            <a:ext cx="12192000" cy="1136506"/>
            <a:chOff x="0" y="5735637"/>
            <a:chExt cx="12192000" cy="1136506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298C0E6C-E093-48AA-9087-F7B0F7B43B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/>
            <a:srcRect l="16701" t="34913" r="16881" b="40943"/>
            <a:stretch/>
          </p:blipFill>
          <p:spPr>
            <a:xfrm>
              <a:off x="3967636" y="5735637"/>
              <a:ext cx="4105899" cy="83955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="" xmlns:a16="http://schemas.microsoft.com/office/drawing/2014/main" id="{FEA16DCC-092C-425D-AFD4-325CB98483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541" t="82474" r="1263" b="15395"/>
            <a:stretch/>
          </p:blipFill>
          <p:spPr>
            <a:xfrm>
              <a:off x="0" y="6723341"/>
              <a:ext cx="12192000" cy="14880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="" xmlns:p14="http://schemas.microsoft.com/office/powerpoint/2010/main" val="202266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FORMS FOR ANNUAL RETURN AND GST AUDIT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fontAlgn="t"/>
            <a:r>
              <a:rPr lang="en-US" b="1" dirty="0" smtClean="0"/>
              <a:t>Type of taxpayer</a:t>
            </a:r>
            <a:endParaRPr lang="en-US" dirty="0" smtClean="0"/>
          </a:p>
          <a:p>
            <a:pPr fontAlgn="t"/>
            <a:r>
              <a:rPr lang="en-US" b="1" dirty="0" smtClean="0"/>
              <a:t>Form to be filed</a:t>
            </a:r>
            <a:endParaRPr lang="en-US" dirty="0" smtClean="0"/>
          </a:p>
          <a:p>
            <a:pPr fontAlgn="t"/>
            <a:r>
              <a:rPr lang="en-US" b="1" dirty="0" smtClean="0"/>
              <a:t>Whether or not applicable to GST Audit</a:t>
            </a:r>
            <a:endParaRPr lang="en-US" dirty="0" smtClean="0"/>
          </a:p>
          <a:p>
            <a:pPr fontAlgn="t"/>
            <a:r>
              <a:rPr lang="en-US" dirty="0" smtClean="0"/>
              <a:t>A Regular taxpayer filing GSTR 1 and GSTR 3B</a:t>
            </a:r>
          </a:p>
          <a:p>
            <a:pPr fontAlgn="t">
              <a:buNone/>
            </a:pPr>
            <a:r>
              <a:rPr lang="en-US" dirty="0" smtClean="0"/>
              <a:t>                                GSTR-9</a:t>
            </a:r>
            <a:endParaRPr lang="en-US" dirty="0" smtClean="0"/>
          </a:p>
          <a:p>
            <a:pPr fontAlgn="t"/>
            <a:r>
              <a:rPr lang="en-US" dirty="0" smtClean="0"/>
              <a:t>A Taxpayer under Composition Scheme</a:t>
            </a:r>
          </a:p>
          <a:p>
            <a:pPr fontAlgn="t">
              <a:buNone/>
            </a:pPr>
            <a:r>
              <a:rPr lang="en-US" dirty="0" smtClean="0"/>
              <a:t>                               GSTR-9A</a:t>
            </a:r>
            <a:endParaRPr lang="en-US" dirty="0" smtClean="0"/>
          </a:p>
          <a:p>
            <a:pPr fontAlgn="t"/>
            <a:r>
              <a:rPr lang="en-US" dirty="0" smtClean="0"/>
              <a:t>E-commerce operator</a:t>
            </a:r>
          </a:p>
          <a:p>
            <a:pPr fontAlgn="t">
              <a:buNone/>
            </a:pPr>
            <a:r>
              <a:rPr lang="en-US" dirty="0" smtClean="0"/>
              <a:t>                               GSTR-9B</a:t>
            </a:r>
            <a:endParaRPr lang="en-US" dirty="0" smtClean="0"/>
          </a:p>
          <a:p>
            <a:pPr fontAlgn="t"/>
            <a:r>
              <a:rPr lang="en-US" b="1" dirty="0" smtClean="0"/>
              <a:t>Applicable for GST Audit</a:t>
            </a:r>
            <a:endParaRPr lang="en-US" dirty="0" smtClean="0"/>
          </a:p>
          <a:p>
            <a:pPr fontAlgn="t"/>
            <a:r>
              <a:rPr lang="en-US" dirty="0" smtClean="0"/>
              <a:t>Taxpayers whose turnover exceeds Rs. 2 </a:t>
            </a:r>
            <a:r>
              <a:rPr lang="en-US" dirty="0" err="1" smtClean="0"/>
              <a:t>crores</a:t>
            </a:r>
            <a:r>
              <a:rPr lang="en-US" dirty="0" smtClean="0"/>
              <a:t> in FY</a:t>
            </a:r>
          </a:p>
          <a:p>
            <a:pPr fontAlgn="t">
              <a:buNone/>
            </a:pPr>
            <a:r>
              <a:rPr lang="en-US" dirty="0" smtClean="0"/>
              <a:t>                               GSTR-9C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98710450-AF63-4388-83E7-7D586FDAEF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8" name="Oval 7">
            <a:hlinkClick r:id="rId3" action="ppaction://hlinkfile"/>
          </p:cNvPr>
          <p:cNvSpPr/>
          <p:nvPr/>
        </p:nvSpPr>
        <p:spPr>
          <a:xfrm>
            <a:off x="10310647" y="2543503"/>
            <a:ext cx="9144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hlinkClick r:id="rId3" action="ppaction://hlinkfile"/>
              </a:rPr>
              <a:t>GSTR9</a:t>
            </a:r>
            <a:endParaRPr lang="en-US" sz="1050" dirty="0"/>
          </a:p>
        </p:txBody>
      </p:sp>
      <p:sp>
        <p:nvSpPr>
          <p:cNvPr id="9" name="Oval 8">
            <a:hlinkClick r:id="rId4" action="ppaction://hlinkfile"/>
          </p:cNvPr>
          <p:cNvSpPr/>
          <p:nvPr/>
        </p:nvSpPr>
        <p:spPr>
          <a:xfrm>
            <a:off x="10184523" y="4214648"/>
            <a:ext cx="966953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 smtClean="0">
                <a:hlinkClick r:id="rId4" action="ppaction://hlinkfile"/>
              </a:rPr>
              <a:t>GSTR9C</a:t>
            </a:r>
            <a:endParaRPr lang="en-US" sz="1050" dirty="0"/>
          </a:p>
        </p:txBody>
      </p:sp>
    </p:spTree>
    <p:extLst>
      <p:ext uri="{BB962C8B-B14F-4D97-AF65-F5344CB8AC3E}">
        <p14:creationId xmlns="" xmlns:p14="http://schemas.microsoft.com/office/powerpoint/2010/main" val="1916393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="" xmlns:a16="http://schemas.microsoft.com/office/drawing/2014/main" id="{8AFEF926-E9FC-4E97-AC66-52CBB5E8F1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Due date, late fees and penalty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b="1" dirty="0" smtClean="0"/>
              <a:t>due date </a:t>
            </a:r>
            <a:r>
              <a:rPr lang="en-US" dirty="0" smtClean="0"/>
              <a:t>for  filing GST annual return is </a:t>
            </a:r>
            <a:r>
              <a:rPr lang="en-US" b="1" dirty="0" smtClean="0"/>
              <a:t>31</a:t>
            </a:r>
            <a:r>
              <a:rPr lang="en-US" b="1" baseline="30000" dirty="0" smtClean="0"/>
              <a:t>st</a:t>
            </a:r>
            <a:r>
              <a:rPr lang="en-US" b="1" dirty="0" smtClean="0"/>
              <a:t> December 2019</a:t>
            </a:r>
            <a:r>
              <a:rPr lang="en-US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b="1" dirty="0" smtClean="0"/>
              <a:t>late fees </a:t>
            </a:r>
            <a:r>
              <a:rPr lang="en-US" dirty="0" smtClean="0"/>
              <a:t>for not filing the GSTR 9 within the due date, is </a:t>
            </a:r>
            <a:r>
              <a:rPr lang="en-US" dirty="0" smtClean="0"/>
              <a:t>Rs.200 </a:t>
            </a:r>
            <a:r>
              <a:rPr lang="en-US" dirty="0" smtClean="0"/>
              <a:t>per day, per act. That means late fees of </a:t>
            </a:r>
            <a:r>
              <a:rPr lang="en-US" dirty="0" smtClean="0"/>
              <a:t>Rs.100 </a:t>
            </a:r>
            <a:r>
              <a:rPr lang="en-US" dirty="0" smtClean="0"/>
              <a:t>under CGST and Rs.100 under SGST will be applicable in case of delay.</a:t>
            </a:r>
          </a:p>
          <a:p>
            <a:r>
              <a:rPr lang="en-US" dirty="0" smtClean="0"/>
              <a:t>Thus, the total liability is Rs.200 per day of default. This is </a:t>
            </a:r>
            <a:r>
              <a:rPr lang="en-US" b="1" dirty="0" smtClean="0"/>
              <a:t>subject to a maximum of 0.25% of </a:t>
            </a:r>
            <a:r>
              <a:rPr lang="en-US" dirty="0" smtClean="0"/>
              <a:t>the taxpayer’s </a:t>
            </a:r>
            <a:r>
              <a:rPr lang="en-US" b="1" dirty="0" smtClean="0"/>
              <a:t>turnover</a:t>
            </a:r>
            <a:r>
              <a:rPr lang="en-US" dirty="0" smtClean="0"/>
              <a:t> in the relevant state or union territory. However, there is </a:t>
            </a:r>
            <a:r>
              <a:rPr lang="en-US" b="1" dirty="0" smtClean="0"/>
              <a:t>no late fee on IGST yet.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86744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2631ECC-177C-45E5-84DA-DB987904B5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IN" sz="5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5400" dirty="0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CB961148-B853-4A83-950C-4AD81DDC78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85792" y="4351282"/>
            <a:ext cx="4782207" cy="906517"/>
          </a:xfrm>
        </p:spPr>
        <p:txBody>
          <a:bodyPr>
            <a:normAutofit lnSpcReduction="10000"/>
          </a:bodyPr>
          <a:lstStyle/>
          <a:p>
            <a:r>
              <a:rPr lang="en-IN" dirty="0" smtClean="0"/>
              <a:t>BY: </a:t>
            </a:r>
            <a:r>
              <a:rPr lang="en-IN" dirty="0" err="1" smtClean="0"/>
              <a:t>Jayesh</a:t>
            </a:r>
            <a:r>
              <a:rPr lang="en-IN" dirty="0" smtClean="0"/>
              <a:t> D  </a:t>
            </a:r>
            <a:r>
              <a:rPr lang="en-IN" dirty="0" err="1" smtClean="0"/>
              <a:t>Ahuja</a:t>
            </a:r>
            <a:endParaRPr lang="en-IN" dirty="0" smtClean="0"/>
          </a:p>
          <a:p>
            <a:r>
              <a:rPr lang="en-IN" dirty="0" smtClean="0"/>
              <a:t>ARTICLE ASSOCIATE </a:t>
            </a:r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581B5C2-E367-41B3-BBA0-A9A09E6040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00" t="71332" r="6325" b="11333"/>
          <a:stretch/>
        </p:blipFill>
        <p:spPr>
          <a:xfrm>
            <a:off x="1861676" y="5778342"/>
            <a:ext cx="8468648" cy="944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5FE49850-E169-43CA-9BCF-A5607F44535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995341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6FCEDA0-0AA3-4775-96FB-5002ABCA0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GSTR 9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5996358-193C-41A9-A251-E32DD27926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GSTR-9 is an </a:t>
            </a:r>
            <a:r>
              <a:rPr lang="en-US" b="1" dirty="0" smtClean="0"/>
              <a:t>annual return format</a:t>
            </a:r>
            <a:r>
              <a:rPr lang="en-US" dirty="0" smtClean="0"/>
              <a:t>, which must be filed by all those who are registered under GST. Therefore, all regular taxpayers must file GSTR-9, while there’s a separate form for composition scheme taxpayers and e-commerce operators. </a:t>
            </a:r>
            <a:endParaRPr lang="en-US" dirty="0" smtClean="0"/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1CB9AAE0-7F8A-4A55-8A36-C9BC5C0C1A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50608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006" y="1513490"/>
            <a:ext cx="11074400" cy="3510455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WHETHER THE THRESHOLD LIMIT FOR </a:t>
            </a:r>
            <a:r>
              <a:rPr lang="en-US" sz="6000" dirty="0" smtClean="0"/>
              <a:t>GSTR9C </a:t>
            </a:r>
            <a:r>
              <a:rPr lang="en-US" sz="6000" dirty="0" smtClean="0"/>
              <a:t>INCLUDES 2 CRORE OR NOT ?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Taxpayers with </a:t>
            </a:r>
            <a:r>
              <a:rPr lang="en-US" b="1" dirty="0" smtClean="0"/>
              <a:t>annual turnover in excess of Rs 2 </a:t>
            </a:r>
            <a:r>
              <a:rPr lang="en-US" b="1" dirty="0" err="1" smtClean="0"/>
              <a:t>crore</a:t>
            </a:r>
            <a:r>
              <a:rPr lang="en-US" dirty="0" smtClean="0"/>
              <a:t>, must also file GSTR-9C along with GSTR-9</a:t>
            </a:r>
            <a:r>
              <a:rPr lang="en-US" dirty="0" smtClean="0"/>
              <a:t>.</a:t>
            </a:r>
          </a:p>
          <a:p>
            <a:r>
              <a:rPr lang="en-US" dirty="0" smtClean="0"/>
              <a:t>EXAMPLE 1 : MR X HAVING TURNOVER OF RS 2 CRORES THEN GSTR 9C IS NOT APPLICABLE TO MR X</a:t>
            </a:r>
          </a:p>
          <a:p>
            <a:r>
              <a:rPr lang="en-US" dirty="0" smtClean="0"/>
              <a:t>EXAMPLE 2: MR A HAVING TURNOVER OF RS 2.5 CRORES THEN GSTR 9C IS APPLICABLE TO MR A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  PURPOSE OF GSTR9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GSTR-1 is filed by taxpayers to report supplies made by them and GSTR-3B is used for payment of taxes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smtClean="0"/>
              <a:t>While GSTR-9 may seem like a </a:t>
            </a:r>
            <a:r>
              <a:rPr lang="en-US" b="1" dirty="0" smtClean="0"/>
              <a:t>collation of these 2 returns</a:t>
            </a:r>
            <a:r>
              <a:rPr lang="en-US" dirty="0" smtClean="0"/>
              <a:t>, it isn’t as simple as that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 smtClean="0"/>
              <a:t>It </a:t>
            </a:r>
            <a:r>
              <a:rPr lang="en-US" b="1" dirty="0" smtClean="0"/>
              <a:t>requires taxpayers to carry out extensive reconciliation</a:t>
            </a:r>
            <a:r>
              <a:rPr lang="en-US" dirty="0" smtClean="0"/>
              <a:t>. This </a:t>
            </a:r>
            <a:r>
              <a:rPr lang="en-US" dirty="0" smtClean="0"/>
              <a:t>reconciliation between </a:t>
            </a:r>
            <a:r>
              <a:rPr lang="en-US" dirty="0" smtClean="0"/>
              <a:t>the returns filed by them for reporting supplies, paying taxes and those </a:t>
            </a:r>
            <a:r>
              <a:rPr lang="en-US" dirty="0" err="1" smtClean="0"/>
              <a:t>liation</a:t>
            </a:r>
            <a:r>
              <a:rPr lang="en-US" dirty="0" smtClean="0"/>
              <a:t> </a:t>
            </a:r>
            <a:r>
              <a:rPr lang="en-US" dirty="0" smtClean="0"/>
              <a:t>is </a:t>
            </a:r>
            <a:r>
              <a:rPr lang="en-US" dirty="0" smtClean="0"/>
              <a:t>filed </a:t>
            </a:r>
            <a:r>
              <a:rPr lang="en-US" dirty="0" smtClean="0"/>
              <a:t>by their vendors, and also with the books of accounts. </a:t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C0D7B3F3-3073-4E15-B730-BADD05B056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10929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What are the details required to be filled in the GSTR-9</a:t>
            </a:r>
            <a:r>
              <a:rPr lang="en-US" b="1" dirty="0" smtClean="0"/>
              <a:t>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GSTR-9 is </a:t>
            </a:r>
            <a:r>
              <a:rPr lang="en-US" b="1" dirty="0" smtClean="0"/>
              <a:t>divided into 6 parts </a:t>
            </a:r>
            <a:r>
              <a:rPr lang="en-US" dirty="0" smtClean="0"/>
              <a:t>and </a:t>
            </a:r>
            <a:r>
              <a:rPr lang="en-US" b="1" dirty="0" smtClean="0"/>
              <a:t>19 sections. </a:t>
            </a:r>
            <a:r>
              <a:rPr lang="en-US" dirty="0" smtClean="0"/>
              <a:t>Each part asks for details that are easily available from your previously filed returns and books of accounts.</a:t>
            </a:r>
          </a:p>
          <a:p>
            <a:r>
              <a:rPr lang="en-US" dirty="0" smtClean="0"/>
              <a:t>Broadly, this form asks for disclosure of </a:t>
            </a:r>
            <a:r>
              <a:rPr lang="en-US" b="1" dirty="0" smtClean="0"/>
              <a:t>annual sales, bifurcating </a:t>
            </a:r>
            <a:r>
              <a:rPr lang="en-US" dirty="0" smtClean="0"/>
              <a:t>it between the cases that are subject to tax and not subject to tax.</a:t>
            </a:r>
          </a:p>
          <a:p>
            <a:r>
              <a:rPr lang="en-US" dirty="0" smtClean="0"/>
              <a:t>On the purchase side, the annual value of inward supplies and ITC availed thereon is to be revealed.</a:t>
            </a:r>
          </a:p>
          <a:p>
            <a:r>
              <a:rPr lang="en-US" dirty="0" smtClean="0"/>
              <a:t>Furthermore, these purchases have to be classified as inputs, input services, and capital goods. Details of ITC that needs to be reversed due to ineligibility is to be entered.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CBA5C57-A983-434C-B357-B692D3B257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5405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68283BD-BE09-4D96-BE37-989A94B80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325822"/>
            <a:ext cx="10515600" cy="1839309"/>
          </a:xfrm>
        </p:spPr>
        <p:txBody>
          <a:bodyPr/>
          <a:lstStyle/>
          <a:p>
            <a:r>
              <a:rPr lang="en-US" b="1" dirty="0" smtClean="0"/>
              <a:t>Who should file GSTR-9, the annual return?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3B0CE7-5A49-429C-891C-024C6CAA1C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669629"/>
            <a:ext cx="10515600" cy="3420022"/>
          </a:xfrm>
        </p:spPr>
        <p:txBody>
          <a:bodyPr/>
          <a:lstStyle/>
          <a:p>
            <a:r>
              <a:rPr lang="en-US" dirty="0" smtClean="0"/>
              <a:t>All taxpayers/taxable persons registered under GST must file their GSTR 9. However, the following are NOT required to file GSTR 9:</a:t>
            </a:r>
          </a:p>
          <a:p>
            <a:pPr>
              <a:buSzPts val="2700"/>
              <a:buFont typeface="Arial"/>
              <a:buChar char="•"/>
            </a:pPr>
            <a:r>
              <a:rPr lang="en-US" dirty="0" smtClean="0"/>
              <a:t>Taxpayers opting composition scheme (They must file</a:t>
            </a:r>
            <a:r>
              <a:rPr lang="en-US" dirty="0" smtClean="0">
                <a:solidFill>
                  <a:srgbClr val="000000"/>
                </a:solidFill>
              </a:rPr>
              <a:t> </a:t>
            </a:r>
            <a:r>
              <a:rPr lang="en-US" u="sng" dirty="0" smtClean="0">
                <a:solidFill>
                  <a:srgbClr val="000000"/>
                </a:solidFill>
              </a:rPr>
              <a:t>GSTR-9A</a:t>
            </a:r>
            <a:r>
              <a:rPr lang="en-US" dirty="0" smtClean="0">
                <a:solidFill>
                  <a:srgbClr val="000000"/>
                </a:solidFill>
              </a:rPr>
              <a:t>)</a:t>
            </a:r>
          </a:p>
          <a:p>
            <a:pPr>
              <a:buSzPts val="2700"/>
              <a:buFont typeface="Arial"/>
              <a:buChar char="•"/>
            </a:pPr>
            <a:r>
              <a:rPr lang="en-US" u="sng" dirty="0" smtClean="0">
                <a:solidFill>
                  <a:srgbClr val="000000"/>
                </a:solidFill>
              </a:rPr>
              <a:t>Casual Taxable Person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buSzPts val="2700"/>
              <a:buFont typeface="Arial"/>
              <a:buChar char="•"/>
            </a:pPr>
            <a:r>
              <a:rPr lang="en-US" u="sng" dirty="0" smtClean="0">
                <a:solidFill>
                  <a:srgbClr val="000000"/>
                </a:solidFill>
              </a:rPr>
              <a:t>Input service distributors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buSzPts val="2700"/>
              <a:buFont typeface="Arial"/>
              <a:buChar char="•"/>
            </a:pPr>
            <a:r>
              <a:rPr lang="en-US" u="sng" dirty="0" smtClean="0">
                <a:solidFill>
                  <a:srgbClr val="000000"/>
                </a:solidFill>
              </a:rPr>
              <a:t>Non-resident taxable persons</a:t>
            </a:r>
            <a:endParaRPr lang="en-US" dirty="0" smtClean="0"/>
          </a:p>
          <a:p>
            <a:r>
              <a:rPr lang="en-US" dirty="0" smtClean="0"/>
              <a:t>Persons paying </a:t>
            </a:r>
            <a:r>
              <a:rPr lang="en-US" u="sng" dirty="0" smtClean="0">
                <a:solidFill>
                  <a:srgbClr val="000000"/>
                </a:solidFill>
              </a:rPr>
              <a:t>TDS</a:t>
            </a:r>
            <a:r>
              <a:rPr lang="en-US" dirty="0" smtClean="0"/>
              <a:t> under section 51 of CGST Act.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E9F066FD-AA01-4B69-89E4-14752A70F0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40524" y="5728138"/>
            <a:ext cx="6873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</a:rPr>
              <a:t>NOTE: GSTR9A  FOR COMPOSITION SCHEME HAS BEEN WAIVED OFF OFR FY 2017-18 ANF 2018-19</a:t>
            </a:r>
            <a:endParaRPr lang="en-US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0403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N</a:t>
            </a:r>
            <a:r>
              <a:rPr lang="en-US" sz="4400" dirty="0" smtClean="0"/>
              <a:t>o </a:t>
            </a:r>
            <a:r>
              <a:rPr lang="en-US" sz="4400" dirty="0" smtClean="0"/>
              <a:t>additional ITC claims can be made via GSTR-9, though additional tax payable found during reconciliation must be duly deposited with the government.</a:t>
            </a:r>
            <a:br>
              <a:rPr lang="en-US" sz="4400" dirty="0" smtClean="0"/>
            </a:br>
            <a:endParaRPr lang="en-US" sz="4400" dirty="0"/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5D4A25C5-2F55-4169-9998-01A5ACD7F39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9588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GSTR 9C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GSTR-9C is a </a:t>
            </a:r>
            <a:r>
              <a:rPr lang="en-US" b="1" dirty="0" smtClean="0"/>
              <a:t>reconciliation</a:t>
            </a:r>
            <a:r>
              <a:rPr lang="en-US" dirty="0" smtClean="0"/>
              <a:t> of GST </a:t>
            </a:r>
            <a:r>
              <a:rPr lang="en-US" b="1" dirty="0" smtClean="0"/>
              <a:t>as per GSTR-9 </a:t>
            </a:r>
            <a:r>
              <a:rPr lang="en-US" dirty="0" smtClean="0"/>
              <a:t>(the annual GST return) and </a:t>
            </a:r>
            <a:r>
              <a:rPr lang="en-US" b="1" dirty="0" smtClean="0"/>
              <a:t>GST as per audited financial accounts</a:t>
            </a:r>
            <a:r>
              <a:rPr lang="en-US" dirty="0" smtClean="0"/>
              <a:t>. 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GSTR-9 </a:t>
            </a:r>
            <a:r>
              <a:rPr lang="en-US" dirty="0" smtClean="0"/>
              <a:t>must be </a:t>
            </a:r>
            <a:r>
              <a:rPr lang="en-US" b="1" dirty="0" smtClean="0"/>
              <a:t>filed for each GSTIN </a:t>
            </a:r>
            <a:r>
              <a:rPr lang="en-US" dirty="0" smtClean="0"/>
              <a:t>of a business. The main sources of populating GSTR-9 are the returns, GSTR-1 and GSTR-3B.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BC69D0D6-2074-4FA4-BA53-4057FD5B760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1" t="82474" r="1263" b="15395"/>
          <a:stretch/>
        </p:blipFill>
        <p:spPr>
          <a:xfrm>
            <a:off x="0" y="6723341"/>
            <a:ext cx="12192000" cy="14880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54419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3290</TotalTime>
  <Words>632</Words>
  <Application>Microsoft Office PowerPoint</Application>
  <PresentationFormat>Custom</PresentationFormat>
  <Paragraphs>52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Flow</vt:lpstr>
      <vt:lpstr>GSTR9 ANNUAL RETURN   GSTR9C  AUDIT REPORT</vt:lpstr>
      <vt:lpstr>GSTR 9</vt:lpstr>
      <vt:lpstr>WHETHER THE THRESHOLD LIMIT FOR GSTR9C INCLUDES 2 CRORE OR NOT ?</vt:lpstr>
      <vt:lpstr>Slide 4</vt:lpstr>
      <vt:lpstr>  PURPOSE OF GSTR9</vt:lpstr>
      <vt:lpstr>What are the details required to be filled in the GSTR-9?</vt:lpstr>
      <vt:lpstr>Who should file GSTR-9, the annual return?</vt:lpstr>
      <vt:lpstr>  </vt:lpstr>
      <vt:lpstr>GSTR 9C</vt:lpstr>
      <vt:lpstr>FORMS FOR ANNUAL RETURN AND GST AUDIT</vt:lpstr>
      <vt:lpstr>Due date, late fees and penalty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 L</dc:creator>
  <cp:lastModifiedBy>SNT14</cp:lastModifiedBy>
  <cp:revision>497</cp:revision>
  <dcterms:created xsi:type="dcterms:W3CDTF">2018-01-03T12:04:39Z</dcterms:created>
  <dcterms:modified xsi:type="dcterms:W3CDTF">2019-12-07T07:42:28Z</dcterms:modified>
</cp:coreProperties>
</file>