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510" r:id="rId2"/>
    <p:sldId id="513" r:id="rId3"/>
    <p:sldId id="524" r:id="rId4"/>
    <p:sldId id="525" r:id="rId5"/>
    <p:sldId id="526" r:id="rId6"/>
    <p:sldId id="527" r:id="rId7"/>
    <p:sldId id="528" r:id="rId8"/>
    <p:sldId id="515" r:id="rId9"/>
    <p:sldId id="516" r:id="rId10"/>
    <p:sldId id="517" r:id="rId11"/>
    <p:sldId id="522" r:id="rId12"/>
    <p:sldId id="523" r:id="rId13"/>
    <p:sldId id="529" r:id="rId14"/>
    <p:sldId id="530" r:id="rId15"/>
    <p:sldId id="531" r:id="rId16"/>
    <p:sldId id="532" r:id="rId17"/>
    <p:sldId id="52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85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-120" y="-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Rectangle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6406936-CF26-4A98-9778-4F8E888FBB82}" type="datetimeFigureOut">
              <a:rPr lang="en-IN" smtClean="0"/>
              <a:pPr/>
              <a:t>15-06-2019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6291" y="1288617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IN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ANNUAL RETURN : GSTR-9A</a:t>
            </a:r>
            <a:endParaRPr lang="en-IN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961148-B853-4A83-950C-4AD81DDC7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9707" y="3865420"/>
            <a:ext cx="6428509" cy="450272"/>
          </a:xfrm>
        </p:spPr>
        <p:txBody>
          <a:bodyPr>
            <a:normAutofit/>
          </a:bodyPr>
          <a:lstStyle/>
          <a:p>
            <a:r>
              <a:rPr lang="en-IN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I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IN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AMRUTA</a:t>
            </a:r>
            <a:r>
              <a:rPr lang="en-IN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MAKWANA 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4AF2B98-49F0-4179-B6DA-BA9FD1A4D5F0}"/>
              </a:ext>
            </a:extLst>
          </p:cNvPr>
          <p:cNvGrpSpPr/>
          <p:nvPr/>
        </p:nvGrpSpPr>
        <p:grpSpPr>
          <a:xfrm>
            <a:off x="0" y="5735637"/>
            <a:ext cx="12192000" cy="1136506"/>
            <a:chOff x="0" y="5735637"/>
            <a:chExt cx="12192000" cy="11365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298C0E6C-E093-48AA-9087-F7B0F7B4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6701" t="34913" r="16881" b="40943"/>
            <a:stretch/>
          </p:blipFill>
          <p:spPr>
            <a:xfrm>
              <a:off x="3967636" y="5735637"/>
              <a:ext cx="4105899" cy="8395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EA16DCC-092C-425D-AFD4-325CB9848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41" t="82474" r="1263" b="15395"/>
            <a:stretch/>
          </p:blipFill>
          <p:spPr>
            <a:xfrm>
              <a:off x="0" y="6723341"/>
              <a:ext cx="12192000" cy="148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0226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AFEF926-E9FC-4E97-AC66-52CBB5E8F1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7170" name="Picture 2" descr="\\server\shah teelani and associates\OTHERS SHAH TEELANI\STAFF\amruta\Capture part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674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server\shah teelani and associates\OTHERS SHAH TEELANI\STAFF\amruta\Capture part 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33902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231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\\server\shah teelani and associates\OTHERS SHAH TEELANI\STAFF\amruta\Capture part 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7235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7414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server\shah teelani and associates\OTHERS SHAH TEELANI\STAFF\amruta\Capture part 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90871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\\server\shah teelani and associates\OTHERS SHAH TEELANI\STAFF\amruta\Capture 5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90871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When is GSTR-9A due?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Latest Update as on 22nd December 2018:</a:t>
            </a:r>
            <a:r>
              <a:rPr lang="en-US" dirty="0" smtClean="0"/>
              <a:t> Due date for filing all annual forms is further extended till 30th June 2019 by CBIC for FY 2017-18</a:t>
            </a:r>
          </a:p>
          <a:p>
            <a:r>
              <a:rPr lang="en-US" dirty="0" smtClean="0"/>
              <a:t>Update as on 8th December 2018: Due date for filing GSTR-9, GSTR-9A and GSTR-9C is extended till 31st March 2019 by CBIC for FY 2017-18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What is the penalty for the late filing of GSTR-9A?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032000" y="2709832"/>
          <a:ext cx="8127999" cy="85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b="1" dirty="0"/>
                        <a:t>Under CGST</a:t>
                      </a:r>
                      <a:endParaRPr lang="en-US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b="1" dirty="0"/>
                        <a:t>Under SGST/UTGST</a:t>
                      </a:r>
                      <a:endParaRPr lang="en-US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b="1" dirty="0"/>
                        <a:t>TOTAL</a:t>
                      </a:r>
                      <a:endParaRPr lang="en-US" dirty="0"/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b="0" dirty="0"/>
                        <a:t>Rs.100* per day of default</a:t>
                      </a:r>
                      <a:endParaRPr lang="en-US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b="0" dirty="0"/>
                        <a:t>Rs.100* per day of default</a:t>
                      </a:r>
                      <a:endParaRPr lang="en-US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b="0" dirty="0"/>
                        <a:t>Rs.200 per day of default</a:t>
                      </a:r>
                      <a:endParaRPr lang="en-US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957891" y="4396753"/>
            <a:ext cx="82511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*Maximum late fee per day cannot exceed 0.25% of Turnover in the State or Union territory under CGST/SGST/UTGST.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581B5C2-E367-41B3-BBA0-A9A09E6040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0" t="71332" r="6325" b="11333"/>
          <a:stretch/>
        </p:blipFill>
        <p:spPr>
          <a:xfrm>
            <a:off x="2217276" y="5778342"/>
            <a:ext cx="8468648" cy="944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FE49850-E169-43CA-9BCF-A5607F4453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415228" y="1893094"/>
            <a:ext cx="9875520" cy="1752600"/>
          </a:xfrm>
        </p:spPr>
        <p:txBody>
          <a:bodyPr>
            <a:normAutofit/>
          </a:bodyPr>
          <a:lstStyle/>
          <a:p>
            <a:pPr algn="ctr"/>
            <a:endParaRPr lang="en-US" sz="4800" dirty="0" smtClean="0">
              <a:latin typeface="Algerian" panose="04020705040A02060702" pitchFamily="82" charset="0"/>
            </a:endParaRP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3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FCEDA0-0AA3-4775-96FB-5002ABCA0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0"/>
            <a:ext cx="9997440" cy="1056068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Who should file GSTR-9A?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996358-193C-41A9-A251-E32DD2792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4430" y="801222"/>
            <a:ext cx="10023764" cy="3782291"/>
          </a:xfrm>
        </p:spPr>
        <p:txBody>
          <a:bodyPr>
            <a:noAutofit/>
          </a:bodyPr>
          <a:lstStyle/>
          <a:p>
            <a:endParaRPr lang="en-IN" sz="2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/>
              <a:t>All taxpayers registered under the </a:t>
            </a:r>
            <a:r>
              <a:rPr lang="en-US" sz="2800" dirty="0" smtClean="0">
                <a:solidFill>
                  <a:srgbClr val="0070C0"/>
                </a:solidFill>
              </a:rPr>
              <a:t>composition levy scheme </a:t>
            </a:r>
            <a:r>
              <a:rPr lang="en-US" sz="2800" dirty="0" smtClean="0"/>
              <a:t>under GST should file GSTR-9A.</a:t>
            </a:r>
          </a:p>
          <a:p>
            <a:r>
              <a:rPr lang="en-US" sz="2800" b="1" dirty="0" smtClean="0"/>
              <a:t>However, the following persons are not required to file this 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Non-resident taxable persons</a:t>
            </a:r>
          </a:p>
          <a:p>
            <a:r>
              <a:rPr lang="en-US" sz="2800" dirty="0" smtClean="0"/>
              <a:t>Input service distributor</a:t>
            </a:r>
          </a:p>
          <a:p>
            <a:r>
              <a:rPr lang="en-US" sz="2800" dirty="0" smtClean="0"/>
              <a:t>Casual Taxable Person</a:t>
            </a:r>
          </a:p>
          <a:p>
            <a:r>
              <a:rPr lang="en-US" sz="2800" dirty="0" smtClean="0"/>
              <a:t>Persons paying TDS under section 51 of the Act</a:t>
            </a:r>
          </a:p>
          <a:p>
            <a:r>
              <a:rPr lang="en-US" sz="2800" dirty="0" smtClean="0"/>
              <a:t>E-commerce operator paying TCS under section 52 of the Act</a:t>
            </a:r>
          </a:p>
          <a:p>
            <a:endParaRPr lang="en-IN" sz="2700" dirty="0">
              <a:latin typeface="Tw Cen MT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6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nt10.SNT\Desktop\GST FORMATE\Capture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853544" y="310875"/>
          <a:ext cx="2436008" cy="370840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243600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server\shah teelani and associates\OTHERS SHAH TEELANI\STAFF\amruta\Capture 9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server\shah teelani and associates\OTHERS SHAH TEELANI\STAFF\amruta\Capture 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699" y="0"/>
            <a:ext cx="12568518" cy="6858000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98494" y="860612"/>
          <a:ext cx="10090672" cy="3657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0090672"/>
              </a:tblGrid>
              <a:tr h="29045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server\shah teelani and associates\OTHERS SHAH TEELANI\STAFF\amruta\Capture 9A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42276" y="774552"/>
          <a:ext cx="10822193" cy="3657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0822193"/>
              </a:tblGrid>
              <a:tr h="30231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server\shah teelani and associates\OTHERS SHAH TEELANI\STAFF\amruta\Capture 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0D7B3F3-3073-4E15-B730-BADD05B05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5122" name="Picture 2" descr="\\server\shah teelani and associates\OTHERS SHAH TEELANI\STAFF\amruta\Capture a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561704" y="6271708"/>
          <a:ext cx="1807284" cy="365760"/>
        </p:xfrm>
        <a:graphic>
          <a:graphicData uri="http://schemas.openxmlformats.org/drawingml/2006/table">
            <a:tbl>
              <a:tblPr/>
              <a:tblGrid>
                <a:gridCol w="1807284"/>
              </a:tblGrid>
              <a:tr h="35500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rgbClr val="FF0000"/>
                      </a:solidFill>
                      <a:prstDash val="solid"/>
                    </a:lnL>
                    <a:lnR w="38100" cmpd="sng">
                      <a:solidFill>
                        <a:srgbClr val="FF0000"/>
                      </a:solidFill>
                      <a:prstDash val="solid"/>
                    </a:lnR>
                    <a:lnT w="38100" cmpd="sng">
                      <a:solidFill>
                        <a:srgbClr val="FF0000"/>
                      </a:solidFill>
                      <a:prstDash val="solid"/>
                    </a:lnT>
                    <a:lnB w="38100" cmpd="sng">
                      <a:solidFill>
                        <a:srgbClr val="FF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109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6146" name="Picture 2" descr="\\server\shah teelani and associates\OTHERS SHAH TEELANI\STAFF\amruta\Capture 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1958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3475</TotalTime>
  <Words>136</Words>
  <Application>Microsoft Office PowerPoint</Application>
  <PresentationFormat>Custom</PresentationFormat>
  <Paragraphs>24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Solstice</vt:lpstr>
      <vt:lpstr>ANNUAL RETURN : GSTR-9A</vt:lpstr>
      <vt:lpstr>Who should file GSTR-9A?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When is GSTR-9A due? </vt:lpstr>
      <vt:lpstr>What is the penalty for the late filing of GSTR-9A?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snt10</cp:lastModifiedBy>
  <cp:revision>573</cp:revision>
  <dcterms:created xsi:type="dcterms:W3CDTF">2018-01-03T12:04:39Z</dcterms:created>
  <dcterms:modified xsi:type="dcterms:W3CDTF">2019-06-15T10:33:25Z</dcterms:modified>
</cp:coreProperties>
</file>