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510" r:id="rId2"/>
    <p:sldId id="518" r:id="rId3"/>
    <p:sldId id="529" r:id="rId4"/>
    <p:sldId id="513" r:id="rId5"/>
    <p:sldId id="526" r:id="rId6"/>
    <p:sldId id="530" r:id="rId7"/>
    <p:sldId id="512" r:id="rId8"/>
    <p:sldId id="514" r:id="rId9"/>
    <p:sldId id="525" r:id="rId10"/>
    <p:sldId id="523" r:id="rId11"/>
    <p:sldId id="533" r:id="rId12"/>
    <p:sldId id="524" r:id="rId13"/>
    <p:sldId id="531" r:id="rId14"/>
    <p:sldId id="521" r:id="rId15"/>
    <p:sldId id="53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2060"/>
    <a:srgbClr val="C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00" autoAdjust="0"/>
    <p:restoredTop sz="94625" autoAdjust="0"/>
  </p:normalViewPr>
  <p:slideViewPr>
    <p:cSldViewPr snapToGrid="0">
      <p:cViewPr varScale="1">
        <p:scale>
          <a:sx n="69" d="100"/>
          <a:sy n="69" d="100"/>
        </p:scale>
        <p:origin x="-780" y="-10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461"/>
    </p:cViewPr>
  </p:sorterViewPr>
  <p:notesViewPr>
    <p:cSldViewPr snapToGrid="0">
      <p:cViewPr varScale="1">
        <p:scale>
          <a:sx n="65" d="100"/>
          <a:sy n="65" d="100"/>
        </p:scale>
        <p:origin x="3154" y="6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1D2581-7AD8-451A-9CBA-72F63D79FED8}" type="doc">
      <dgm:prSet loTypeId="urn:microsoft.com/office/officeart/2005/8/layout/orgChart1" loCatId="hierarchy" qsTypeId="urn:microsoft.com/office/officeart/2005/8/quickstyle/simple1" qsCatId="simple" csTypeId="urn:microsoft.com/office/officeart/2005/8/colors/colorful1#1" csCatId="colorful" phldr="1"/>
      <dgm:spPr/>
      <dgm:t>
        <a:bodyPr/>
        <a:lstStyle/>
        <a:p>
          <a:endParaRPr lang="en-IN"/>
        </a:p>
      </dgm:t>
    </dgm:pt>
    <dgm:pt modelId="{9C38DD85-9F23-46F4-A2AC-28558655D911}" type="asst">
      <dgm:prSet phldrT="[Text]" custT="1"/>
      <dgm:spPr>
        <a:solidFill>
          <a:srgbClr val="002060"/>
        </a:solidFill>
      </dgm:spPr>
      <dgm:t>
        <a:bodyPr/>
        <a:lstStyle/>
        <a:p>
          <a:r>
            <a:rPr lang="en-IN" sz="3200" b="1" dirty="0">
              <a:solidFill>
                <a:schemeClr val="bg1"/>
              </a:solidFill>
            </a:rPr>
            <a:t>Reversal of input tax credit</a:t>
          </a:r>
        </a:p>
      </dgm:t>
    </dgm:pt>
    <dgm:pt modelId="{EDFC2D8D-5B56-4700-B8C8-CDAA32966EC9}" type="parTrans" cxnId="{77F7C9BF-E3D8-46F4-9C36-7942B6A4B505}">
      <dgm:prSet/>
      <dgm:spPr/>
      <dgm:t>
        <a:bodyPr/>
        <a:lstStyle/>
        <a:p>
          <a:endParaRPr lang="en-IN"/>
        </a:p>
      </dgm:t>
    </dgm:pt>
    <dgm:pt modelId="{0A0C1642-D8DA-4F21-A52E-0958D6E88534}" type="sibTrans" cxnId="{77F7C9BF-E3D8-46F4-9C36-7942B6A4B505}">
      <dgm:prSet/>
      <dgm:spPr/>
      <dgm:t>
        <a:bodyPr/>
        <a:lstStyle/>
        <a:p>
          <a:endParaRPr lang="en-IN"/>
        </a:p>
      </dgm:t>
    </dgm:pt>
    <dgm:pt modelId="{6EB5A152-1A3B-4380-9420-28DAA5D358CD}">
      <dgm:prSet phldrT="[Text]"/>
      <dgm:spPr>
        <a:solidFill>
          <a:srgbClr val="C00000"/>
        </a:solidFill>
      </dgm:spPr>
      <dgm:t>
        <a:bodyPr/>
        <a:lstStyle/>
        <a:p>
          <a:r>
            <a:rPr lang="en-US" b="0" i="0" dirty="0"/>
            <a:t>Non-payment of invoices in 180 days</a:t>
          </a:r>
          <a:endParaRPr lang="en-IN" b="0" dirty="0"/>
        </a:p>
      </dgm:t>
    </dgm:pt>
    <dgm:pt modelId="{99B871B4-BCCA-44FD-9827-7B9D69ADB4CB}" type="parTrans" cxnId="{99AA0418-6A97-4B64-9A8A-0AF0665DA45D}">
      <dgm:prSet/>
      <dgm:spPr>
        <a:ln>
          <a:solidFill>
            <a:srgbClr val="002060"/>
          </a:solidFill>
        </a:ln>
      </dgm:spPr>
      <dgm:t>
        <a:bodyPr/>
        <a:lstStyle/>
        <a:p>
          <a:endParaRPr lang="en-IN"/>
        </a:p>
      </dgm:t>
    </dgm:pt>
    <dgm:pt modelId="{518F0651-75C2-468F-B88A-F39B8A19FC64}" type="sibTrans" cxnId="{99AA0418-6A97-4B64-9A8A-0AF0665DA45D}">
      <dgm:prSet/>
      <dgm:spPr/>
      <dgm:t>
        <a:bodyPr/>
        <a:lstStyle/>
        <a:p>
          <a:endParaRPr lang="en-IN"/>
        </a:p>
      </dgm:t>
    </dgm:pt>
    <dgm:pt modelId="{FBE2D5A1-8BDC-41E9-AEE9-02B7E0B163C4}">
      <dgm:prSet phldrT="[Text]"/>
      <dgm:spPr>
        <a:solidFill>
          <a:srgbClr val="C00000"/>
        </a:solidFill>
      </dgm:spPr>
      <dgm:t>
        <a:bodyPr/>
        <a:lstStyle/>
        <a:p>
          <a:r>
            <a:rPr lang="en-US" b="0" i="0" dirty="0"/>
            <a:t>Inputs partly for business purpose and partly for exempted supplies or for personal use</a:t>
          </a:r>
          <a:endParaRPr lang="en-IN" b="0" dirty="0"/>
        </a:p>
      </dgm:t>
    </dgm:pt>
    <dgm:pt modelId="{5A26B744-009A-459E-88DE-73334EC5B8F8}" type="parTrans" cxnId="{243C8A47-21A8-4140-B3D1-A5E0E917F953}">
      <dgm:prSet/>
      <dgm:spPr/>
      <dgm:t>
        <a:bodyPr/>
        <a:lstStyle/>
        <a:p>
          <a:endParaRPr lang="en-IN"/>
        </a:p>
      </dgm:t>
    </dgm:pt>
    <dgm:pt modelId="{7F1E3012-FB7F-4112-BDB8-599CC3A2AD11}" type="sibTrans" cxnId="{243C8A47-21A8-4140-B3D1-A5E0E917F953}">
      <dgm:prSet/>
      <dgm:spPr/>
      <dgm:t>
        <a:bodyPr/>
        <a:lstStyle/>
        <a:p>
          <a:endParaRPr lang="en-IN"/>
        </a:p>
      </dgm:t>
    </dgm:pt>
    <dgm:pt modelId="{F9951C75-600C-4766-B29E-9F29CD054F4D}">
      <dgm:prSet phldrT="[Text]"/>
      <dgm:spPr>
        <a:solidFill>
          <a:srgbClr val="C00000"/>
        </a:solidFill>
      </dgm:spPr>
      <dgm:t>
        <a:bodyPr/>
        <a:lstStyle/>
        <a:p>
          <a:r>
            <a:rPr lang="en-US" b="0" i="0" dirty="0"/>
            <a:t>Credit note issued to ISD by seller</a:t>
          </a:r>
          <a:endParaRPr lang="en-IN" b="0" dirty="0"/>
        </a:p>
      </dgm:t>
    </dgm:pt>
    <dgm:pt modelId="{22577C47-058B-407D-827D-1422B53BA950}" type="parTrans" cxnId="{26819ED4-49A0-46B3-A23A-B8A33BFC2753}">
      <dgm:prSet/>
      <dgm:spPr/>
      <dgm:t>
        <a:bodyPr/>
        <a:lstStyle/>
        <a:p>
          <a:endParaRPr lang="en-IN"/>
        </a:p>
      </dgm:t>
    </dgm:pt>
    <dgm:pt modelId="{1B241131-E8FB-4447-A9FC-BAF77F1B89DE}" type="sibTrans" cxnId="{26819ED4-49A0-46B3-A23A-B8A33BFC2753}">
      <dgm:prSet/>
      <dgm:spPr/>
      <dgm:t>
        <a:bodyPr/>
        <a:lstStyle/>
        <a:p>
          <a:endParaRPr lang="en-IN"/>
        </a:p>
      </dgm:t>
    </dgm:pt>
    <dgm:pt modelId="{FA79D2D8-2090-4A08-BFA4-438612800CBB}">
      <dgm:prSet/>
      <dgm:spPr>
        <a:solidFill>
          <a:srgbClr val="C00000"/>
        </a:solidFill>
      </dgm:spPr>
      <dgm:t>
        <a:bodyPr/>
        <a:lstStyle/>
        <a:p>
          <a:r>
            <a:rPr lang="en-US" b="0" i="0" dirty="0"/>
            <a:t>Capital goods partly for business and partly for exempted supplies or for personal use</a:t>
          </a:r>
          <a:endParaRPr lang="en-US" b="0" dirty="0"/>
        </a:p>
      </dgm:t>
    </dgm:pt>
    <dgm:pt modelId="{59607B7A-B5EA-42D2-992D-DD374814B294}" type="parTrans" cxnId="{A4988F41-F854-4D1C-A368-2B81F12B7ED7}">
      <dgm:prSet/>
      <dgm:spPr>
        <a:ln>
          <a:solidFill>
            <a:srgbClr val="C00000"/>
          </a:solidFill>
        </a:ln>
      </dgm:spPr>
      <dgm:t>
        <a:bodyPr/>
        <a:lstStyle/>
        <a:p>
          <a:endParaRPr lang="en-IN"/>
        </a:p>
      </dgm:t>
    </dgm:pt>
    <dgm:pt modelId="{8100B2AA-AC0D-4B5E-931B-B92C41146DF8}" type="sibTrans" cxnId="{A4988F41-F854-4D1C-A368-2B81F12B7ED7}">
      <dgm:prSet/>
      <dgm:spPr/>
      <dgm:t>
        <a:bodyPr/>
        <a:lstStyle/>
        <a:p>
          <a:endParaRPr lang="en-IN"/>
        </a:p>
      </dgm:t>
    </dgm:pt>
    <dgm:pt modelId="{9927F4AB-4EBC-4A21-8924-32FEC5E7F537}">
      <dgm:prSet/>
      <dgm:spPr>
        <a:solidFill>
          <a:srgbClr val="C00000"/>
        </a:solidFill>
      </dgm:spPr>
      <dgm:t>
        <a:bodyPr/>
        <a:lstStyle/>
        <a:p>
          <a:r>
            <a:rPr lang="en-US" b="0" i="0" dirty="0"/>
            <a:t>ITC reversed is less than required</a:t>
          </a:r>
          <a:endParaRPr lang="en-US" b="0" dirty="0"/>
        </a:p>
      </dgm:t>
    </dgm:pt>
    <dgm:pt modelId="{ACC0818A-A4D1-4156-8D2C-1DBDD296AF14}" type="parTrans" cxnId="{6AAD2B41-0701-40BF-AD9F-6B82905D42C4}">
      <dgm:prSet/>
      <dgm:spPr>
        <a:ln>
          <a:solidFill>
            <a:srgbClr val="C00000"/>
          </a:solidFill>
        </a:ln>
      </dgm:spPr>
      <dgm:t>
        <a:bodyPr/>
        <a:lstStyle/>
        <a:p>
          <a:endParaRPr lang="en-IN"/>
        </a:p>
      </dgm:t>
    </dgm:pt>
    <dgm:pt modelId="{80503AB7-1472-469B-8BE4-0D20EA508BF3}" type="sibTrans" cxnId="{6AAD2B41-0701-40BF-AD9F-6B82905D42C4}">
      <dgm:prSet/>
      <dgm:spPr/>
      <dgm:t>
        <a:bodyPr/>
        <a:lstStyle/>
        <a:p>
          <a:endParaRPr lang="en-IN"/>
        </a:p>
      </dgm:t>
    </dgm:pt>
    <dgm:pt modelId="{9DC9E90F-9135-498F-BF75-AF1BC69D1447}" type="pres">
      <dgm:prSet presAssocID="{D71D2581-7AD8-451A-9CBA-72F63D79FED8}" presName="hierChild1" presStyleCnt="0">
        <dgm:presLayoutVars>
          <dgm:orgChart val="1"/>
          <dgm:chPref val="1"/>
          <dgm:dir/>
          <dgm:animOne val="branch"/>
          <dgm:animLvl val="lvl"/>
          <dgm:resizeHandles/>
        </dgm:presLayoutVars>
      </dgm:prSet>
      <dgm:spPr/>
      <dgm:t>
        <a:bodyPr/>
        <a:lstStyle/>
        <a:p>
          <a:endParaRPr lang="en-US"/>
        </a:p>
      </dgm:t>
    </dgm:pt>
    <dgm:pt modelId="{F09387C4-8C36-4694-A3C0-DE4E5C312899}" type="pres">
      <dgm:prSet presAssocID="{9C38DD85-9F23-46F4-A2AC-28558655D911}" presName="hierRoot1" presStyleCnt="0">
        <dgm:presLayoutVars>
          <dgm:hierBranch val="init"/>
        </dgm:presLayoutVars>
      </dgm:prSet>
      <dgm:spPr/>
    </dgm:pt>
    <dgm:pt modelId="{50DA0B7C-E0E5-434F-87DF-8BC4472F30A0}" type="pres">
      <dgm:prSet presAssocID="{9C38DD85-9F23-46F4-A2AC-28558655D911}" presName="rootComposite1" presStyleCnt="0"/>
      <dgm:spPr/>
    </dgm:pt>
    <dgm:pt modelId="{42FD68A2-AF34-4994-86AA-566B5E9F92B4}" type="pres">
      <dgm:prSet presAssocID="{9C38DD85-9F23-46F4-A2AC-28558655D911}" presName="rootText1" presStyleLbl="node0" presStyleIdx="0" presStyleCnt="1" custScaleX="295132" custScaleY="127494" custLinFactNeighborX="-154" custLinFactNeighborY="-55017">
        <dgm:presLayoutVars>
          <dgm:chPref val="3"/>
        </dgm:presLayoutVars>
      </dgm:prSet>
      <dgm:spPr/>
      <dgm:t>
        <a:bodyPr/>
        <a:lstStyle/>
        <a:p>
          <a:endParaRPr lang="en-US"/>
        </a:p>
      </dgm:t>
    </dgm:pt>
    <dgm:pt modelId="{58A74AFD-AFF3-45E5-8F39-15634DD76BFF}" type="pres">
      <dgm:prSet presAssocID="{9C38DD85-9F23-46F4-A2AC-28558655D911}" presName="rootConnector1" presStyleLbl="asst0" presStyleIdx="0" presStyleCnt="0"/>
      <dgm:spPr/>
      <dgm:t>
        <a:bodyPr/>
        <a:lstStyle/>
        <a:p>
          <a:endParaRPr lang="en-US"/>
        </a:p>
      </dgm:t>
    </dgm:pt>
    <dgm:pt modelId="{697E315B-B9A9-4F84-8773-870BE5F6A56C}" type="pres">
      <dgm:prSet presAssocID="{9C38DD85-9F23-46F4-A2AC-28558655D911}" presName="hierChild2" presStyleCnt="0"/>
      <dgm:spPr/>
    </dgm:pt>
    <dgm:pt modelId="{D9F4DC03-DA0B-4321-8CB1-B991B00DFD61}" type="pres">
      <dgm:prSet presAssocID="{99B871B4-BCCA-44FD-9827-7B9D69ADB4CB}" presName="Name37" presStyleLbl="parChTrans1D2" presStyleIdx="0" presStyleCnt="5"/>
      <dgm:spPr/>
      <dgm:t>
        <a:bodyPr/>
        <a:lstStyle/>
        <a:p>
          <a:endParaRPr lang="en-US"/>
        </a:p>
      </dgm:t>
    </dgm:pt>
    <dgm:pt modelId="{8097584A-9CCB-4977-9B33-2234C5412713}" type="pres">
      <dgm:prSet presAssocID="{6EB5A152-1A3B-4380-9420-28DAA5D358CD}" presName="hierRoot2" presStyleCnt="0">
        <dgm:presLayoutVars>
          <dgm:hierBranch val="init"/>
        </dgm:presLayoutVars>
      </dgm:prSet>
      <dgm:spPr/>
    </dgm:pt>
    <dgm:pt modelId="{49BB2653-9598-4A25-917F-FAEB95B94306}" type="pres">
      <dgm:prSet presAssocID="{6EB5A152-1A3B-4380-9420-28DAA5D358CD}" presName="rootComposite" presStyleCnt="0"/>
      <dgm:spPr/>
    </dgm:pt>
    <dgm:pt modelId="{41589C9E-DA18-46D8-ABDD-FFD2DBF8F403}" type="pres">
      <dgm:prSet presAssocID="{6EB5A152-1A3B-4380-9420-28DAA5D358CD}" presName="rootText" presStyleLbl="node2" presStyleIdx="0" presStyleCnt="5" custScaleX="91325" custScaleY="177219" custLinFactNeighborY="1029">
        <dgm:presLayoutVars>
          <dgm:chPref val="3"/>
        </dgm:presLayoutVars>
      </dgm:prSet>
      <dgm:spPr/>
      <dgm:t>
        <a:bodyPr/>
        <a:lstStyle/>
        <a:p>
          <a:endParaRPr lang="en-US"/>
        </a:p>
      </dgm:t>
    </dgm:pt>
    <dgm:pt modelId="{E15A5A09-9203-4FDB-8244-5E2E890149AC}" type="pres">
      <dgm:prSet presAssocID="{6EB5A152-1A3B-4380-9420-28DAA5D358CD}" presName="rootConnector" presStyleLbl="node2" presStyleIdx="0" presStyleCnt="5"/>
      <dgm:spPr/>
      <dgm:t>
        <a:bodyPr/>
        <a:lstStyle/>
        <a:p>
          <a:endParaRPr lang="en-US"/>
        </a:p>
      </dgm:t>
    </dgm:pt>
    <dgm:pt modelId="{D85BF3FC-6E4E-4160-9B9B-C2E372E5794B}" type="pres">
      <dgm:prSet presAssocID="{6EB5A152-1A3B-4380-9420-28DAA5D358CD}" presName="hierChild4" presStyleCnt="0"/>
      <dgm:spPr/>
    </dgm:pt>
    <dgm:pt modelId="{CB6FE983-E783-474B-A6F3-241DFB6504CF}" type="pres">
      <dgm:prSet presAssocID="{6EB5A152-1A3B-4380-9420-28DAA5D358CD}" presName="hierChild5" presStyleCnt="0"/>
      <dgm:spPr/>
    </dgm:pt>
    <dgm:pt modelId="{5E859923-AF01-47FE-B16A-BB12633E6965}" type="pres">
      <dgm:prSet presAssocID="{5A26B744-009A-459E-88DE-73334EC5B8F8}" presName="Name37" presStyleLbl="parChTrans1D2" presStyleIdx="1" presStyleCnt="5"/>
      <dgm:spPr/>
      <dgm:t>
        <a:bodyPr/>
        <a:lstStyle/>
        <a:p>
          <a:endParaRPr lang="en-US"/>
        </a:p>
      </dgm:t>
    </dgm:pt>
    <dgm:pt modelId="{9E62E5DD-8404-4692-B6D6-0FC8E25DF808}" type="pres">
      <dgm:prSet presAssocID="{FBE2D5A1-8BDC-41E9-AEE9-02B7E0B163C4}" presName="hierRoot2" presStyleCnt="0">
        <dgm:presLayoutVars>
          <dgm:hierBranch val="init"/>
        </dgm:presLayoutVars>
      </dgm:prSet>
      <dgm:spPr/>
    </dgm:pt>
    <dgm:pt modelId="{38F4371E-99BC-404B-B46E-CA9FE7C591F5}" type="pres">
      <dgm:prSet presAssocID="{FBE2D5A1-8BDC-41E9-AEE9-02B7E0B163C4}" presName="rootComposite" presStyleCnt="0"/>
      <dgm:spPr/>
    </dgm:pt>
    <dgm:pt modelId="{02808FBC-3F36-45C1-88E8-6EF3CED30A73}" type="pres">
      <dgm:prSet presAssocID="{FBE2D5A1-8BDC-41E9-AEE9-02B7E0B163C4}" presName="rootText" presStyleLbl="node2" presStyleIdx="1" presStyleCnt="5" custScaleX="100687" custScaleY="183876">
        <dgm:presLayoutVars>
          <dgm:chPref val="3"/>
        </dgm:presLayoutVars>
      </dgm:prSet>
      <dgm:spPr/>
      <dgm:t>
        <a:bodyPr/>
        <a:lstStyle/>
        <a:p>
          <a:endParaRPr lang="en-US"/>
        </a:p>
      </dgm:t>
    </dgm:pt>
    <dgm:pt modelId="{FEA9C17C-F67A-43D0-B1B5-8E5C4DF1FE1B}" type="pres">
      <dgm:prSet presAssocID="{FBE2D5A1-8BDC-41E9-AEE9-02B7E0B163C4}" presName="rootConnector" presStyleLbl="node2" presStyleIdx="1" presStyleCnt="5"/>
      <dgm:spPr/>
      <dgm:t>
        <a:bodyPr/>
        <a:lstStyle/>
        <a:p>
          <a:endParaRPr lang="en-US"/>
        </a:p>
      </dgm:t>
    </dgm:pt>
    <dgm:pt modelId="{A236B3DB-DDF2-423E-85DD-BD116CA3FA77}" type="pres">
      <dgm:prSet presAssocID="{FBE2D5A1-8BDC-41E9-AEE9-02B7E0B163C4}" presName="hierChild4" presStyleCnt="0"/>
      <dgm:spPr/>
    </dgm:pt>
    <dgm:pt modelId="{06705964-40E8-4AEE-921B-6F39C8A0B7E3}" type="pres">
      <dgm:prSet presAssocID="{FBE2D5A1-8BDC-41E9-AEE9-02B7E0B163C4}" presName="hierChild5" presStyleCnt="0"/>
      <dgm:spPr/>
    </dgm:pt>
    <dgm:pt modelId="{25ACCE88-B746-4E0D-BA02-4EE019C34E17}" type="pres">
      <dgm:prSet presAssocID="{22577C47-058B-407D-827D-1422B53BA950}" presName="Name37" presStyleLbl="parChTrans1D2" presStyleIdx="2" presStyleCnt="5"/>
      <dgm:spPr/>
      <dgm:t>
        <a:bodyPr/>
        <a:lstStyle/>
        <a:p>
          <a:endParaRPr lang="en-US"/>
        </a:p>
      </dgm:t>
    </dgm:pt>
    <dgm:pt modelId="{FB4813C9-000D-4B41-8752-BDBA234C8B6A}" type="pres">
      <dgm:prSet presAssocID="{F9951C75-600C-4766-B29E-9F29CD054F4D}" presName="hierRoot2" presStyleCnt="0">
        <dgm:presLayoutVars>
          <dgm:hierBranch val="init"/>
        </dgm:presLayoutVars>
      </dgm:prSet>
      <dgm:spPr/>
    </dgm:pt>
    <dgm:pt modelId="{434DBF2D-3AD3-412C-8E5C-C5829CF81067}" type="pres">
      <dgm:prSet presAssocID="{F9951C75-600C-4766-B29E-9F29CD054F4D}" presName="rootComposite" presStyleCnt="0"/>
      <dgm:spPr/>
    </dgm:pt>
    <dgm:pt modelId="{B9DA9770-576A-4E14-9A64-9906C1DF2DB1}" type="pres">
      <dgm:prSet presAssocID="{F9951C75-600C-4766-B29E-9F29CD054F4D}" presName="rootText" presStyleLbl="node2" presStyleIdx="2" presStyleCnt="5" custScaleX="119357" custScaleY="177337" custLinFactNeighborY="1805">
        <dgm:presLayoutVars>
          <dgm:chPref val="3"/>
        </dgm:presLayoutVars>
      </dgm:prSet>
      <dgm:spPr/>
      <dgm:t>
        <a:bodyPr/>
        <a:lstStyle/>
        <a:p>
          <a:endParaRPr lang="en-US"/>
        </a:p>
      </dgm:t>
    </dgm:pt>
    <dgm:pt modelId="{19A27735-AD3D-4CA7-8665-CC768429E8B8}" type="pres">
      <dgm:prSet presAssocID="{F9951C75-600C-4766-B29E-9F29CD054F4D}" presName="rootConnector" presStyleLbl="node2" presStyleIdx="2" presStyleCnt="5"/>
      <dgm:spPr/>
      <dgm:t>
        <a:bodyPr/>
        <a:lstStyle/>
        <a:p>
          <a:endParaRPr lang="en-US"/>
        </a:p>
      </dgm:t>
    </dgm:pt>
    <dgm:pt modelId="{002CA71D-5D83-4183-A7DE-BD75C17687BE}" type="pres">
      <dgm:prSet presAssocID="{F9951C75-600C-4766-B29E-9F29CD054F4D}" presName="hierChild4" presStyleCnt="0"/>
      <dgm:spPr/>
    </dgm:pt>
    <dgm:pt modelId="{52B2C058-E935-4EBD-A76D-C356C37CFD5D}" type="pres">
      <dgm:prSet presAssocID="{F9951C75-600C-4766-B29E-9F29CD054F4D}" presName="hierChild5" presStyleCnt="0"/>
      <dgm:spPr/>
    </dgm:pt>
    <dgm:pt modelId="{848D3C83-A222-48DA-9623-4710CA81734B}" type="pres">
      <dgm:prSet presAssocID="{59607B7A-B5EA-42D2-992D-DD374814B294}" presName="Name37" presStyleLbl="parChTrans1D2" presStyleIdx="3" presStyleCnt="5"/>
      <dgm:spPr/>
      <dgm:t>
        <a:bodyPr/>
        <a:lstStyle/>
        <a:p>
          <a:endParaRPr lang="en-US"/>
        </a:p>
      </dgm:t>
    </dgm:pt>
    <dgm:pt modelId="{F12DA064-2556-4E2E-9791-B05191F35198}" type="pres">
      <dgm:prSet presAssocID="{FA79D2D8-2090-4A08-BFA4-438612800CBB}" presName="hierRoot2" presStyleCnt="0">
        <dgm:presLayoutVars>
          <dgm:hierBranch val="init"/>
        </dgm:presLayoutVars>
      </dgm:prSet>
      <dgm:spPr/>
    </dgm:pt>
    <dgm:pt modelId="{B363C03C-F769-40B5-B071-155005F701AD}" type="pres">
      <dgm:prSet presAssocID="{FA79D2D8-2090-4A08-BFA4-438612800CBB}" presName="rootComposite" presStyleCnt="0"/>
      <dgm:spPr/>
    </dgm:pt>
    <dgm:pt modelId="{CAFD2DDD-29EA-4277-B29E-F1E9CB5B3F34}" type="pres">
      <dgm:prSet presAssocID="{FA79D2D8-2090-4A08-BFA4-438612800CBB}" presName="rootText" presStyleLbl="node2" presStyleIdx="3" presStyleCnt="5" custScaleX="150191" custScaleY="175162">
        <dgm:presLayoutVars>
          <dgm:chPref val="3"/>
        </dgm:presLayoutVars>
      </dgm:prSet>
      <dgm:spPr/>
      <dgm:t>
        <a:bodyPr/>
        <a:lstStyle/>
        <a:p>
          <a:endParaRPr lang="en-US"/>
        </a:p>
      </dgm:t>
    </dgm:pt>
    <dgm:pt modelId="{91201F2F-8D36-4EFD-BDF6-746CE7B9115C}" type="pres">
      <dgm:prSet presAssocID="{FA79D2D8-2090-4A08-BFA4-438612800CBB}" presName="rootConnector" presStyleLbl="node2" presStyleIdx="3" presStyleCnt="5"/>
      <dgm:spPr/>
      <dgm:t>
        <a:bodyPr/>
        <a:lstStyle/>
        <a:p>
          <a:endParaRPr lang="en-US"/>
        </a:p>
      </dgm:t>
    </dgm:pt>
    <dgm:pt modelId="{75CD6998-C7D6-4BB9-BE92-725445588D8A}" type="pres">
      <dgm:prSet presAssocID="{FA79D2D8-2090-4A08-BFA4-438612800CBB}" presName="hierChild4" presStyleCnt="0"/>
      <dgm:spPr/>
    </dgm:pt>
    <dgm:pt modelId="{80CEDEB7-8065-4F24-AB7D-BF66155CC049}" type="pres">
      <dgm:prSet presAssocID="{FA79D2D8-2090-4A08-BFA4-438612800CBB}" presName="hierChild5" presStyleCnt="0"/>
      <dgm:spPr/>
    </dgm:pt>
    <dgm:pt modelId="{735B2CF6-C5F6-45B2-B1B3-CA9059860999}" type="pres">
      <dgm:prSet presAssocID="{ACC0818A-A4D1-4156-8D2C-1DBDD296AF14}" presName="Name37" presStyleLbl="parChTrans1D2" presStyleIdx="4" presStyleCnt="5"/>
      <dgm:spPr/>
      <dgm:t>
        <a:bodyPr/>
        <a:lstStyle/>
        <a:p>
          <a:endParaRPr lang="en-US"/>
        </a:p>
      </dgm:t>
    </dgm:pt>
    <dgm:pt modelId="{9D1FD529-E05D-431D-8C6D-9A0267AB45C5}" type="pres">
      <dgm:prSet presAssocID="{9927F4AB-4EBC-4A21-8924-32FEC5E7F537}" presName="hierRoot2" presStyleCnt="0">
        <dgm:presLayoutVars>
          <dgm:hierBranch val="init"/>
        </dgm:presLayoutVars>
      </dgm:prSet>
      <dgm:spPr/>
    </dgm:pt>
    <dgm:pt modelId="{5FDCB179-76E3-4A79-88F1-DC2B0651062A}" type="pres">
      <dgm:prSet presAssocID="{9927F4AB-4EBC-4A21-8924-32FEC5E7F537}" presName="rootComposite" presStyleCnt="0"/>
      <dgm:spPr/>
    </dgm:pt>
    <dgm:pt modelId="{8D7FE46C-AD20-4462-AABD-AB8C9984D540}" type="pres">
      <dgm:prSet presAssocID="{9927F4AB-4EBC-4A21-8924-32FEC5E7F537}" presName="rootText" presStyleLbl="node2" presStyleIdx="4" presStyleCnt="5" custScaleX="94598" custScaleY="175162">
        <dgm:presLayoutVars>
          <dgm:chPref val="3"/>
        </dgm:presLayoutVars>
      </dgm:prSet>
      <dgm:spPr/>
      <dgm:t>
        <a:bodyPr/>
        <a:lstStyle/>
        <a:p>
          <a:endParaRPr lang="en-US"/>
        </a:p>
      </dgm:t>
    </dgm:pt>
    <dgm:pt modelId="{4CC69E58-2851-46A1-B224-3B89D6967977}" type="pres">
      <dgm:prSet presAssocID="{9927F4AB-4EBC-4A21-8924-32FEC5E7F537}" presName="rootConnector" presStyleLbl="node2" presStyleIdx="4" presStyleCnt="5"/>
      <dgm:spPr/>
      <dgm:t>
        <a:bodyPr/>
        <a:lstStyle/>
        <a:p>
          <a:endParaRPr lang="en-US"/>
        </a:p>
      </dgm:t>
    </dgm:pt>
    <dgm:pt modelId="{B85025F5-EC8E-447B-80B7-5B3876C4D1CE}" type="pres">
      <dgm:prSet presAssocID="{9927F4AB-4EBC-4A21-8924-32FEC5E7F537}" presName="hierChild4" presStyleCnt="0"/>
      <dgm:spPr/>
    </dgm:pt>
    <dgm:pt modelId="{8A5FD381-9590-4387-BD72-162FD63F0728}" type="pres">
      <dgm:prSet presAssocID="{9927F4AB-4EBC-4A21-8924-32FEC5E7F537}" presName="hierChild5" presStyleCnt="0"/>
      <dgm:spPr/>
    </dgm:pt>
    <dgm:pt modelId="{78558113-A8D7-4A07-AD72-968C7EDA8813}" type="pres">
      <dgm:prSet presAssocID="{9C38DD85-9F23-46F4-A2AC-28558655D911}" presName="hierChild3" presStyleCnt="0"/>
      <dgm:spPr/>
    </dgm:pt>
  </dgm:ptLst>
  <dgm:cxnLst>
    <dgm:cxn modelId="{E99346DA-2BAF-4DB0-8667-16FF602E5F77}" type="presOf" srcId="{FA79D2D8-2090-4A08-BFA4-438612800CBB}" destId="{91201F2F-8D36-4EFD-BDF6-746CE7B9115C}" srcOrd="1" destOrd="0" presId="urn:microsoft.com/office/officeart/2005/8/layout/orgChart1"/>
    <dgm:cxn modelId="{496559F5-24A3-4A08-BB96-5B16B47E239A}" type="presOf" srcId="{5A26B744-009A-459E-88DE-73334EC5B8F8}" destId="{5E859923-AF01-47FE-B16A-BB12633E6965}" srcOrd="0" destOrd="0" presId="urn:microsoft.com/office/officeart/2005/8/layout/orgChart1"/>
    <dgm:cxn modelId="{2D74EDF9-7B68-495B-AF3E-1A5671A73FCE}" type="presOf" srcId="{59607B7A-B5EA-42D2-992D-DD374814B294}" destId="{848D3C83-A222-48DA-9623-4710CA81734B}" srcOrd="0" destOrd="0" presId="urn:microsoft.com/office/officeart/2005/8/layout/orgChart1"/>
    <dgm:cxn modelId="{9E54E205-4942-4DD5-881E-626F90370472}" type="presOf" srcId="{9927F4AB-4EBC-4A21-8924-32FEC5E7F537}" destId="{8D7FE46C-AD20-4462-AABD-AB8C9984D540}" srcOrd="0" destOrd="0" presId="urn:microsoft.com/office/officeart/2005/8/layout/orgChart1"/>
    <dgm:cxn modelId="{A0E76450-DBFB-4E81-895B-C9B943220A31}" type="presOf" srcId="{FA79D2D8-2090-4A08-BFA4-438612800CBB}" destId="{CAFD2DDD-29EA-4277-B29E-F1E9CB5B3F34}" srcOrd="0" destOrd="0" presId="urn:microsoft.com/office/officeart/2005/8/layout/orgChart1"/>
    <dgm:cxn modelId="{978574BE-9BB8-4617-B2FF-BDA5F20022DE}" type="presOf" srcId="{6EB5A152-1A3B-4380-9420-28DAA5D358CD}" destId="{E15A5A09-9203-4FDB-8244-5E2E890149AC}" srcOrd="1" destOrd="0" presId="urn:microsoft.com/office/officeart/2005/8/layout/orgChart1"/>
    <dgm:cxn modelId="{4F601B0D-4F51-4A85-A995-97C301F7BA5E}" type="presOf" srcId="{FBE2D5A1-8BDC-41E9-AEE9-02B7E0B163C4}" destId="{02808FBC-3F36-45C1-88E8-6EF3CED30A73}" srcOrd="0" destOrd="0" presId="urn:microsoft.com/office/officeart/2005/8/layout/orgChart1"/>
    <dgm:cxn modelId="{77F7C9BF-E3D8-46F4-9C36-7942B6A4B505}" srcId="{D71D2581-7AD8-451A-9CBA-72F63D79FED8}" destId="{9C38DD85-9F23-46F4-A2AC-28558655D911}" srcOrd="0" destOrd="0" parTransId="{EDFC2D8D-5B56-4700-B8C8-CDAA32966EC9}" sibTransId="{0A0C1642-D8DA-4F21-A52E-0958D6E88534}"/>
    <dgm:cxn modelId="{DBE005C1-5C67-4AC5-977E-6C8B5C7AC259}" type="presOf" srcId="{9C38DD85-9F23-46F4-A2AC-28558655D911}" destId="{58A74AFD-AFF3-45E5-8F39-15634DD76BFF}" srcOrd="1" destOrd="0" presId="urn:microsoft.com/office/officeart/2005/8/layout/orgChart1"/>
    <dgm:cxn modelId="{26819ED4-49A0-46B3-A23A-B8A33BFC2753}" srcId="{9C38DD85-9F23-46F4-A2AC-28558655D911}" destId="{F9951C75-600C-4766-B29E-9F29CD054F4D}" srcOrd="2" destOrd="0" parTransId="{22577C47-058B-407D-827D-1422B53BA950}" sibTransId="{1B241131-E8FB-4447-A9FC-BAF77F1B89DE}"/>
    <dgm:cxn modelId="{30A147FA-D9B2-461B-BDE0-1D3E67D6E139}" type="presOf" srcId="{F9951C75-600C-4766-B29E-9F29CD054F4D}" destId="{19A27735-AD3D-4CA7-8665-CC768429E8B8}" srcOrd="1" destOrd="0" presId="urn:microsoft.com/office/officeart/2005/8/layout/orgChart1"/>
    <dgm:cxn modelId="{0764744C-6483-4546-8514-F5B372996040}" type="presOf" srcId="{22577C47-058B-407D-827D-1422B53BA950}" destId="{25ACCE88-B746-4E0D-BA02-4EE019C34E17}" srcOrd="0" destOrd="0" presId="urn:microsoft.com/office/officeart/2005/8/layout/orgChart1"/>
    <dgm:cxn modelId="{AEE2D34E-0215-4A6B-9ED9-F035768890F9}" type="presOf" srcId="{99B871B4-BCCA-44FD-9827-7B9D69ADB4CB}" destId="{D9F4DC03-DA0B-4321-8CB1-B991B00DFD61}" srcOrd="0" destOrd="0" presId="urn:microsoft.com/office/officeart/2005/8/layout/orgChart1"/>
    <dgm:cxn modelId="{E97E8A9E-CB25-4038-B861-00003E6DBF6E}" type="presOf" srcId="{FBE2D5A1-8BDC-41E9-AEE9-02B7E0B163C4}" destId="{FEA9C17C-F67A-43D0-B1B5-8E5C4DF1FE1B}" srcOrd="1" destOrd="0" presId="urn:microsoft.com/office/officeart/2005/8/layout/orgChart1"/>
    <dgm:cxn modelId="{A4988F41-F854-4D1C-A368-2B81F12B7ED7}" srcId="{9C38DD85-9F23-46F4-A2AC-28558655D911}" destId="{FA79D2D8-2090-4A08-BFA4-438612800CBB}" srcOrd="3" destOrd="0" parTransId="{59607B7A-B5EA-42D2-992D-DD374814B294}" sibTransId="{8100B2AA-AC0D-4B5E-931B-B92C41146DF8}"/>
    <dgm:cxn modelId="{AC9F4F86-54B4-4E52-A2E5-74E7952C19CB}" type="presOf" srcId="{9C38DD85-9F23-46F4-A2AC-28558655D911}" destId="{42FD68A2-AF34-4994-86AA-566B5E9F92B4}" srcOrd="0" destOrd="0" presId="urn:microsoft.com/office/officeart/2005/8/layout/orgChart1"/>
    <dgm:cxn modelId="{0778D172-22F1-43A7-AAA5-F96DECBA6EDE}" type="presOf" srcId="{6EB5A152-1A3B-4380-9420-28DAA5D358CD}" destId="{41589C9E-DA18-46D8-ABDD-FFD2DBF8F403}" srcOrd="0" destOrd="0" presId="urn:microsoft.com/office/officeart/2005/8/layout/orgChart1"/>
    <dgm:cxn modelId="{7999AD77-35E8-40AB-80A0-19BA7836B9F6}" type="presOf" srcId="{D71D2581-7AD8-451A-9CBA-72F63D79FED8}" destId="{9DC9E90F-9135-498F-BF75-AF1BC69D1447}" srcOrd="0" destOrd="0" presId="urn:microsoft.com/office/officeart/2005/8/layout/orgChart1"/>
    <dgm:cxn modelId="{2AF39466-0691-455A-A892-F45A8F043A2E}" type="presOf" srcId="{F9951C75-600C-4766-B29E-9F29CD054F4D}" destId="{B9DA9770-576A-4E14-9A64-9906C1DF2DB1}" srcOrd="0" destOrd="0" presId="urn:microsoft.com/office/officeart/2005/8/layout/orgChart1"/>
    <dgm:cxn modelId="{243C8A47-21A8-4140-B3D1-A5E0E917F953}" srcId="{9C38DD85-9F23-46F4-A2AC-28558655D911}" destId="{FBE2D5A1-8BDC-41E9-AEE9-02B7E0B163C4}" srcOrd="1" destOrd="0" parTransId="{5A26B744-009A-459E-88DE-73334EC5B8F8}" sibTransId="{7F1E3012-FB7F-4112-BDB8-599CC3A2AD11}"/>
    <dgm:cxn modelId="{6AAD2B41-0701-40BF-AD9F-6B82905D42C4}" srcId="{9C38DD85-9F23-46F4-A2AC-28558655D911}" destId="{9927F4AB-4EBC-4A21-8924-32FEC5E7F537}" srcOrd="4" destOrd="0" parTransId="{ACC0818A-A4D1-4156-8D2C-1DBDD296AF14}" sibTransId="{80503AB7-1472-469B-8BE4-0D20EA508BF3}"/>
    <dgm:cxn modelId="{975E7866-F1F5-421E-BCCF-47F240E1890A}" type="presOf" srcId="{9927F4AB-4EBC-4A21-8924-32FEC5E7F537}" destId="{4CC69E58-2851-46A1-B224-3B89D6967977}" srcOrd="1" destOrd="0" presId="urn:microsoft.com/office/officeart/2005/8/layout/orgChart1"/>
    <dgm:cxn modelId="{303637C2-5C23-46B4-A2CC-5B1A4B6D3FF4}" type="presOf" srcId="{ACC0818A-A4D1-4156-8D2C-1DBDD296AF14}" destId="{735B2CF6-C5F6-45B2-B1B3-CA9059860999}" srcOrd="0" destOrd="0" presId="urn:microsoft.com/office/officeart/2005/8/layout/orgChart1"/>
    <dgm:cxn modelId="{99AA0418-6A97-4B64-9A8A-0AF0665DA45D}" srcId="{9C38DD85-9F23-46F4-A2AC-28558655D911}" destId="{6EB5A152-1A3B-4380-9420-28DAA5D358CD}" srcOrd="0" destOrd="0" parTransId="{99B871B4-BCCA-44FD-9827-7B9D69ADB4CB}" sibTransId="{518F0651-75C2-468F-B88A-F39B8A19FC64}"/>
    <dgm:cxn modelId="{B30464EB-BFEA-4F81-87FF-6D8706753AF2}" type="presParOf" srcId="{9DC9E90F-9135-498F-BF75-AF1BC69D1447}" destId="{F09387C4-8C36-4694-A3C0-DE4E5C312899}" srcOrd="0" destOrd="0" presId="urn:microsoft.com/office/officeart/2005/8/layout/orgChart1"/>
    <dgm:cxn modelId="{FAB8C274-3608-426C-A637-E5365430005D}" type="presParOf" srcId="{F09387C4-8C36-4694-A3C0-DE4E5C312899}" destId="{50DA0B7C-E0E5-434F-87DF-8BC4472F30A0}" srcOrd="0" destOrd="0" presId="urn:microsoft.com/office/officeart/2005/8/layout/orgChart1"/>
    <dgm:cxn modelId="{9ADAF35E-BA6C-40DA-AFEF-53C6C8D1B568}" type="presParOf" srcId="{50DA0B7C-E0E5-434F-87DF-8BC4472F30A0}" destId="{42FD68A2-AF34-4994-86AA-566B5E9F92B4}" srcOrd="0" destOrd="0" presId="urn:microsoft.com/office/officeart/2005/8/layout/orgChart1"/>
    <dgm:cxn modelId="{182A36F2-5BBF-4F0E-90F8-FB0984AE0B85}" type="presParOf" srcId="{50DA0B7C-E0E5-434F-87DF-8BC4472F30A0}" destId="{58A74AFD-AFF3-45E5-8F39-15634DD76BFF}" srcOrd="1" destOrd="0" presId="urn:microsoft.com/office/officeart/2005/8/layout/orgChart1"/>
    <dgm:cxn modelId="{756E0829-A17C-4589-A73E-1022C52AFB2A}" type="presParOf" srcId="{F09387C4-8C36-4694-A3C0-DE4E5C312899}" destId="{697E315B-B9A9-4F84-8773-870BE5F6A56C}" srcOrd="1" destOrd="0" presId="urn:microsoft.com/office/officeart/2005/8/layout/orgChart1"/>
    <dgm:cxn modelId="{E3726FE4-C641-4350-B52C-E0E4C5F488F7}" type="presParOf" srcId="{697E315B-B9A9-4F84-8773-870BE5F6A56C}" destId="{D9F4DC03-DA0B-4321-8CB1-B991B00DFD61}" srcOrd="0" destOrd="0" presId="urn:microsoft.com/office/officeart/2005/8/layout/orgChart1"/>
    <dgm:cxn modelId="{68FF46FF-2266-45B7-99C6-5E35255E6578}" type="presParOf" srcId="{697E315B-B9A9-4F84-8773-870BE5F6A56C}" destId="{8097584A-9CCB-4977-9B33-2234C5412713}" srcOrd="1" destOrd="0" presId="urn:microsoft.com/office/officeart/2005/8/layout/orgChart1"/>
    <dgm:cxn modelId="{0FA68A86-4E59-48AA-BA9F-B6959FA3BE65}" type="presParOf" srcId="{8097584A-9CCB-4977-9B33-2234C5412713}" destId="{49BB2653-9598-4A25-917F-FAEB95B94306}" srcOrd="0" destOrd="0" presId="urn:microsoft.com/office/officeart/2005/8/layout/orgChart1"/>
    <dgm:cxn modelId="{D61A24A7-304E-485E-905E-0909237D1480}" type="presParOf" srcId="{49BB2653-9598-4A25-917F-FAEB95B94306}" destId="{41589C9E-DA18-46D8-ABDD-FFD2DBF8F403}" srcOrd="0" destOrd="0" presId="urn:microsoft.com/office/officeart/2005/8/layout/orgChart1"/>
    <dgm:cxn modelId="{AFB57165-4CF5-4C89-BB5A-C36DAF8EEBB3}" type="presParOf" srcId="{49BB2653-9598-4A25-917F-FAEB95B94306}" destId="{E15A5A09-9203-4FDB-8244-5E2E890149AC}" srcOrd="1" destOrd="0" presId="urn:microsoft.com/office/officeart/2005/8/layout/orgChart1"/>
    <dgm:cxn modelId="{1F659303-0359-4B1B-8FE5-EFB51FAD35BC}" type="presParOf" srcId="{8097584A-9CCB-4977-9B33-2234C5412713}" destId="{D85BF3FC-6E4E-4160-9B9B-C2E372E5794B}" srcOrd="1" destOrd="0" presId="urn:microsoft.com/office/officeart/2005/8/layout/orgChart1"/>
    <dgm:cxn modelId="{10F383A5-BACF-4A6D-A6F5-8B3D8A6922F6}" type="presParOf" srcId="{8097584A-9CCB-4977-9B33-2234C5412713}" destId="{CB6FE983-E783-474B-A6F3-241DFB6504CF}" srcOrd="2" destOrd="0" presId="urn:microsoft.com/office/officeart/2005/8/layout/orgChart1"/>
    <dgm:cxn modelId="{1F4747AA-49B8-4A1C-82D9-C8468ECFC12C}" type="presParOf" srcId="{697E315B-B9A9-4F84-8773-870BE5F6A56C}" destId="{5E859923-AF01-47FE-B16A-BB12633E6965}" srcOrd="2" destOrd="0" presId="urn:microsoft.com/office/officeart/2005/8/layout/orgChart1"/>
    <dgm:cxn modelId="{AAF497FD-8991-4415-9BF2-0575C1A457C4}" type="presParOf" srcId="{697E315B-B9A9-4F84-8773-870BE5F6A56C}" destId="{9E62E5DD-8404-4692-B6D6-0FC8E25DF808}" srcOrd="3" destOrd="0" presId="urn:microsoft.com/office/officeart/2005/8/layout/orgChart1"/>
    <dgm:cxn modelId="{39944D35-124B-4A84-84A9-7A01EE89894D}" type="presParOf" srcId="{9E62E5DD-8404-4692-B6D6-0FC8E25DF808}" destId="{38F4371E-99BC-404B-B46E-CA9FE7C591F5}" srcOrd="0" destOrd="0" presId="urn:microsoft.com/office/officeart/2005/8/layout/orgChart1"/>
    <dgm:cxn modelId="{129C6767-80DF-4B90-8AFF-350D4329BC10}" type="presParOf" srcId="{38F4371E-99BC-404B-B46E-CA9FE7C591F5}" destId="{02808FBC-3F36-45C1-88E8-6EF3CED30A73}" srcOrd="0" destOrd="0" presId="urn:microsoft.com/office/officeart/2005/8/layout/orgChart1"/>
    <dgm:cxn modelId="{3BA1C932-800F-4E5C-87F3-FADEC449F5B5}" type="presParOf" srcId="{38F4371E-99BC-404B-B46E-CA9FE7C591F5}" destId="{FEA9C17C-F67A-43D0-B1B5-8E5C4DF1FE1B}" srcOrd="1" destOrd="0" presId="urn:microsoft.com/office/officeart/2005/8/layout/orgChart1"/>
    <dgm:cxn modelId="{5A8F4CA2-3DBD-45E6-BC1F-983F33406E51}" type="presParOf" srcId="{9E62E5DD-8404-4692-B6D6-0FC8E25DF808}" destId="{A236B3DB-DDF2-423E-85DD-BD116CA3FA77}" srcOrd="1" destOrd="0" presId="urn:microsoft.com/office/officeart/2005/8/layout/orgChart1"/>
    <dgm:cxn modelId="{4A8C72AC-FD2C-40E9-B9DC-6EC5FF26CE63}" type="presParOf" srcId="{9E62E5DD-8404-4692-B6D6-0FC8E25DF808}" destId="{06705964-40E8-4AEE-921B-6F39C8A0B7E3}" srcOrd="2" destOrd="0" presId="urn:microsoft.com/office/officeart/2005/8/layout/orgChart1"/>
    <dgm:cxn modelId="{7AA5C31F-A085-4169-9552-BC847103215B}" type="presParOf" srcId="{697E315B-B9A9-4F84-8773-870BE5F6A56C}" destId="{25ACCE88-B746-4E0D-BA02-4EE019C34E17}" srcOrd="4" destOrd="0" presId="urn:microsoft.com/office/officeart/2005/8/layout/orgChart1"/>
    <dgm:cxn modelId="{33232553-BF09-4AC7-BCCB-75754E699153}" type="presParOf" srcId="{697E315B-B9A9-4F84-8773-870BE5F6A56C}" destId="{FB4813C9-000D-4B41-8752-BDBA234C8B6A}" srcOrd="5" destOrd="0" presId="urn:microsoft.com/office/officeart/2005/8/layout/orgChart1"/>
    <dgm:cxn modelId="{81F6DD1C-4965-419D-9C61-25EF31A3A8C9}" type="presParOf" srcId="{FB4813C9-000D-4B41-8752-BDBA234C8B6A}" destId="{434DBF2D-3AD3-412C-8E5C-C5829CF81067}" srcOrd="0" destOrd="0" presId="urn:microsoft.com/office/officeart/2005/8/layout/orgChart1"/>
    <dgm:cxn modelId="{E1854B64-5E66-42C5-9248-9BDC592A7DFF}" type="presParOf" srcId="{434DBF2D-3AD3-412C-8E5C-C5829CF81067}" destId="{B9DA9770-576A-4E14-9A64-9906C1DF2DB1}" srcOrd="0" destOrd="0" presId="urn:microsoft.com/office/officeart/2005/8/layout/orgChart1"/>
    <dgm:cxn modelId="{E3ABF08D-7387-4BF8-B6A4-46DD3A87958E}" type="presParOf" srcId="{434DBF2D-3AD3-412C-8E5C-C5829CF81067}" destId="{19A27735-AD3D-4CA7-8665-CC768429E8B8}" srcOrd="1" destOrd="0" presId="urn:microsoft.com/office/officeart/2005/8/layout/orgChart1"/>
    <dgm:cxn modelId="{4A6ADEFD-CD36-45FC-93DD-B1721C368857}" type="presParOf" srcId="{FB4813C9-000D-4B41-8752-BDBA234C8B6A}" destId="{002CA71D-5D83-4183-A7DE-BD75C17687BE}" srcOrd="1" destOrd="0" presId="urn:microsoft.com/office/officeart/2005/8/layout/orgChart1"/>
    <dgm:cxn modelId="{741D2599-C842-41B3-8561-919A5826F4EC}" type="presParOf" srcId="{FB4813C9-000D-4B41-8752-BDBA234C8B6A}" destId="{52B2C058-E935-4EBD-A76D-C356C37CFD5D}" srcOrd="2" destOrd="0" presId="urn:microsoft.com/office/officeart/2005/8/layout/orgChart1"/>
    <dgm:cxn modelId="{728A8E57-6461-4203-B0CC-01E8603460E5}" type="presParOf" srcId="{697E315B-B9A9-4F84-8773-870BE5F6A56C}" destId="{848D3C83-A222-48DA-9623-4710CA81734B}" srcOrd="6" destOrd="0" presId="urn:microsoft.com/office/officeart/2005/8/layout/orgChart1"/>
    <dgm:cxn modelId="{E2FABDEB-F8D8-4ECF-9B06-8DFF968672EA}" type="presParOf" srcId="{697E315B-B9A9-4F84-8773-870BE5F6A56C}" destId="{F12DA064-2556-4E2E-9791-B05191F35198}" srcOrd="7" destOrd="0" presId="urn:microsoft.com/office/officeart/2005/8/layout/orgChart1"/>
    <dgm:cxn modelId="{4BB6449C-4FEC-438B-A567-6665BE906901}" type="presParOf" srcId="{F12DA064-2556-4E2E-9791-B05191F35198}" destId="{B363C03C-F769-40B5-B071-155005F701AD}" srcOrd="0" destOrd="0" presId="urn:microsoft.com/office/officeart/2005/8/layout/orgChart1"/>
    <dgm:cxn modelId="{0DC3E3DC-6E88-49E3-A23B-3A329DAC8F88}" type="presParOf" srcId="{B363C03C-F769-40B5-B071-155005F701AD}" destId="{CAFD2DDD-29EA-4277-B29E-F1E9CB5B3F34}" srcOrd="0" destOrd="0" presId="urn:microsoft.com/office/officeart/2005/8/layout/orgChart1"/>
    <dgm:cxn modelId="{B83B3620-0830-484E-AE33-950EE3E916F2}" type="presParOf" srcId="{B363C03C-F769-40B5-B071-155005F701AD}" destId="{91201F2F-8D36-4EFD-BDF6-746CE7B9115C}" srcOrd="1" destOrd="0" presId="urn:microsoft.com/office/officeart/2005/8/layout/orgChart1"/>
    <dgm:cxn modelId="{76AD5719-45A9-435F-A522-0A16C940E80E}" type="presParOf" srcId="{F12DA064-2556-4E2E-9791-B05191F35198}" destId="{75CD6998-C7D6-4BB9-BE92-725445588D8A}" srcOrd="1" destOrd="0" presId="urn:microsoft.com/office/officeart/2005/8/layout/orgChart1"/>
    <dgm:cxn modelId="{373148C8-1025-40C7-9E93-749E5CC61037}" type="presParOf" srcId="{F12DA064-2556-4E2E-9791-B05191F35198}" destId="{80CEDEB7-8065-4F24-AB7D-BF66155CC049}" srcOrd="2" destOrd="0" presId="urn:microsoft.com/office/officeart/2005/8/layout/orgChart1"/>
    <dgm:cxn modelId="{816217A9-99CE-4396-862F-F988D15851B0}" type="presParOf" srcId="{697E315B-B9A9-4F84-8773-870BE5F6A56C}" destId="{735B2CF6-C5F6-45B2-B1B3-CA9059860999}" srcOrd="8" destOrd="0" presId="urn:microsoft.com/office/officeart/2005/8/layout/orgChart1"/>
    <dgm:cxn modelId="{DF6DDBE0-2AC6-460F-ABC4-130A682C34E0}" type="presParOf" srcId="{697E315B-B9A9-4F84-8773-870BE5F6A56C}" destId="{9D1FD529-E05D-431D-8C6D-9A0267AB45C5}" srcOrd="9" destOrd="0" presId="urn:microsoft.com/office/officeart/2005/8/layout/orgChart1"/>
    <dgm:cxn modelId="{55F56CEA-3AE8-4F62-9CD8-068ABC1BE422}" type="presParOf" srcId="{9D1FD529-E05D-431D-8C6D-9A0267AB45C5}" destId="{5FDCB179-76E3-4A79-88F1-DC2B0651062A}" srcOrd="0" destOrd="0" presId="urn:microsoft.com/office/officeart/2005/8/layout/orgChart1"/>
    <dgm:cxn modelId="{1B8225D6-9ED9-4B7F-A6FE-B8FD6B6C4367}" type="presParOf" srcId="{5FDCB179-76E3-4A79-88F1-DC2B0651062A}" destId="{8D7FE46C-AD20-4462-AABD-AB8C9984D540}" srcOrd="0" destOrd="0" presId="urn:microsoft.com/office/officeart/2005/8/layout/orgChart1"/>
    <dgm:cxn modelId="{838EB1EF-340A-4E8E-A598-D0A9C55801F3}" type="presParOf" srcId="{5FDCB179-76E3-4A79-88F1-DC2B0651062A}" destId="{4CC69E58-2851-46A1-B224-3B89D6967977}" srcOrd="1" destOrd="0" presId="urn:microsoft.com/office/officeart/2005/8/layout/orgChart1"/>
    <dgm:cxn modelId="{5C2E1673-2A69-4D8B-A83E-36CF8EDC46E7}" type="presParOf" srcId="{9D1FD529-E05D-431D-8C6D-9A0267AB45C5}" destId="{B85025F5-EC8E-447B-80B7-5B3876C4D1CE}" srcOrd="1" destOrd="0" presId="urn:microsoft.com/office/officeart/2005/8/layout/orgChart1"/>
    <dgm:cxn modelId="{E0F00DD9-698D-4D4B-ABFF-393D29EC1EF5}" type="presParOf" srcId="{9D1FD529-E05D-431D-8C6D-9A0267AB45C5}" destId="{8A5FD381-9590-4387-BD72-162FD63F0728}" srcOrd="2" destOrd="0" presId="urn:microsoft.com/office/officeart/2005/8/layout/orgChart1"/>
    <dgm:cxn modelId="{E5418106-3123-4D1A-8E30-94C24EA8AF94}" type="presParOf" srcId="{F09387C4-8C36-4694-A3C0-DE4E5C312899}" destId="{78558113-A8D7-4A07-AD72-968C7EDA8813}" srcOrd="2" destOrd="0" presId="urn:microsoft.com/office/officeart/2005/8/layout/orgChar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CF5D9B-07DA-4D60-9AF7-834495B1D4DD}" type="doc">
      <dgm:prSet loTypeId="urn:diagrams.loki3.com/BracketList" loCatId="list" qsTypeId="urn:microsoft.com/office/officeart/2005/8/quickstyle/simple1" qsCatId="simple" csTypeId="urn:microsoft.com/office/officeart/2005/8/colors/accent1_2" csCatId="accent1" phldr="1"/>
      <dgm:spPr/>
      <dgm:t>
        <a:bodyPr/>
        <a:lstStyle/>
        <a:p>
          <a:endParaRPr lang="en-IN"/>
        </a:p>
      </dgm:t>
    </dgm:pt>
    <dgm:pt modelId="{9459629E-FAB5-4F73-92EF-2EDB6B8872D9}">
      <dgm:prSet phldrT="[Text]"/>
      <dgm:spPr/>
      <dgm:t>
        <a:bodyPr/>
        <a:lstStyle/>
        <a:p>
          <a:r>
            <a:rPr lang="en-IN" dirty="0"/>
            <a:t>Electronic cash ledger</a:t>
          </a:r>
        </a:p>
      </dgm:t>
    </dgm:pt>
    <dgm:pt modelId="{E1203EF2-8BFA-4686-84F6-5A9A93FCCD6D}" type="parTrans" cxnId="{BFF7E075-AB4A-4EFB-A605-8CBFEE556CF4}">
      <dgm:prSet/>
      <dgm:spPr/>
      <dgm:t>
        <a:bodyPr/>
        <a:lstStyle/>
        <a:p>
          <a:endParaRPr lang="en-IN"/>
        </a:p>
      </dgm:t>
    </dgm:pt>
    <dgm:pt modelId="{3FF45119-BE0F-46AE-857E-6CD5F8906214}" type="sibTrans" cxnId="{BFF7E075-AB4A-4EFB-A605-8CBFEE556CF4}">
      <dgm:prSet/>
      <dgm:spPr/>
      <dgm:t>
        <a:bodyPr/>
        <a:lstStyle/>
        <a:p>
          <a:endParaRPr lang="en-IN"/>
        </a:p>
      </dgm:t>
    </dgm:pt>
    <dgm:pt modelId="{E2ADDB17-6E29-4522-B183-0F732B120AC5}">
      <dgm:prSet phldrT="[Text]"/>
      <dgm:spPr>
        <a:solidFill>
          <a:srgbClr val="C00000"/>
        </a:solidFill>
        <a:ln>
          <a:solidFill>
            <a:srgbClr val="002060"/>
          </a:solidFill>
        </a:ln>
        <a:scene3d>
          <a:camera prst="orthographicFront"/>
          <a:lightRig rig="threePt" dir="t"/>
        </a:scene3d>
        <a:sp3d>
          <a:bevelT/>
        </a:sp3d>
      </dgm:spPr>
      <dgm:t>
        <a:bodyPr/>
        <a:lstStyle/>
        <a:p>
          <a:r>
            <a:rPr lang="en-IN" dirty="0"/>
            <a:t>Amount deposited in cash credited here</a:t>
          </a:r>
        </a:p>
      </dgm:t>
    </dgm:pt>
    <dgm:pt modelId="{F39A85E9-83BC-43B4-AB38-1305DD2228C8}" type="parTrans" cxnId="{50899365-9D29-41F8-A7F7-BBDF8C87BFD7}">
      <dgm:prSet/>
      <dgm:spPr/>
      <dgm:t>
        <a:bodyPr/>
        <a:lstStyle/>
        <a:p>
          <a:endParaRPr lang="en-IN"/>
        </a:p>
      </dgm:t>
    </dgm:pt>
    <dgm:pt modelId="{9C3D878A-6680-4B4F-88BE-2E9ACFFB149E}" type="sibTrans" cxnId="{50899365-9D29-41F8-A7F7-BBDF8C87BFD7}">
      <dgm:prSet/>
      <dgm:spPr/>
      <dgm:t>
        <a:bodyPr/>
        <a:lstStyle/>
        <a:p>
          <a:endParaRPr lang="en-IN"/>
        </a:p>
      </dgm:t>
    </dgm:pt>
    <dgm:pt modelId="{EB6D161A-98D5-41C8-AE10-C5EDF8C72EE4}">
      <dgm:prSet phldrT="[Text]"/>
      <dgm:spPr/>
      <dgm:t>
        <a:bodyPr/>
        <a:lstStyle/>
        <a:p>
          <a:r>
            <a:rPr lang="en-IN" dirty="0"/>
            <a:t>Electronic credit ledger</a:t>
          </a:r>
        </a:p>
      </dgm:t>
    </dgm:pt>
    <dgm:pt modelId="{5A678C25-3CFF-4417-8A0B-FF471292409B}" type="parTrans" cxnId="{93EFB07C-4F0F-42E1-B980-D36B20537694}">
      <dgm:prSet/>
      <dgm:spPr/>
      <dgm:t>
        <a:bodyPr/>
        <a:lstStyle/>
        <a:p>
          <a:endParaRPr lang="en-IN"/>
        </a:p>
      </dgm:t>
    </dgm:pt>
    <dgm:pt modelId="{A051961E-8C2B-4752-9C00-2E49A691355D}" type="sibTrans" cxnId="{93EFB07C-4F0F-42E1-B980-D36B20537694}">
      <dgm:prSet/>
      <dgm:spPr/>
      <dgm:t>
        <a:bodyPr/>
        <a:lstStyle/>
        <a:p>
          <a:endParaRPr lang="en-IN"/>
        </a:p>
      </dgm:t>
    </dgm:pt>
    <dgm:pt modelId="{44AAF68C-33A4-4909-ABBD-3921211E755F}">
      <dgm:prSet phldrT="[Text]"/>
      <dgm:spPr>
        <a:solidFill>
          <a:srgbClr val="002060"/>
        </a:solidFill>
        <a:ln>
          <a:solidFill>
            <a:srgbClr val="C00000"/>
          </a:solidFill>
        </a:ln>
        <a:scene3d>
          <a:camera prst="orthographicFront"/>
          <a:lightRig rig="threePt" dir="t"/>
        </a:scene3d>
        <a:sp3d>
          <a:bevelT/>
        </a:sp3d>
      </dgm:spPr>
      <dgm:t>
        <a:bodyPr/>
        <a:lstStyle/>
        <a:p>
          <a:r>
            <a:rPr lang="en-IN" dirty="0"/>
            <a:t>Input tax credit shall be credited here</a:t>
          </a:r>
        </a:p>
      </dgm:t>
    </dgm:pt>
    <dgm:pt modelId="{3EDFDD84-EBE2-4973-B28A-0B4209F9C396}" type="parTrans" cxnId="{24B19793-6855-42EA-A5BD-9AAB0CD17F4B}">
      <dgm:prSet/>
      <dgm:spPr/>
      <dgm:t>
        <a:bodyPr/>
        <a:lstStyle/>
        <a:p>
          <a:endParaRPr lang="en-IN"/>
        </a:p>
      </dgm:t>
    </dgm:pt>
    <dgm:pt modelId="{6C5F1888-4AD8-4C94-B921-CAD25FFB9A0D}" type="sibTrans" cxnId="{24B19793-6855-42EA-A5BD-9AAB0CD17F4B}">
      <dgm:prSet/>
      <dgm:spPr/>
      <dgm:t>
        <a:bodyPr/>
        <a:lstStyle/>
        <a:p>
          <a:endParaRPr lang="en-IN"/>
        </a:p>
      </dgm:t>
    </dgm:pt>
    <dgm:pt modelId="{1B7FBB12-E320-4CBE-875D-4AA867236340}">
      <dgm:prSet phldrT="[Text]"/>
      <dgm:spPr>
        <a:solidFill>
          <a:srgbClr val="C00000"/>
        </a:solidFill>
        <a:ln>
          <a:solidFill>
            <a:srgbClr val="002060"/>
          </a:solidFill>
        </a:ln>
        <a:scene3d>
          <a:camera prst="orthographicFront"/>
          <a:lightRig rig="threePt" dir="t"/>
        </a:scene3d>
        <a:sp3d>
          <a:bevelT/>
        </a:sp3d>
      </dgm:spPr>
      <dgm:t>
        <a:bodyPr/>
        <a:lstStyle/>
        <a:p>
          <a:r>
            <a:rPr lang="en-IN" dirty="0"/>
            <a:t>May be used for making  payment towards </a:t>
          </a:r>
          <a:r>
            <a:rPr lang="en-IN" dirty="0" err="1"/>
            <a:t>tax,interest,penalty,fees</a:t>
          </a:r>
          <a:r>
            <a:rPr lang="en-IN" dirty="0"/>
            <a:t> or any other amount</a:t>
          </a:r>
        </a:p>
      </dgm:t>
    </dgm:pt>
    <dgm:pt modelId="{718DAC69-75D6-4CF0-AC3B-1D54AB29C733}" type="parTrans" cxnId="{70ECCE62-3AAE-4995-94FD-B119B6653FAB}">
      <dgm:prSet/>
      <dgm:spPr/>
      <dgm:t>
        <a:bodyPr/>
        <a:lstStyle/>
        <a:p>
          <a:endParaRPr lang="en-IN"/>
        </a:p>
      </dgm:t>
    </dgm:pt>
    <dgm:pt modelId="{6223FD15-AABD-43E6-9E67-D667D2E5CA48}" type="sibTrans" cxnId="{70ECCE62-3AAE-4995-94FD-B119B6653FAB}">
      <dgm:prSet/>
      <dgm:spPr/>
      <dgm:t>
        <a:bodyPr/>
        <a:lstStyle/>
        <a:p>
          <a:endParaRPr lang="en-IN"/>
        </a:p>
      </dgm:t>
    </dgm:pt>
    <dgm:pt modelId="{3C2420BC-4601-470F-B2D2-55FEB43EB9D2}">
      <dgm:prSet phldrT="[Text]"/>
      <dgm:spPr>
        <a:solidFill>
          <a:srgbClr val="002060"/>
        </a:solidFill>
        <a:ln>
          <a:solidFill>
            <a:srgbClr val="C00000"/>
          </a:solidFill>
        </a:ln>
        <a:scene3d>
          <a:camera prst="orthographicFront"/>
          <a:lightRig rig="threePt" dir="t"/>
        </a:scene3d>
        <a:sp3d>
          <a:bevelT/>
        </a:sp3d>
      </dgm:spPr>
      <dgm:t>
        <a:bodyPr/>
        <a:lstStyle/>
        <a:p>
          <a:r>
            <a:rPr lang="en-IN" dirty="0"/>
            <a:t>May be used for making payment towards tax payable</a:t>
          </a:r>
        </a:p>
      </dgm:t>
    </dgm:pt>
    <dgm:pt modelId="{1D539B23-D6A2-4B50-8DF0-5F45C83CB401}" type="parTrans" cxnId="{B52EB163-0AA4-425B-82EB-0EB3A6A8D5E5}">
      <dgm:prSet/>
      <dgm:spPr/>
      <dgm:t>
        <a:bodyPr/>
        <a:lstStyle/>
        <a:p>
          <a:endParaRPr lang="en-IN"/>
        </a:p>
      </dgm:t>
    </dgm:pt>
    <dgm:pt modelId="{D247BFD7-5544-48DB-8276-45859B77BBFA}" type="sibTrans" cxnId="{B52EB163-0AA4-425B-82EB-0EB3A6A8D5E5}">
      <dgm:prSet/>
      <dgm:spPr/>
      <dgm:t>
        <a:bodyPr/>
        <a:lstStyle/>
        <a:p>
          <a:endParaRPr lang="en-IN"/>
        </a:p>
      </dgm:t>
    </dgm:pt>
    <dgm:pt modelId="{32FEDE70-5867-41A5-88DD-577676F0AA7A}">
      <dgm:prSet phldrT="[Text]"/>
      <dgm:spPr>
        <a:solidFill>
          <a:srgbClr val="002060"/>
        </a:solidFill>
        <a:ln>
          <a:solidFill>
            <a:srgbClr val="C00000"/>
          </a:solidFill>
        </a:ln>
        <a:scene3d>
          <a:camera prst="orthographicFront"/>
          <a:lightRig rig="threePt" dir="t"/>
        </a:scene3d>
        <a:sp3d>
          <a:bevelT/>
        </a:sp3d>
      </dgm:spPr>
      <dgm:t>
        <a:bodyPr/>
        <a:lstStyle/>
        <a:p>
          <a:endParaRPr lang="en-IN" dirty="0"/>
        </a:p>
      </dgm:t>
    </dgm:pt>
    <dgm:pt modelId="{9B746EB8-204C-4326-A353-D32B45F40A54}" type="parTrans" cxnId="{2564BCAC-029F-4F9F-97F2-E19B6A28FB82}">
      <dgm:prSet/>
      <dgm:spPr/>
      <dgm:t>
        <a:bodyPr/>
        <a:lstStyle/>
        <a:p>
          <a:endParaRPr lang="en-IN"/>
        </a:p>
      </dgm:t>
    </dgm:pt>
    <dgm:pt modelId="{AD720355-E4D7-4264-85F4-30DD79FE9AAA}" type="sibTrans" cxnId="{2564BCAC-029F-4F9F-97F2-E19B6A28FB82}">
      <dgm:prSet/>
      <dgm:spPr/>
      <dgm:t>
        <a:bodyPr/>
        <a:lstStyle/>
        <a:p>
          <a:endParaRPr lang="en-IN"/>
        </a:p>
      </dgm:t>
    </dgm:pt>
    <dgm:pt modelId="{61D54A62-C1C1-401F-BFBF-9B2B82AC897F}" type="pres">
      <dgm:prSet presAssocID="{33CF5D9B-07DA-4D60-9AF7-834495B1D4DD}" presName="Name0" presStyleCnt="0">
        <dgm:presLayoutVars>
          <dgm:dir/>
          <dgm:animLvl val="lvl"/>
          <dgm:resizeHandles val="exact"/>
        </dgm:presLayoutVars>
      </dgm:prSet>
      <dgm:spPr/>
      <dgm:t>
        <a:bodyPr/>
        <a:lstStyle/>
        <a:p>
          <a:endParaRPr lang="en-US"/>
        </a:p>
      </dgm:t>
    </dgm:pt>
    <dgm:pt modelId="{384C1C6D-0B7F-477B-9454-5DC5E584775B}" type="pres">
      <dgm:prSet presAssocID="{9459629E-FAB5-4F73-92EF-2EDB6B8872D9}" presName="linNode" presStyleCnt="0"/>
      <dgm:spPr/>
    </dgm:pt>
    <dgm:pt modelId="{009652F9-E29C-40FB-A7C9-EB2B6A54799A}" type="pres">
      <dgm:prSet presAssocID="{9459629E-FAB5-4F73-92EF-2EDB6B8872D9}" presName="parTx" presStyleLbl="revTx" presStyleIdx="0" presStyleCnt="2">
        <dgm:presLayoutVars>
          <dgm:chMax val="1"/>
          <dgm:bulletEnabled val="1"/>
        </dgm:presLayoutVars>
      </dgm:prSet>
      <dgm:spPr/>
      <dgm:t>
        <a:bodyPr/>
        <a:lstStyle/>
        <a:p>
          <a:endParaRPr lang="en-US"/>
        </a:p>
      </dgm:t>
    </dgm:pt>
    <dgm:pt modelId="{78FB6A71-C4AC-48EF-B94B-4CF9638B9E6C}" type="pres">
      <dgm:prSet presAssocID="{9459629E-FAB5-4F73-92EF-2EDB6B8872D9}" presName="bracket" presStyleLbl="parChTrans1D1" presStyleIdx="0" presStyleCnt="2"/>
      <dgm:spPr>
        <a:ln>
          <a:solidFill>
            <a:srgbClr val="002060"/>
          </a:solidFill>
        </a:ln>
      </dgm:spPr>
    </dgm:pt>
    <dgm:pt modelId="{14BA2C1F-4AF2-43B5-8574-166354E41B0E}" type="pres">
      <dgm:prSet presAssocID="{9459629E-FAB5-4F73-92EF-2EDB6B8872D9}" presName="spH" presStyleCnt="0"/>
      <dgm:spPr/>
    </dgm:pt>
    <dgm:pt modelId="{94BBB957-4E4B-4582-9F9B-E20F40C1978C}" type="pres">
      <dgm:prSet presAssocID="{9459629E-FAB5-4F73-92EF-2EDB6B8872D9}" presName="desTx" presStyleLbl="node1" presStyleIdx="0" presStyleCnt="2" custScaleX="96317" custScaleY="93798" custLinFactNeighborX="-35490">
        <dgm:presLayoutVars>
          <dgm:bulletEnabled val="1"/>
        </dgm:presLayoutVars>
      </dgm:prSet>
      <dgm:spPr/>
      <dgm:t>
        <a:bodyPr/>
        <a:lstStyle/>
        <a:p>
          <a:endParaRPr lang="en-US"/>
        </a:p>
      </dgm:t>
    </dgm:pt>
    <dgm:pt modelId="{F8CE3A7D-7262-430C-A4AC-114E2910F7D1}" type="pres">
      <dgm:prSet presAssocID="{3FF45119-BE0F-46AE-857E-6CD5F8906214}" presName="spV" presStyleCnt="0"/>
      <dgm:spPr/>
    </dgm:pt>
    <dgm:pt modelId="{EDAC9FE6-9E50-4C49-BB6C-0517855A5A25}" type="pres">
      <dgm:prSet presAssocID="{EB6D161A-98D5-41C8-AE10-C5EDF8C72EE4}" presName="linNode" presStyleCnt="0"/>
      <dgm:spPr/>
    </dgm:pt>
    <dgm:pt modelId="{B8C54338-2A74-4E95-B597-DF4361C49910}" type="pres">
      <dgm:prSet presAssocID="{EB6D161A-98D5-41C8-AE10-C5EDF8C72EE4}" presName="parTx" presStyleLbl="revTx" presStyleIdx="1" presStyleCnt="2">
        <dgm:presLayoutVars>
          <dgm:chMax val="1"/>
          <dgm:bulletEnabled val="1"/>
        </dgm:presLayoutVars>
      </dgm:prSet>
      <dgm:spPr/>
      <dgm:t>
        <a:bodyPr/>
        <a:lstStyle/>
        <a:p>
          <a:endParaRPr lang="en-US"/>
        </a:p>
      </dgm:t>
    </dgm:pt>
    <dgm:pt modelId="{C9139595-07BB-4336-BE4A-E35DFEF02254}" type="pres">
      <dgm:prSet presAssocID="{EB6D161A-98D5-41C8-AE10-C5EDF8C72EE4}" presName="bracket" presStyleLbl="parChTrans1D1" presStyleIdx="1" presStyleCnt="2" custScaleY="80018"/>
      <dgm:spPr>
        <a:ln>
          <a:solidFill>
            <a:srgbClr val="C00000"/>
          </a:solidFill>
        </a:ln>
      </dgm:spPr>
    </dgm:pt>
    <dgm:pt modelId="{30480087-1810-40F2-85EA-8CB7119E4E93}" type="pres">
      <dgm:prSet presAssocID="{EB6D161A-98D5-41C8-AE10-C5EDF8C72EE4}" presName="spH" presStyleCnt="0"/>
      <dgm:spPr/>
    </dgm:pt>
    <dgm:pt modelId="{FF8C7902-87C8-444D-80F8-BEDD97AAECC1}" type="pres">
      <dgm:prSet presAssocID="{EB6D161A-98D5-41C8-AE10-C5EDF8C72EE4}" presName="desTx" presStyleLbl="node1" presStyleIdx="1" presStyleCnt="2" custScaleX="97574" custScaleY="91659" custLinFactNeighborX="-45021">
        <dgm:presLayoutVars>
          <dgm:bulletEnabled val="1"/>
        </dgm:presLayoutVars>
      </dgm:prSet>
      <dgm:spPr/>
      <dgm:t>
        <a:bodyPr/>
        <a:lstStyle/>
        <a:p>
          <a:endParaRPr lang="en-US"/>
        </a:p>
      </dgm:t>
    </dgm:pt>
  </dgm:ptLst>
  <dgm:cxnLst>
    <dgm:cxn modelId="{4816CA28-C2DA-4108-9168-E20BDA21ED13}" type="presOf" srcId="{E2ADDB17-6E29-4522-B183-0F732B120AC5}" destId="{94BBB957-4E4B-4582-9F9B-E20F40C1978C}" srcOrd="0" destOrd="0" presId="urn:diagrams.loki3.com/BracketList"/>
    <dgm:cxn modelId="{796F0E1A-78CC-4442-A41F-553B694A903A}" type="presOf" srcId="{9459629E-FAB5-4F73-92EF-2EDB6B8872D9}" destId="{009652F9-E29C-40FB-A7C9-EB2B6A54799A}" srcOrd="0" destOrd="0" presId="urn:diagrams.loki3.com/BracketList"/>
    <dgm:cxn modelId="{24B19793-6855-42EA-A5BD-9AAB0CD17F4B}" srcId="{EB6D161A-98D5-41C8-AE10-C5EDF8C72EE4}" destId="{44AAF68C-33A4-4909-ABBD-3921211E755F}" srcOrd="0" destOrd="0" parTransId="{3EDFDD84-EBE2-4973-B28A-0B4209F9C396}" sibTransId="{6C5F1888-4AD8-4C94-B921-CAD25FFB9A0D}"/>
    <dgm:cxn modelId="{93EFB07C-4F0F-42E1-B980-D36B20537694}" srcId="{33CF5D9B-07DA-4D60-9AF7-834495B1D4DD}" destId="{EB6D161A-98D5-41C8-AE10-C5EDF8C72EE4}" srcOrd="1" destOrd="0" parTransId="{5A678C25-3CFF-4417-8A0B-FF471292409B}" sibTransId="{A051961E-8C2B-4752-9C00-2E49A691355D}"/>
    <dgm:cxn modelId="{F27BCAE6-9BC4-436B-A56B-00373E6C82B0}" type="presOf" srcId="{32FEDE70-5867-41A5-88DD-577676F0AA7A}" destId="{FF8C7902-87C8-444D-80F8-BEDD97AAECC1}" srcOrd="0" destOrd="2" presId="urn:diagrams.loki3.com/BracketList"/>
    <dgm:cxn modelId="{2564BCAC-029F-4F9F-97F2-E19B6A28FB82}" srcId="{EB6D161A-98D5-41C8-AE10-C5EDF8C72EE4}" destId="{32FEDE70-5867-41A5-88DD-577676F0AA7A}" srcOrd="2" destOrd="0" parTransId="{9B746EB8-204C-4326-A353-D32B45F40A54}" sibTransId="{AD720355-E4D7-4264-85F4-30DD79FE9AAA}"/>
    <dgm:cxn modelId="{B52EB163-0AA4-425B-82EB-0EB3A6A8D5E5}" srcId="{EB6D161A-98D5-41C8-AE10-C5EDF8C72EE4}" destId="{3C2420BC-4601-470F-B2D2-55FEB43EB9D2}" srcOrd="1" destOrd="0" parTransId="{1D539B23-D6A2-4B50-8DF0-5F45C83CB401}" sibTransId="{D247BFD7-5544-48DB-8276-45859B77BBFA}"/>
    <dgm:cxn modelId="{BFF7E075-AB4A-4EFB-A605-8CBFEE556CF4}" srcId="{33CF5D9B-07DA-4D60-9AF7-834495B1D4DD}" destId="{9459629E-FAB5-4F73-92EF-2EDB6B8872D9}" srcOrd="0" destOrd="0" parTransId="{E1203EF2-8BFA-4686-84F6-5A9A93FCCD6D}" sibTransId="{3FF45119-BE0F-46AE-857E-6CD5F8906214}"/>
    <dgm:cxn modelId="{93BF7A19-880F-4ED9-8931-CDF3D22A8331}" type="presOf" srcId="{EB6D161A-98D5-41C8-AE10-C5EDF8C72EE4}" destId="{B8C54338-2A74-4E95-B597-DF4361C49910}" srcOrd="0" destOrd="0" presId="urn:diagrams.loki3.com/BracketList"/>
    <dgm:cxn modelId="{50899365-9D29-41F8-A7F7-BBDF8C87BFD7}" srcId="{9459629E-FAB5-4F73-92EF-2EDB6B8872D9}" destId="{E2ADDB17-6E29-4522-B183-0F732B120AC5}" srcOrd="0" destOrd="0" parTransId="{F39A85E9-83BC-43B4-AB38-1305DD2228C8}" sibTransId="{9C3D878A-6680-4B4F-88BE-2E9ACFFB149E}"/>
    <dgm:cxn modelId="{D493425F-C258-45B4-B6A2-C61881B088A4}" type="presOf" srcId="{1B7FBB12-E320-4CBE-875D-4AA867236340}" destId="{94BBB957-4E4B-4582-9F9B-E20F40C1978C}" srcOrd="0" destOrd="1" presId="urn:diagrams.loki3.com/BracketList"/>
    <dgm:cxn modelId="{4D8692AE-BDA9-4F6C-8E0D-811F1C24EFB8}" type="presOf" srcId="{33CF5D9B-07DA-4D60-9AF7-834495B1D4DD}" destId="{61D54A62-C1C1-401F-BFBF-9B2B82AC897F}" srcOrd="0" destOrd="0" presId="urn:diagrams.loki3.com/BracketList"/>
    <dgm:cxn modelId="{F6DFF4B3-7CDE-4E76-85EA-20E75CCAA764}" type="presOf" srcId="{3C2420BC-4601-470F-B2D2-55FEB43EB9D2}" destId="{FF8C7902-87C8-444D-80F8-BEDD97AAECC1}" srcOrd="0" destOrd="1" presId="urn:diagrams.loki3.com/BracketList"/>
    <dgm:cxn modelId="{F87C84B7-A8C9-44EB-B868-D9B237717233}" type="presOf" srcId="{44AAF68C-33A4-4909-ABBD-3921211E755F}" destId="{FF8C7902-87C8-444D-80F8-BEDD97AAECC1}" srcOrd="0" destOrd="0" presId="urn:diagrams.loki3.com/BracketList"/>
    <dgm:cxn modelId="{70ECCE62-3AAE-4995-94FD-B119B6653FAB}" srcId="{9459629E-FAB5-4F73-92EF-2EDB6B8872D9}" destId="{1B7FBB12-E320-4CBE-875D-4AA867236340}" srcOrd="1" destOrd="0" parTransId="{718DAC69-75D6-4CF0-AC3B-1D54AB29C733}" sibTransId="{6223FD15-AABD-43E6-9E67-D667D2E5CA48}"/>
    <dgm:cxn modelId="{44B02C48-9136-4A5C-A416-2D367AE0F836}" type="presParOf" srcId="{61D54A62-C1C1-401F-BFBF-9B2B82AC897F}" destId="{384C1C6D-0B7F-477B-9454-5DC5E584775B}" srcOrd="0" destOrd="0" presId="urn:diagrams.loki3.com/BracketList"/>
    <dgm:cxn modelId="{BDCD8849-50E1-45C0-822B-F2CDC16EA402}" type="presParOf" srcId="{384C1C6D-0B7F-477B-9454-5DC5E584775B}" destId="{009652F9-E29C-40FB-A7C9-EB2B6A54799A}" srcOrd="0" destOrd="0" presId="urn:diagrams.loki3.com/BracketList"/>
    <dgm:cxn modelId="{CC3D61DB-D0A3-43EA-9E32-CEC964E646E1}" type="presParOf" srcId="{384C1C6D-0B7F-477B-9454-5DC5E584775B}" destId="{78FB6A71-C4AC-48EF-B94B-4CF9638B9E6C}" srcOrd="1" destOrd="0" presId="urn:diagrams.loki3.com/BracketList"/>
    <dgm:cxn modelId="{BE346208-632D-4E67-AFBD-506F61723E52}" type="presParOf" srcId="{384C1C6D-0B7F-477B-9454-5DC5E584775B}" destId="{14BA2C1F-4AF2-43B5-8574-166354E41B0E}" srcOrd="2" destOrd="0" presId="urn:diagrams.loki3.com/BracketList"/>
    <dgm:cxn modelId="{D3269925-5A69-485D-9855-5548C1AF3765}" type="presParOf" srcId="{384C1C6D-0B7F-477B-9454-5DC5E584775B}" destId="{94BBB957-4E4B-4582-9F9B-E20F40C1978C}" srcOrd="3" destOrd="0" presId="urn:diagrams.loki3.com/BracketList"/>
    <dgm:cxn modelId="{0D2185F4-90BF-4E8C-BC6F-0D4BC4C83C52}" type="presParOf" srcId="{61D54A62-C1C1-401F-BFBF-9B2B82AC897F}" destId="{F8CE3A7D-7262-430C-A4AC-114E2910F7D1}" srcOrd="1" destOrd="0" presId="urn:diagrams.loki3.com/BracketList"/>
    <dgm:cxn modelId="{560EB49A-FEEC-4210-8B01-8F779187AC4B}" type="presParOf" srcId="{61D54A62-C1C1-401F-BFBF-9B2B82AC897F}" destId="{EDAC9FE6-9E50-4C49-BB6C-0517855A5A25}" srcOrd="2" destOrd="0" presId="urn:diagrams.loki3.com/BracketList"/>
    <dgm:cxn modelId="{556429F8-188D-4B3F-B56C-3166C8FA7A7D}" type="presParOf" srcId="{EDAC9FE6-9E50-4C49-BB6C-0517855A5A25}" destId="{B8C54338-2A74-4E95-B597-DF4361C49910}" srcOrd="0" destOrd="0" presId="urn:diagrams.loki3.com/BracketList"/>
    <dgm:cxn modelId="{A419CFF3-C41B-4533-AF14-5AAB5BD09893}" type="presParOf" srcId="{EDAC9FE6-9E50-4C49-BB6C-0517855A5A25}" destId="{C9139595-07BB-4336-BE4A-E35DFEF02254}" srcOrd="1" destOrd="0" presId="urn:diagrams.loki3.com/BracketList"/>
    <dgm:cxn modelId="{A15DEECC-D628-45F4-B4DC-2F8458889C81}" type="presParOf" srcId="{EDAC9FE6-9E50-4C49-BB6C-0517855A5A25}" destId="{30480087-1810-40F2-85EA-8CB7119E4E93}" srcOrd="2" destOrd="0" presId="urn:diagrams.loki3.com/BracketList"/>
    <dgm:cxn modelId="{B112EB67-A0FC-454A-880F-9FF3B0EFED32}" type="presParOf" srcId="{EDAC9FE6-9E50-4C49-BB6C-0517855A5A25}" destId="{FF8C7902-87C8-444D-80F8-BEDD97AAECC1}" srcOrd="3" destOrd="0" presId="urn:diagrams.loki3.com/Bracket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B2CF6-C5F6-45B2-B1B3-CA9059860999}">
      <dsp:nvSpPr>
        <dsp:cNvPr id="0" name=""/>
        <dsp:cNvSpPr/>
      </dsp:nvSpPr>
      <dsp:spPr>
        <a:xfrm>
          <a:off x="6093069" y="2321909"/>
          <a:ext cx="5194315" cy="923184"/>
        </a:xfrm>
        <a:custGeom>
          <a:avLst/>
          <a:gdLst/>
          <a:ahLst/>
          <a:cxnLst/>
          <a:rect l="0" t="0" r="0" b="0"/>
          <a:pathLst>
            <a:path>
              <a:moveTo>
                <a:pt x="0" y="0"/>
              </a:moveTo>
              <a:lnTo>
                <a:pt x="0" y="723354"/>
              </a:lnTo>
              <a:lnTo>
                <a:pt x="5194315" y="723354"/>
              </a:lnTo>
              <a:lnTo>
                <a:pt x="5194315" y="923184"/>
              </a:lnTo>
            </a:path>
          </a:pathLst>
        </a:custGeom>
        <a:noFill/>
        <a:ln w="127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848D3C83-A222-48DA-9623-4710CA81734B}">
      <dsp:nvSpPr>
        <dsp:cNvPr id="0" name=""/>
        <dsp:cNvSpPr/>
      </dsp:nvSpPr>
      <dsp:spPr>
        <a:xfrm>
          <a:off x="6093069" y="2321909"/>
          <a:ext cx="2465317" cy="923184"/>
        </a:xfrm>
        <a:custGeom>
          <a:avLst/>
          <a:gdLst/>
          <a:ahLst/>
          <a:cxnLst/>
          <a:rect l="0" t="0" r="0" b="0"/>
          <a:pathLst>
            <a:path>
              <a:moveTo>
                <a:pt x="0" y="0"/>
              </a:moveTo>
              <a:lnTo>
                <a:pt x="0" y="723354"/>
              </a:lnTo>
              <a:lnTo>
                <a:pt x="2465317" y="723354"/>
              </a:lnTo>
              <a:lnTo>
                <a:pt x="2465317" y="923184"/>
              </a:lnTo>
            </a:path>
          </a:pathLst>
        </a:custGeom>
        <a:noFill/>
        <a:ln w="127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25ACCE88-B746-4E0D-BA02-4EE019C34E17}">
      <dsp:nvSpPr>
        <dsp:cNvPr id="0" name=""/>
        <dsp:cNvSpPr/>
      </dsp:nvSpPr>
      <dsp:spPr>
        <a:xfrm>
          <a:off x="5593789" y="2321909"/>
          <a:ext cx="499279" cy="940360"/>
        </a:xfrm>
        <a:custGeom>
          <a:avLst/>
          <a:gdLst/>
          <a:ahLst/>
          <a:cxnLst/>
          <a:rect l="0" t="0" r="0" b="0"/>
          <a:pathLst>
            <a:path>
              <a:moveTo>
                <a:pt x="499279" y="0"/>
              </a:moveTo>
              <a:lnTo>
                <a:pt x="499279" y="740530"/>
              </a:lnTo>
              <a:lnTo>
                <a:pt x="0" y="740530"/>
              </a:lnTo>
              <a:lnTo>
                <a:pt x="0" y="94036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859923-AF01-47FE-B16A-BB12633E6965}">
      <dsp:nvSpPr>
        <dsp:cNvPr id="0" name=""/>
        <dsp:cNvSpPr/>
      </dsp:nvSpPr>
      <dsp:spPr>
        <a:xfrm>
          <a:off x="3100258" y="2321909"/>
          <a:ext cx="2992810" cy="923184"/>
        </a:xfrm>
        <a:custGeom>
          <a:avLst/>
          <a:gdLst/>
          <a:ahLst/>
          <a:cxnLst/>
          <a:rect l="0" t="0" r="0" b="0"/>
          <a:pathLst>
            <a:path>
              <a:moveTo>
                <a:pt x="2992810" y="0"/>
              </a:moveTo>
              <a:lnTo>
                <a:pt x="2992810" y="723354"/>
              </a:lnTo>
              <a:lnTo>
                <a:pt x="0" y="723354"/>
              </a:lnTo>
              <a:lnTo>
                <a:pt x="0" y="92318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F4DC03-DA0B-4321-8CB1-B991B00DFD61}">
      <dsp:nvSpPr>
        <dsp:cNvPr id="0" name=""/>
        <dsp:cNvSpPr/>
      </dsp:nvSpPr>
      <dsp:spPr>
        <a:xfrm>
          <a:off x="873470" y="2321909"/>
          <a:ext cx="5219598" cy="932976"/>
        </a:xfrm>
        <a:custGeom>
          <a:avLst/>
          <a:gdLst/>
          <a:ahLst/>
          <a:cxnLst/>
          <a:rect l="0" t="0" r="0" b="0"/>
          <a:pathLst>
            <a:path>
              <a:moveTo>
                <a:pt x="5219598" y="0"/>
              </a:moveTo>
              <a:lnTo>
                <a:pt x="5219598" y="733146"/>
              </a:lnTo>
              <a:lnTo>
                <a:pt x="0" y="733146"/>
              </a:lnTo>
              <a:lnTo>
                <a:pt x="0" y="932976"/>
              </a:lnTo>
            </a:path>
          </a:pathLst>
        </a:custGeom>
        <a:noFill/>
        <a:ln w="12700" cap="flat" cmpd="sng" algn="ctr">
          <a:solidFill>
            <a:srgbClr val="002060"/>
          </a:solidFill>
          <a:prstDash val="solid"/>
          <a:miter lim="800000"/>
        </a:ln>
        <a:effectLst/>
      </dsp:spPr>
      <dsp:style>
        <a:lnRef idx="2">
          <a:scrgbClr r="0" g="0" b="0"/>
        </a:lnRef>
        <a:fillRef idx="0">
          <a:scrgbClr r="0" g="0" b="0"/>
        </a:fillRef>
        <a:effectRef idx="0">
          <a:scrgbClr r="0" g="0" b="0"/>
        </a:effectRef>
        <a:fontRef idx="minor"/>
      </dsp:style>
    </dsp:sp>
    <dsp:sp modelId="{42FD68A2-AF34-4994-86AA-566B5E9F92B4}">
      <dsp:nvSpPr>
        <dsp:cNvPr id="0" name=""/>
        <dsp:cNvSpPr/>
      </dsp:nvSpPr>
      <dsp:spPr>
        <a:xfrm>
          <a:off x="3284682" y="1108715"/>
          <a:ext cx="5616774" cy="1213194"/>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bg1"/>
              </a:solidFill>
            </a:rPr>
            <a:t>Reversal of input tax credit</a:t>
          </a:r>
        </a:p>
      </dsp:txBody>
      <dsp:txXfrm>
        <a:off x="3284682" y="1108715"/>
        <a:ext cx="5616774" cy="1213194"/>
      </dsp:txXfrm>
    </dsp:sp>
    <dsp:sp modelId="{41589C9E-DA18-46D8-ABDD-FFD2DBF8F403}">
      <dsp:nvSpPr>
        <dsp:cNvPr id="0" name=""/>
        <dsp:cNvSpPr/>
      </dsp:nvSpPr>
      <dsp:spPr>
        <a:xfrm>
          <a:off x="4449" y="3254885"/>
          <a:ext cx="1738042" cy="16863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0" i="0" kern="1200" dirty="0"/>
            <a:t>Non-payment of invoices in 180 days</a:t>
          </a:r>
          <a:endParaRPr lang="en-IN" sz="2000" b="0" kern="1200" dirty="0"/>
        </a:p>
      </dsp:txBody>
      <dsp:txXfrm>
        <a:off x="4449" y="3254885"/>
        <a:ext cx="1738042" cy="1686362"/>
      </dsp:txXfrm>
    </dsp:sp>
    <dsp:sp modelId="{02808FBC-3F36-45C1-88E8-6EF3CED30A73}">
      <dsp:nvSpPr>
        <dsp:cNvPr id="0" name=""/>
        <dsp:cNvSpPr/>
      </dsp:nvSpPr>
      <dsp:spPr>
        <a:xfrm>
          <a:off x="2142151" y="3245094"/>
          <a:ext cx="1916214" cy="1749708"/>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0" i="0" kern="1200" dirty="0"/>
            <a:t>Inputs partly for business purpose and partly for exempted supplies or for personal use</a:t>
          </a:r>
          <a:endParaRPr lang="en-IN" sz="2000" b="0" kern="1200" dirty="0"/>
        </a:p>
      </dsp:txBody>
      <dsp:txXfrm>
        <a:off x="2142151" y="3245094"/>
        <a:ext cx="1916214" cy="1749708"/>
      </dsp:txXfrm>
    </dsp:sp>
    <dsp:sp modelId="{B9DA9770-576A-4E14-9A64-9906C1DF2DB1}">
      <dsp:nvSpPr>
        <dsp:cNvPr id="0" name=""/>
        <dsp:cNvSpPr/>
      </dsp:nvSpPr>
      <dsp:spPr>
        <a:xfrm>
          <a:off x="4458024" y="3262269"/>
          <a:ext cx="2271530" cy="1687485"/>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0" i="0" kern="1200" dirty="0"/>
            <a:t>Credit note issued to ISD by seller</a:t>
          </a:r>
          <a:endParaRPr lang="en-IN" sz="2000" b="0" kern="1200" dirty="0"/>
        </a:p>
      </dsp:txBody>
      <dsp:txXfrm>
        <a:off x="4458024" y="3262269"/>
        <a:ext cx="2271530" cy="1687485"/>
      </dsp:txXfrm>
    </dsp:sp>
    <dsp:sp modelId="{CAFD2DDD-29EA-4277-B29E-F1E9CB5B3F34}">
      <dsp:nvSpPr>
        <dsp:cNvPr id="0" name=""/>
        <dsp:cNvSpPr/>
      </dsp:nvSpPr>
      <dsp:spPr>
        <a:xfrm>
          <a:off x="7129214" y="3245094"/>
          <a:ext cx="2858344" cy="1666788"/>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0" i="0" kern="1200" dirty="0"/>
            <a:t>Capital goods partly for business and partly for exempted supplies or for personal use</a:t>
          </a:r>
          <a:endParaRPr lang="en-US" sz="2000" b="0" kern="1200" dirty="0"/>
        </a:p>
      </dsp:txBody>
      <dsp:txXfrm>
        <a:off x="7129214" y="3245094"/>
        <a:ext cx="2858344" cy="1666788"/>
      </dsp:txXfrm>
    </dsp:sp>
    <dsp:sp modelId="{8D7FE46C-AD20-4462-AABD-AB8C9984D540}">
      <dsp:nvSpPr>
        <dsp:cNvPr id="0" name=""/>
        <dsp:cNvSpPr/>
      </dsp:nvSpPr>
      <dsp:spPr>
        <a:xfrm>
          <a:off x="10387218" y="3245094"/>
          <a:ext cx="1800332" cy="1666788"/>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0" i="0" kern="1200" dirty="0"/>
            <a:t>ITC reversed is less than required</a:t>
          </a:r>
          <a:endParaRPr lang="en-US" sz="2000" b="0" kern="1200" dirty="0"/>
        </a:p>
      </dsp:txBody>
      <dsp:txXfrm>
        <a:off x="10387218" y="3245094"/>
        <a:ext cx="1800332" cy="16667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652F9-E29C-40FB-A7C9-EB2B6A54799A}">
      <dsp:nvSpPr>
        <dsp:cNvPr id="0" name=""/>
        <dsp:cNvSpPr/>
      </dsp:nvSpPr>
      <dsp:spPr>
        <a:xfrm>
          <a:off x="69629" y="740474"/>
          <a:ext cx="1992345"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IN" sz="2500" kern="1200" dirty="0"/>
            <a:t>Electronic cash ledger</a:t>
          </a:r>
        </a:p>
      </dsp:txBody>
      <dsp:txXfrm>
        <a:off x="69629" y="740474"/>
        <a:ext cx="1992345" cy="902137"/>
      </dsp:txXfrm>
    </dsp:sp>
    <dsp:sp modelId="{78FB6A71-C4AC-48EF-B94B-4CF9638B9E6C}">
      <dsp:nvSpPr>
        <dsp:cNvPr id="0" name=""/>
        <dsp:cNvSpPr/>
      </dsp:nvSpPr>
      <dsp:spPr>
        <a:xfrm>
          <a:off x="2061974" y="92063"/>
          <a:ext cx="398469" cy="2198960"/>
        </a:xfrm>
        <a:prstGeom prst="leftBrace">
          <a:avLst>
            <a:gd name="adj1" fmla="val 35000"/>
            <a:gd name="adj2" fmla="val 50000"/>
          </a:avLst>
        </a:prstGeom>
        <a:noFill/>
        <a:ln w="12700" cap="flat" cmpd="sng" algn="ctr">
          <a:solidFill>
            <a:srgbClr val="002060"/>
          </a:solidFill>
          <a:prstDash val="solid"/>
          <a:miter lim="800000"/>
        </a:ln>
        <a:effectLst/>
      </dsp:spPr>
      <dsp:style>
        <a:lnRef idx="2">
          <a:scrgbClr r="0" g="0" b="0"/>
        </a:lnRef>
        <a:fillRef idx="0">
          <a:scrgbClr r="0" g="0" b="0"/>
        </a:fillRef>
        <a:effectRef idx="0">
          <a:scrgbClr r="0" g="0" b="0"/>
        </a:effectRef>
        <a:fontRef idx="minor"/>
      </dsp:style>
    </dsp:sp>
    <dsp:sp modelId="{94BBB957-4E4B-4582-9F9B-E20F40C1978C}">
      <dsp:nvSpPr>
        <dsp:cNvPr id="0" name=""/>
        <dsp:cNvSpPr/>
      </dsp:nvSpPr>
      <dsp:spPr>
        <a:xfrm>
          <a:off x="2563264" y="160253"/>
          <a:ext cx="5219590" cy="2062580"/>
        </a:xfrm>
        <a:prstGeom prst="rect">
          <a:avLst/>
        </a:prstGeom>
        <a:solidFill>
          <a:srgbClr val="C00000"/>
        </a:solidFill>
        <a:ln w="12700" cap="flat" cmpd="sng" algn="ctr">
          <a:solidFill>
            <a:srgbClr val="002060"/>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a:t>Amount deposited in cash credited here</a:t>
          </a:r>
        </a:p>
        <a:p>
          <a:pPr marL="228600" lvl="1" indent="-228600" algn="l" defTabSz="1111250">
            <a:lnSpc>
              <a:spcPct val="90000"/>
            </a:lnSpc>
            <a:spcBef>
              <a:spcPct val="0"/>
            </a:spcBef>
            <a:spcAft>
              <a:spcPct val="15000"/>
            </a:spcAft>
            <a:buChar char="•"/>
          </a:pPr>
          <a:r>
            <a:rPr lang="en-IN" sz="2500" kern="1200" dirty="0"/>
            <a:t>May be used for making  payment towards </a:t>
          </a:r>
          <a:r>
            <a:rPr lang="en-IN" sz="2500" kern="1200" dirty="0" err="1"/>
            <a:t>tax,interest,penalty,fees</a:t>
          </a:r>
          <a:r>
            <a:rPr lang="en-IN" sz="2500" kern="1200" dirty="0"/>
            <a:t> or any other amount</a:t>
          </a:r>
        </a:p>
      </dsp:txBody>
      <dsp:txXfrm>
        <a:off x="2563264" y="160253"/>
        <a:ext cx="5219590" cy="2062580"/>
      </dsp:txXfrm>
    </dsp:sp>
    <dsp:sp modelId="{B8C54338-2A74-4E95-B597-DF4361C49910}">
      <dsp:nvSpPr>
        <dsp:cNvPr id="0" name=""/>
        <dsp:cNvSpPr/>
      </dsp:nvSpPr>
      <dsp:spPr>
        <a:xfrm>
          <a:off x="69629" y="2771686"/>
          <a:ext cx="1992345"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IN" sz="2500" kern="1200" dirty="0"/>
            <a:t>Electronic credit ledger</a:t>
          </a:r>
        </a:p>
      </dsp:txBody>
      <dsp:txXfrm>
        <a:off x="69629" y="2771686"/>
        <a:ext cx="1992345" cy="1269675"/>
      </dsp:txXfrm>
    </dsp:sp>
    <dsp:sp modelId="{C9139595-07BB-4336-BE4A-E35DFEF02254}">
      <dsp:nvSpPr>
        <dsp:cNvPr id="0" name=""/>
        <dsp:cNvSpPr/>
      </dsp:nvSpPr>
      <dsp:spPr>
        <a:xfrm>
          <a:off x="2061974" y="2517551"/>
          <a:ext cx="398469" cy="1777944"/>
        </a:xfrm>
        <a:prstGeom prst="leftBrace">
          <a:avLst>
            <a:gd name="adj1" fmla="val 35000"/>
            <a:gd name="adj2" fmla="val 50000"/>
          </a:avLst>
        </a:prstGeom>
        <a:noFill/>
        <a:ln w="127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FF8C7902-87C8-444D-80F8-BEDD97AAECC1}">
      <dsp:nvSpPr>
        <dsp:cNvPr id="0" name=""/>
        <dsp:cNvSpPr/>
      </dsp:nvSpPr>
      <dsp:spPr>
        <a:xfrm>
          <a:off x="2548073" y="2388223"/>
          <a:ext cx="5287709" cy="2036599"/>
        </a:xfrm>
        <a:prstGeom prst="rect">
          <a:avLst/>
        </a:prstGeom>
        <a:solidFill>
          <a:srgbClr val="002060"/>
        </a:solidFill>
        <a:ln w="12700" cap="flat" cmpd="sng" algn="ctr">
          <a:solidFill>
            <a:srgbClr val="C00000"/>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a:t>Input tax credit shall be credited here</a:t>
          </a:r>
        </a:p>
        <a:p>
          <a:pPr marL="228600" lvl="1" indent="-228600" algn="l" defTabSz="1111250">
            <a:lnSpc>
              <a:spcPct val="90000"/>
            </a:lnSpc>
            <a:spcBef>
              <a:spcPct val="0"/>
            </a:spcBef>
            <a:spcAft>
              <a:spcPct val="15000"/>
            </a:spcAft>
            <a:buChar char="•"/>
          </a:pPr>
          <a:r>
            <a:rPr lang="en-IN" sz="2500" kern="1200" dirty="0"/>
            <a:t>May be used for making payment towards tax payable</a:t>
          </a:r>
        </a:p>
        <a:p>
          <a:pPr marL="228600" lvl="1" indent="-228600" algn="l" defTabSz="1111250">
            <a:lnSpc>
              <a:spcPct val="90000"/>
            </a:lnSpc>
            <a:spcBef>
              <a:spcPct val="0"/>
            </a:spcBef>
            <a:spcAft>
              <a:spcPct val="15000"/>
            </a:spcAft>
            <a:buChar char="•"/>
          </a:pPr>
          <a:endParaRPr lang="en-IN" sz="2500" kern="1200" dirty="0"/>
        </a:p>
      </dsp:txBody>
      <dsp:txXfrm>
        <a:off x="2548073" y="2388223"/>
        <a:ext cx="5287709" cy="20365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BA182D-E162-4A9C-975E-13D81DB51FF3}" type="datetimeFigureOut">
              <a:rPr lang="en-IN" smtClean="0"/>
              <a:pPr/>
              <a:t>07-03-2020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890B86-1C14-482B-A77B-58F927BA3A00}" type="slidenum">
              <a:rPr lang="en-IN" smtClean="0"/>
              <a:pPr/>
              <a:t>‹#›</a:t>
            </a:fld>
            <a:endParaRPr lang="en-IN"/>
          </a:p>
        </p:txBody>
      </p:sp>
    </p:spTree>
    <p:extLst>
      <p:ext uri="{BB962C8B-B14F-4D97-AF65-F5344CB8AC3E}">
        <p14:creationId xmlns:p14="http://schemas.microsoft.com/office/powerpoint/2010/main" xmlns="" val="1546844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57890B86-1C14-482B-A77B-58F927BA3A00}" type="slidenum">
              <a:rPr lang="en-IN" smtClean="0"/>
              <a:pPr/>
              <a:t>9</a:t>
            </a:fld>
            <a:endParaRPr lang="en-IN"/>
          </a:p>
        </p:txBody>
      </p:sp>
    </p:spTree>
    <p:extLst>
      <p:ext uri="{BB962C8B-B14F-4D97-AF65-F5344CB8AC3E}">
        <p14:creationId xmlns:p14="http://schemas.microsoft.com/office/powerpoint/2010/main" xmlns="" val="80879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57890B86-1C14-482B-A77B-58F927BA3A00}" type="slidenum">
              <a:rPr lang="en-IN" smtClean="0"/>
              <a:pPr/>
              <a:t>10</a:t>
            </a:fld>
            <a:endParaRPr lang="en-IN"/>
          </a:p>
        </p:txBody>
      </p:sp>
    </p:spTree>
    <p:extLst>
      <p:ext uri="{BB962C8B-B14F-4D97-AF65-F5344CB8AC3E}">
        <p14:creationId xmlns:p14="http://schemas.microsoft.com/office/powerpoint/2010/main" xmlns="" val="3611103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7890B86-1C14-482B-A77B-58F927BA3A00}" type="slidenum">
              <a:rPr lang="en-IN" smtClean="0"/>
              <a:pPr/>
              <a:t>11</a:t>
            </a:fld>
            <a:endParaRPr lang="en-IN"/>
          </a:p>
        </p:txBody>
      </p:sp>
    </p:spTree>
    <p:extLst>
      <p:ext uri="{BB962C8B-B14F-4D97-AF65-F5344CB8AC3E}">
        <p14:creationId xmlns:p14="http://schemas.microsoft.com/office/powerpoint/2010/main" xmlns="" val="642568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57890B86-1C14-482B-A77B-58F927BA3A00}" type="slidenum">
              <a:rPr lang="en-IN" smtClean="0"/>
              <a:pPr/>
              <a:t>12</a:t>
            </a:fld>
            <a:endParaRPr lang="en-IN"/>
          </a:p>
        </p:txBody>
      </p:sp>
    </p:spTree>
    <p:extLst>
      <p:ext uri="{BB962C8B-B14F-4D97-AF65-F5344CB8AC3E}">
        <p14:creationId xmlns:p14="http://schemas.microsoft.com/office/powerpoint/2010/main" xmlns="" val="2219336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7890B86-1C14-482B-A77B-58F927BA3A00}" type="slidenum">
              <a:rPr lang="en-IN" smtClean="0"/>
              <a:pPr/>
              <a:t>14</a:t>
            </a:fld>
            <a:endParaRPr lang="en-IN"/>
          </a:p>
        </p:txBody>
      </p:sp>
    </p:spTree>
    <p:extLst>
      <p:ext uri="{BB962C8B-B14F-4D97-AF65-F5344CB8AC3E}">
        <p14:creationId xmlns:p14="http://schemas.microsoft.com/office/powerpoint/2010/main" xmlns="" val="961649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EC5CE1-31B7-4042-A9EA-0359E7670B6F}"/>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IN" dirty="0"/>
          </a:p>
        </p:txBody>
      </p:sp>
      <p:sp>
        <p:nvSpPr>
          <p:cNvPr id="3" name="Subtitle 2">
            <a:extLst>
              <a:ext uri="{FF2B5EF4-FFF2-40B4-BE49-F238E27FC236}">
                <a16:creationId xmlns:a16="http://schemas.microsoft.com/office/drawing/2014/main" xmlns="" id="{54EE76AF-D31F-4AE8-81F8-35F31C7EAE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1F8184A0-92D5-4745-B417-0752089930FC}"/>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5" name="Footer Placeholder 4">
            <a:extLst>
              <a:ext uri="{FF2B5EF4-FFF2-40B4-BE49-F238E27FC236}">
                <a16:creationId xmlns:a16="http://schemas.microsoft.com/office/drawing/2014/main" xmlns="" id="{7F56EC5B-0E1C-4C52-8DB9-6C79B4C22A7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2B609163-4872-4F61-88B9-5504ED4254F7}"/>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97836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55883D-B457-4400-8652-74F0C3930B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CF85496-800B-4D3D-A5B6-8EC0781BAA7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AA93C66-451E-41F8-B6CF-2D75EF0B07A6}"/>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5" name="Footer Placeholder 4">
            <a:extLst>
              <a:ext uri="{FF2B5EF4-FFF2-40B4-BE49-F238E27FC236}">
                <a16:creationId xmlns:a16="http://schemas.microsoft.com/office/drawing/2014/main" xmlns="" id="{78710ADA-0FE5-47B2-897E-37950F1C27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22E45608-FD5C-4649-B5EE-60716457152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259678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D6CD341-50DA-4B80-8A7B-5DFC36973F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F8DAA428-C38A-4FB6-8557-004C116B3F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53FA47A0-7823-49D2-8159-F6086B5BBCB2}"/>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5" name="Footer Placeholder 4">
            <a:extLst>
              <a:ext uri="{FF2B5EF4-FFF2-40B4-BE49-F238E27FC236}">
                <a16:creationId xmlns:a16="http://schemas.microsoft.com/office/drawing/2014/main" xmlns="" id="{D56D667F-C5E6-4D0B-80B6-0FD19A0BC0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DB97BA49-CDC8-4D6F-9613-FA5F5842FD00}"/>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1561673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0C6E55-9C83-48AA-9815-87BA1DA8983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6DD82056-28F5-462E-902E-08BF4635AF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7D115C-55A4-4C4D-90AF-860C8EF5CC74}"/>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5" name="Footer Placeholder 4">
            <a:extLst>
              <a:ext uri="{FF2B5EF4-FFF2-40B4-BE49-F238E27FC236}">
                <a16:creationId xmlns:a16="http://schemas.microsoft.com/office/drawing/2014/main" xmlns="" id="{8CFFE798-3AF0-47B0-A4E9-31296EA907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A78C8518-3247-476D-ACFC-43EA3FC2E632}"/>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862477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A3D2EA-52AB-4553-BAA7-8A434838BA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1F7115D-1A31-4DE8-9C2D-09483A88C1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312F108-EF76-4C45-BCEB-9772C42EE198}"/>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5" name="Footer Placeholder 4">
            <a:extLst>
              <a:ext uri="{FF2B5EF4-FFF2-40B4-BE49-F238E27FC236}">
                <a16:creationId xmlns:a16="http://schemas.microsoft.com/office/drawing/2014/main" xmlns="" id="{E4B9AE05-79D0-4242-963B-F43ACB12518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4C1D5830-3445-4399-968B-03A8307D2E7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195773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FF3E9F-14E6-44BF-88E4-14201403CD1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21851760-99AD-4A70-858F-0F66D5E340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257371FB-6E3C-4EAE-ADEC-4C2FC4F8EE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F710D7B4-8D2F-4A46-A02D-2248C40825D5}"/>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6" name="Footer Placeholder 5">
            <a:extLst>
              <a:ext uri="{FF2B5EF4-FFF2-40B4-BE49-F238E27FC236}">
                <a16:creationId xmlns:a16="http://schemas.microsoft.com/office/drawing/2014/main" xmlns="" id="{D55BFD9C-4314-472F-BA2D-A4FB9ABDED2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05B7C658-35FF-453A-9A19-A2DE33D7911B}"/>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857642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5F9CEA-0A31-4D47-82B6-71163DEAF66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DE80FA98-E88C-48A1-BCCC-6BEFC4621E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DD0898A5-7EE8-41EA-BC65-A1E6C4DA0F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CA675106-69E2-4DF0-955D-A7A407EA56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7623877-3324-499B-A5F5-B15FAF3028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45304A06-61F1-4F29-B7D2-D7945641CAD4}"/>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8" name="Footer Placeholder 7">
            <a:extLst>
              <a:ext uri="{FF2B5EF4-FFF2-40B4-BE49-F238E27FC236}">
                <a16:creationId xmlns:a16="http://schemas.microsoft.com/office/drawing/2014/main" xmlns="" id="{2CB5882D-F088-4692-902D-D848670F63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15B90CFA-70BD-4678-95BA-AB6E25E42A0B}"/>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53877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6B4D36-3612-4494-A9BD-F6C603BCAB1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D95D0684-7D53-4B01-9081-24B4C2CDBA39}"/>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4" name="Footer Placeholder 3">
            <a:extLst>
              <a:ext uri="{FF2B5EF4-FFF2-40B4-BE49-F238E27FC236}">
                <a16:creationId xmlns:a16="http://schemas.microsoft.com/office/drawing/2014/main" xmlns="" id="{75C5FA02-FF2C-4BE0-9A3C-99961BFB53C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055827F4-168E-4C31-987F-F7DFC52B99E0}"/>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083118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B72BE6B-5712-4DA9-A464-063D8402B7F8}"/>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3" name="Footer Placeholder 2">
            <a:extLst>
              <a:ext uri="{FF2B5EF4-FFF2-40B4-BE49-F238E27FC236}">
                <a16:creationId xmlns:a16="http://schemas.microsoft.com/office/drawing/2014/main" xmlns="" id="{F2BFEB72-7BD7-4C69-89EF-D1166194D89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82B06B53-F84E-4A6E-9828-0FAC3AD5BFF2}"/>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48081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23CB0C-89FF-461E-9472-58019545B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90526B57-1F22-47E6-9F6F-AF0496CD34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7A29A376-CE50-4408-8DAA-A934D923FC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F6F60A6-36EA-4AD5-9456-341D847C316F}"/>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6" name="Footer Placeholder 5">
            <a:extLst>
              <a:ext uri="{FF2B5EF4-FFF2-40B4-BE49-F238E27FC236}">
                <a16:creationId xmlns:a16="http://schemas.microsoft.com/office/drawing/2014/main" xmlns="" id="{8F710263-85F1-48E4-BA5B-6B212F553ED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829281E2-2445-441F-9533-64179A9DD7B9}"/>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201893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66E39F-59E2-4D2A-9DEE-9CDD66B340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BAB4F127-7BF0-45EA-80C7-587DC003CD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91B50B42-C43B-4E8D-95DD-EA254F13F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7623EBF-3D63-4E95-A958-91299B7FA0B0}"/>
              </a:ext>
            </a:extLst>
          </p:cNvPr>
          <p:cNvSpPr>
            <a:spLocks noGrp="1"/>
          </p:cNvSpPr>
          <p:nvPr>
            <p:ph type="dt" sz="half" idx="10"/>
          </p:nvPr>
        </p:nvSpPr>
        <p:spPr/>
        <p:txBody>
          <a:bodyPr/>
          <a:lstStyle/>
          <a:p>
            <a:fld id="{16406936-CF26-4A98-9778-4F8E888FBB82}" type="datetimeFigureOut">
              <a:rPr lang="en-IN" smtClean="0"/>
              <a:pPr/>
              <a:t>07-03-2020</a:t>
            </a:fld>
            <a:endParaRPr lang="en-IN"/>
          </a:p>
        </p:txBody>
      </p:sp>
      <p:sp>
        <p:nvSpPr>
          <p:cNvPr id="6" name="Footer Placeholder 5">
            <a:extLst>
              <a:ext uri="{FF2B5EF4-FFF2-40B4-BE49-F238E27FC236}">
                <a16:creationId xmlns:a16="http://schemas.microsoft.com/office/drawing/2014/main" xmlns="" id="{5CBA2F3B-105C-4AFA-8204-124CBDD3522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B21FFCF2-340C-4898-A41B-5E989880856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343056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A8E8784-2B8F-457D-B6C5-CEEBDF73B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62785E2-82DB-4A76-B45A-13CF7939D8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E2AFB6DB-319B-4421-AD88-B5DD352C5F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06936-CF26-4A98-9778-4F8E888FBB82}" type="datetimeFigureOut">
              <a:rPr lang="en-IN" smtClean="0"/>
              <a:pPr/>
              <a:t>07-03-2020</a:t>
            </a:fld>
            <a:endParaRPr lang="en-IN"/>
          </a:p>
        </p:txBody>
      </p:sp>
      <p:sp>
        <p:nvSpPr>
          <p:cNvPr id="5" name="Footer Placeholder 4">
            <a:extLst>
              <a:ext uri="{FF2B5EF4-FFF2-40B4-BE49-F238E27FC236}">
                <a16:creationId xmlns:a16="http://schemas.microsoft.com/office/drawing/2014/main" xmlns="" id="{A6613027-988D-4D32-92AF-22F3A8D79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50370552-BA72-4960-A67F-080D178E4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282400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31ECC-177C-45E5-84DA-DB987904B539}"/>
              </a:ext>
            </a:extLst>
          </p:cNvPr>
          <p:cNvSpPr>
            <a:spLocks noGrp="1"/>
          </p:cNvSpPr>
          <p:nvPr>
            <p:ph type="ctrTitle"/>
          </p:nvPr>
        </p:nvSpPr>
        <p:spPr/>
        <p:txBody>
          <a:bodyPr>
            <a:normAutofit/>
          </a:bodyPr>
          <a:lstStyle/>
          <a:p>
            <a:endParaRPr lang="en-IN" sz="4000" dirty="0"/>
          </a:p>
        </p:txBody>
      </p:sp>
      <p:sp>
        <p:nvSpPr>
          <p:cNvPr id="3" name="Subtitle 2">
            <a:extLst>
              <a:ext uri="{FF2B5EF4-FFF2-40B4-BE49-F238E27FC236}">
                <a16:creationId xmlns:a16="http://schemas.microsoft.com/office/drawing/2014/main" xmlns="" id="{CB961148-B853-4A83-950C-4AD81DDC78B6}"/>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ENTER SUB TITLE HERE</a:t>
            </a:r>
          </a:p>
          <a:p>
            <a:endParaRPr lang="en-IN" dirty="0"/>
          </a:p>
        </p:txBody>
      </p:sp>
      <p:grpSp>
        <p:nvGrpSpPr>
          <p:cNvPr id="4" name="Group 3">
            <a:extLst>
              <a:ext uri="{FF2B5EF4-FFF2-40B4-BE49-F238E27FC236}">
                <a16:creationId xmlns:a16="http://schemas.microsoft.com/office/drawing/2014/main" xmlns="" id="{74AF2B98-49F0-4179-B6DA-BA9FD1A4D5F0}"/>
              </a:ext>
            </a:extLst>
          </p:cNvPr>
          <p:cNvGrpSpPr/>
          <p:nvPr/>
        </p:nvGrpSpPr>
        <p:grpSpPr>
          <a:xfrm>
            <a:off x="0" y="5735637"/>
            <a:ext cx="12192000" cy="1136506"/>
            <a:chOff x="0" y="5735637"/>
            <a:chExt cx="12192000" cy="1136506"/>
          </a:xfrm>
        </p:grpSpPr>
        <p:pic>
          <p:nvPicPr>
            <p:cNvPr id="5" name="Picture 4">
              <a:extLst>
                <a:ext uri="{FF2B5EF4-FFF2-40B4-BE49-F238E27FC236}">
                  <a16:creationId xmlns:a16="http://schemas.microsoft.com/office/drawing/2014/main" xmlns="" id="{298C0E6C-E093-48AA-9087-F7B0F7B43B24}"/>
                </a:ext>
              </a:extLst>
            </p:cNvPr>
            <p:cNvPicPr>
              <a:picLocks noChangeAspect="1"/>
            </p:cNvPicPr>
            <p:nvPr/>
          </p:nvPicPr>
          <p:blipFill rotWithShape="1">
            <a:blip r:embed="rId2"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a16="http://schemas.microsoft.com/office/drawing/2014/main" xmlns=""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pic>
        <p:nvPicPr>
          <p:cNvPr id="8" name="Picture 7">
            <a:extLst>
              <a:ext uri="{FF2B5EF4-FFF2-40B4-BE49-F238E27FC236}">
                <a16:creationId xmlns:a16="http://schemas.microsoft.com/office/drawing/2014/main" xmlns="" id="{AFF3B3BC-E39E-4A06-AB56-5DB7E69BD80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71339" y="315848"/>
            <a:ext cx="11312165" cy="4086471"/>
          </a:xfrm>
          <a:prstGeom prst="rect">
            <a:avLst/>
          </a:prstGeom>
        </p:spPr>
      </p:pic>
    </p:spTree>
    <p:extLst>
      <p:ext uri="{BB962C8B-B14F-4D97-AF65-F5344CB8AC3E}">
        <p14:creationId xmlns:p14="http://schemas.microsoft.com/office/powerpoint/2010/main" xmlns="" val="202266720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xmlns="" id="{C81CBEAD-2289-4B81-A138-EF037384C113}"/>
              </a:ext>
            </a:extLst>
          </p:cNvPr>
          <p:cNvSpPr/>
          <p:nvPr/>
        </p:nvSpPr>
        <p:spPr>
          <a:xfrm>
            <a:off x="122548" y="1762812"/>
            <a:ext cx="11708091" cy="4741683"/>
          </a:xfrm>
          <a:prstGeom prst="flowChartDocumen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a:extLst>
              <a:ext uri="{FF2B5EF4-FFF2-40B4-BE49-F238E27FC236}">
                <a16:creationId xmlns:a16="http://schemas.microsoft.com/office/drawing/2014/main" xmlns="" id="{8AFEF926-E9FC-4E97-AC66-52CBB5E8F1CC}"/>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xmlns="" id="{56F49B0C-94FF-4627-B86A-E624D9356980}"/>
              </a:ext>
            </a:extLst>
          </p:cNvPr>
          <p:cNvSpPr>
            <a:spLocks noGrp="1"/>
          </p:cNvSpPr>
          <p:nvPr>
            <p:ph type="ctrTitle"/>
          </p:nvPr>
        </p:nvSpPr>
        <p:spPr>
          <a:xfrm>
            <a:off x="-65987" y="59242"/>
            <a:ext cx="6633328" cy="927019"/>
          </a:xfrm>
        </p:spPr>
        <p:txBody>
          <a:bodyPr>
            <a:normAutofit fontScale="90000"/>
          </a:bodyPr>
          <a:lstStyle/>
          <a:p>
            <a:r>
              <a:rPr lang="en-IN" dirty="0">
                <a:latin typeface="Arial Black" panose="020B0A04020102020204" pitchFamily="34" charset="0"/>
              </a:rPr>
              <a:t>Ineligible credit:</a:t>
            </a:r>
          </a:p>
        </p:txBody>
      </p:sp>
      <p:sp>
        <p:nvSpPr>
          <p:cNvPr id="5" name="Subtitle 4">
            <a:extLst>
              <a:ext uri="{FF2B5EF4-FFF2-40B4-BE49-F238E27FC236}">
                <a16:creationId xmlns:a16="http://schemas.microsoft.com/office/drawing/2014/main" xmlns="" id="{43A893F8-D434-4783-9E31-54013FDBBFB1}"/>
              </a:ext>
            </a:extLst>
          </p:cNvPr>
          <p:cNvSpPr>
            <a:spLocks noGrp="1"/>
          </p:cNvSpPr>
          <p:nvPr>
            <p:ph type="subTitle" idx="1"/>
          </p:nvPr>
        </p:nvSpPr>
        <p:spPr>
          <a:xfrm>
            <a:off x="282804" y="1847654"/>
            <a:ext cx="10897384" cy="4227922"/>
          </a:xfrm>
        </p:spPr>
        <p:txBody>
          <a:bodyPr>
            <a:normAutofit/>
          </a:bodyPr>
          <a:lstStyle/>
          <a:p>
            <a:pPr marL="342900" lvl="0" indent="-342900" algn="l">
              <a:lnSpc>
                <a:spcPct val="100000"/>
              </a:lnSpc>
              <a:buFont typeface="Wingdings" panose="05000000000000000000" pitchFamily="2" charset="2"/>
              <a:buChar char="q"/>
            </a:pPr>
            <a:r>
              <a:rPr lang="en-US" dirty="0">
                <a:solidFill>
                  <a:schemeClr val="bg2"/>
                </a:solidFill>
              </a:rPr>
              <a:t>Motor vehicles used except when supplied in the usual course of business or for providing taxable service of transportation of passengers, goods and training/driving skills.</a:t>
            </a:r>
          </a:p>
          <a:p>
            <a:pPr marL="342900" lvl="0" indent="-342900" algn="l">
              <a:lnSpc>
                <a:spcPct val="100000"/>
              </a:lnSpc>
              <a:buFont typeface="Wingdings" panose="05000000000000000000" pitchFamily="2" charset="2"/>
              <a:buChar char="q"/>
            </a:pPr>
            <a:r>
              <a:rPr lang="en-US" dirty="0">
                <a:solidFill>
                  <a:schemeClr val="bg2"/>
                </a:solidFill>
              </a:rPr>
              <a:t>Goods or services used mainly for the purpose of personal use or consumption of employees.</a:t>
            </a:r>
          </a:p>
          <a:p>
            <a:pPr marL="342900" lvl="0" indent="-342900" algn="l">
              <a:lnSpc>
                <a:spcPct val="100000"/>
              </a:lnSpc>
              <a:buFont typeface="Wingdings" panose="05000000000000000000" pitchFamily="2" charset="2"/>
              <a:buChar char="q"/>
            </a:pPr>
            <a:r>
              <a:rPr lang="en-US" dirty="0">
                <a:solidFill>
                  <a:schemeClr val="bg2"/>
                </a:solidFill>
              </a:rPr>
              <a:t>Goods or services on which composition tax has been paid.</a:t>
            </a:r>
          </a:p>
          <a:p>
            <a:pPr marL="342900" lvl="0" indent="-342900" algn="l">
              <a:lnSpc>
                <a:spcPct val="100000"/>
              </a:lnSpc>
              <a:buFont typeface="Wingdings" panose="05000000000000000000" pitchFamily="2" charset="2"/>
              <a:buChar char="q"/>
            </a:pPr>
            <a:r>
              <a:rPr lang="en-US" dirty="0">
                <a:solidFill>
                  <a:schemeClr val="bg2"/>
                </a:solidFill>
              </a:rPr>
              <a:t>Goods or services used for private or personal consumption.</a:t>
            </a:r>
          </a:p>
          <a:p>
            <a:endParaRPr lang="en-IN" dirty="0">
              <a:solidFill>
                <a:schemeClr val="bg2"/>
              </a:solidFill>
            </a:endParaRPr>
          </a:p>
        </p:txBody>
      </p:sp>
    </p:spTree>
    <p:extLst>
      <p:ext uri="{BB962C8B-B14F-4D97-AF65-F5344CB8AC3E}">
        <p14:creationId xmlns:p14="http://schemas.microsoft.com/office/powerpoint/2010/main" xmlns="" val="28829446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xmlns="" id="{C81CBEAD-2289-4B81-A138-EF037384C113}"/>
              </a:ext>
            </a:extLst>
          </p:cNvPr>
          <p:cNvSpPr/>
          <p:nvPr/>
        </p:nvSpPr>
        <p:spPr>
          <a:xfrm>
            <a:off x="122548" y="1762812"/>
            <a:ext cx="11708091" cy="4741683"/>
          </a:xfrm>
          <a:prstGeom prst="flowChartDocumen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2" name="Picture 1">
            <a:extLst>
              <a:ext uri="{FF2B5EF4-FFF2-40B4-BE49-F238E27FC236}">
                <a16:creationId xmlns:a16="http://schemas.microsoft.com/office/drawing/2014/main" xmlns="" id="{8AFEF926-E9FC-4E97-AC66-52CBB5E8F1CC}"/>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xmlns="" id="{56F49B0C-94FF-4627-B86A-E624D9356980}"/>
              </a:ext>
            </a:extLst>
          </p:cNvPr>
          <p:cNvSpPr>
            <a:spLocks noGrp="1"/>
          </p:cNvSpPr>
          <p:nvPr>
            <p:ph type="ctrTitle"/>
          </p:nvPr>
        </p:nvSpPr>
        <p:spPr>
          <a:xfrm>
            <a:off x="-65987" y="59242"/>
            <a:ext cx="6633328" cy="927019"/>
          </a:xfrm>
        </p:spPr>
        <p:txBody>
          <a:bodyPr>
            <a:normAutofit fontScale="90000"/>
          </a:bodyPr>
          <a:lstStyle/>
          <a:p>
            <a:r>
              <a:rPr lang="en-IN" dirty="0">
                <a:latin typeface="Arial Black" panose="020B0A04020102020204" pitchFamily="34" charset="0"/>
              </a:rPr>
              <a:t>Ineligible credit:</a:t>
            </a:r>
          </a:p>
        </p:txBody>
      </p:sp>
      <p:sp>
        <p:nvSpPr>
          <p:cNvPr id="5" name="Subtitle 4">
            <a:extLst>
              <a:ext uri="{FF2B5EF4-FFF2-40B4-BE49-F238E27FC236}">
                <a16:creationId xmlns:a16="http://schemas.microsoft.com/office/drawing/2014/main" xmlns="" id="{43A893F8-D434-4783-9E31-54013FDBBFB1}"/>
              </a:ext>
            </a:extLst>
          </p:cNvPr>
          <p:cNvSpPr>
            <a:spLocks noGrp="1"/>
          </p:cNvSpPr>
          <p:nvPr>
            <p:ph type="subTitle" idx="1"/>
          </p:nvPr>
        </p:nvSpPr>
        <p:spPr>
          <a:xfrm>
            <a:off x="282804" y="1847654"/>
            <a:ext cx="10897384" cy="4227922"/>
          </a:xfrm>
        </p:spPr>
        <p:txBody>
          <a:bodyPr>
            <a:normAutofit/>
          </a:bodyPr>
          <a:lstStyle/>
          <a:p>
            <a:pPr marL="342900" indent="-342900" algn="l">
              <a:buFont typeface="Wingdings" panose="05000000000000000000" pitchFamily="2" charset="2"/>
              <a:buChar char="q"/>
            </a:pPr>
            <a:r>
              <a:rPr lang="en-IN" dirty="0">
                <a:solidFill>
                  <a:schemeClr val="bg2"/>
                </a:solidFill>
              </a:rPr>
              <a:t>Works contract services for construction of immovable property other than plant and machinery.</a:t>
            </a:r>
          </a:p>
          <a:p>
            <a:pPr marL="342900" indent="-342900" algn="l">
              <a:buFont typeface="Wingdings" panose="05000000000000000000" pitchFamily="2" charset="2"/>
              <a:buChar char="q"/>
            </a:pPr>
            <a:r>
              <a:rPr lang="en-IN" dirty="0">
                <a:solidFill>
                  <a:schemeClr val="bg2"/>
                </a:solidFill>
              </a:rPr>
              <a:t>Goods lost/stolen/destroyed/written off or disposed off by way of gift/free samples.</a:t>
            </a:r>
            <a:endParaRPr lang="en-IN" dirty="0"/>
          </a:p>
          <a:p>
            <a:pPr marL="342900" indent="-342900" algn="l">
              <a:buFont typeface="Wingdings" panose="05000000000000000000" pitchFamily="2" charset="2"/>
              <a:buChar char="q"/>
            </a:pPr>
            <a:r>
              <a:rPr lang="en-IN" dirty="0">
                <a:solidFill>
                  <a:schemeClr val="bg2"/>
                </a:solidFill>
              </a:rPr>
              <a:t>Membership of club/health and fitness centre.</a:t>
            </a:r>
          </a:p>
          <a:p>
            <a:pPr marL="342900" indent="-342900" algn="l">
              <a:buFont typeface="Wingdings" panose="05000000000000000000" pitchFamily="2" charset="2"/>
              <a:buChar char="q"/>
            </a:pPr>
            <a:r>
              <a:rPr lang="en-IN" dirty="0">
                <a:solidFill>
                  <a:schemeClr val="bg2"/>
                </a:solidFill>
              </a:rPr>
              <a:t>Travel benefits to employees.</a:t>
            </a:r>
          </a:p>
          <a:p>
            <a:pPr marL="342900" indent="-342900" algn="l">
              <a:buFont typeface="Wingdings" panose="05000000000000000000" pitchFamily="2" charset="2"/>
              <a:buChar char="q"/>
            </a:pPr>
            <a:r>
              <a:rPr lang="en-US" dirty="0">
                <a:solidFill>
                  <a:schemeClr val="bg2"/>
                </a:solidFill>
              </a:rPr>
              <a:t>ITC is not eligible on invoice after filing of return for the month of September or filing of annual return for the said year whichever is earlier.</a:t>
            </a:r>
          </a:p>
          <a:p>
            <a:pPr marL="342900" indent="-342900" algn="l">
              <a:buFont typeface="Wingdings" panose="05000000000000000000" pitchFamily="2" charset="2"/>
              <a:buChar char="q"/>
            </a:pPr>
            <a:endParaRPr lang="en-IN" dirty="0">
              <a:solidFill>
                <a:schemeClr val="bg2"/>
              </a:solidFill>
            </a:endParaRPr>
          </a:p>
          <a:p>
            <a:pPr marL="342900" indent="-342900" algn="l">
              <a:buFont typeface="Wingdings" panose="05000000000000000000" pitchFamily="2" charset="2"/>
              <a:buChar char="q"/>
            </a:pPr>
            <a:endParaRPr lang="en-IN" dirty="0">
              <a:solidFill>
                <a:schemeClr val="bg2"/>
              </a:solidFill>
            </a:endParaRPr>
          </a:p>
        </p:txBody>
      </p:sp>
    </p:spTree>
    <p:extLst>
      <p:ext uri="{BB962C8B-B14F-4D97-AF65-F5344CB8AC3E}">
        <p14:creationId xmlns:p14="http://schemas.microsoft.com/office/powerpoint/2010/main" xmlns="" val="41895738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AFEF926-E9FC-4E97-AC66-52CBB5E8F1CC}"/>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aphicFrame>
        <p:nvGraphicFramePr>
          <p:cNvPr id="5" name="Diagram 4">
            <a:extLst>
              <a:ext uri="{FF2B5EF4-FFF2-40B4-BE49-F238E27FC236}">
                <a16:creationId xmlns:a16="http://schemas.microsoft.com/office/drawing/2014/main" xmlns="" id="{B0555C00-5ADA-4292-ABF3-403348A8747F}"/>
              </a:ext>
            </a:extLst>
          </p:cNvPr>
          <p:cNvGraphicFramePr/>
          <p:nvPr>
            <p:extLst>
              <p:ext uri="{D42A27DB-BD31-4B8C-83A1-F6EECF244321}">
                <p14:modId xmlns:p14="http://schemas.microsoft.com/office/powerpoint/2010/main" xmlns="" val="2217269568"/>
              </p:ext>
            </p:extLst>
          </p:nvPr>
        </p:nvGraphicFramePr>
        <p:xfrm>
          <a:off x="0" y="56562"/>
          <a:ext cx="12192000" cy="66270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1597410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5FE49850-E169-43CA-9BCF-A5607F44535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graphicFrame>
        <p:nvGraphicFramePr>
          <p:cNvPr id="4" name="Diagram 3">
            <a:extLst>
              <a:ext uri="{FF2B5EF4-FFF2-40B4-BE49-F238E27FC236}">
                <a16:creationId xmlns:a16="http://schemas.microsoft.com/office/drawing/2014/main" xmlns="" id="{1042F8CE-505B-4AA5-B8D0-720FB22F10CD}"/>
              </a:ext>
            </a:extLst>
          </p:cNvPr>
          <p:cNvGraphicFramePr/>
          <p:nvPr>
            <p:extLst>
              <p:ext uri="{D42A27DB-BD31-4B8C-83A1-F6EECF244321}">
                <p14:modId xmlns:p14="http://schemas.microsoft.com/office/powerpoint/2010/main" xmlns="" val="364325345"/>
              </p:ext>
            </p:extLst>
          </p:nvPr>
        </p:nvGraphicFramePr>
        <p:xfrm>
          <a:off x="2194348" y="1517715"/>
          <a:ext cx="7977171" cy="4516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xmlns="" id="{DFB2120E-3D53-4BD3-B4CE-319D8AA7CF2B}"/>
              </a:ext>
            </a:extLst>
          </p:cNvPr>
          <p:cNvSpPr>
            <a:spLocks noGrp="1"/>
          </p:cNvSpPr>
          <p:nvPr>
            <p:ph type="ctrTitle"/>
          </p:nvPr>
        </p:nvSpPr>
        <p:spPr>
          <a:xfrm>
            <a:off x="62846" y="207959"/>
            <a:ext cx="9144000" cy="781851"/>
          </a:xfrm>
        </p:spPr>
        <p:txBody>
          <a:bodyPr>
            <a:normAutofit fontScale="90000"/>
          </a:bodyPr>
          <a:lstStyle/>
          <a:p>
            <a:pPr algn="l"/>
            <a:r>
              <a:rPr lang="en-IN" dirty="0">
                <a:latin typeface="Arial Black" panose="020B0A04020102020204" pitchFamily="34" charset="0"/>
              </a:rPr>
              <a:t>Payment of tax</a:t>
            </a:r>
          </a:p>
        </p:txBody>
      </p:sp>
    </p:spTree>
    <p:extLst>
      <p:ext uri="{BB962C8B-B14F-4D97-AF65-F5344CB8AC3E}">
        <p14:creationId xmlns:p14="http://schemas.microsoft.com/office/powerpoint/2010/main" xmlns="" val="4898176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31ECC-177C-45E5-84DA-DB987904B539}"/>
              </a:ext>
            </a:extLst>
          </p:cNvPr>
          <p:cNvSpPr>
            <a:spLocks noGrp="1"/>
          </p:cNvSpPr>
          <p:nvPr>
            <p:ph type="ctrTitle"/>
          </p:nvPr>
        </p:nvSpPr>
        <p:spPr>
          <a:xfrm>
            <a:off x="289088" y="-215957"/>
            <a:ext cx="9144000" cy="1121216"/>
          </a:xfrm>
        </p:spPr>
        <p:txBody>
          <a:bodyPr>
            <a:normAutofit/>
          </a:bodyPr>
          <a:lstStyle/>
          <a:p>
            <a:pPr algn="l"/>
            <a:r>
              <a:rPr lang="en-IN" sz="4000" dirty="0">
                <a:latin typeface="Arial Black" panose="020B0A04020102020204" pitchFamily="34" charset="0"/>
              </a:rPr>
              <a:t>Time period to avail ITC</a:t>
            </a:r>
          </a:p>
        </p:txBody>
      </p:sp>
      <p:pic>
        <p:nvPicPr>
          <p:cNvPr id="10" name="Picture 9">
            <a:extLst>
              <a:ext uri="{FF2B5EF4-FFF2-40B4-BE49-F238E27FC236}">
                <a16:creationId xmlns:a16="http://schemas.microsoft.com/office/drawing/2014/main" xmlns="" id="{5FE49850-E169-43CA-9BCF-A5607F44535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
        <p:nvSpPr>
          <p:cNvPr id="5" name="Rectangle: Rounded Corners 4">
            <a:extLst>
              <a:ext uri="{FF2B5EF4-FFF2-40B4-BE49-F238E27FC236}">
                <a16:creationId xmlns:a16="http://schemas.microsoft.com/office/drawing/2014/main" xmlns="" id="{A9FFBA50-9319-481A-8A7A-E477C30F697A}"/>
              </a:ext>
            </a:extLst>
          </p:cNvPr>
          <p:cNvSpPr/>
          <p:nvPr/>
        </p:nvSpPr>
        <p:spPr>
          <a:xfrm>
            <a:off x="474478" y="1904214"/>
            <a:ext cx="3164268" cy="2733774"/>
          </a:xfrm>
          <a:prstGeom prst="roundRec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 YEAR FROM THE DATE OF INVOICE</a:t>
            </a:r>
          </a:p>
        </p:txBody>
      </p:sp>
      <p:sp>
        <p:nvSpPr>
          <p:cNvPr id="11" name="Rectangle: Rounded Corners 10">
            <a:extLst>
              <a:ext uri="{FF2B5EF4-FFF2-40B4-BE49-F238E27FC236}">
                <a16:creationId xmlns:a16="http://schemas.microsoft.com/office/drawing/2014/main" xmlns="" id="{D3DF158D-2A03-405C-9CB6-4C95D3FD24D3}"/>
              </a:ext>
            </a:extLst>
          </p:cNvPr>
          <p:cNvSpPr/>
          <p:nvPr/>
        </p:nvSpPr>
        <p:spPr>
          <a:xfrm>
            <a:off x="4479302" y="1802090"/>
            <a:ext cx="3164268" cy="2835897"/>
          </a:xfrm>
          <a:prstGeom prst="roundRect">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SEPTEMBER FOLLOWING THE END OF FINANCIAL YEAR</a:t>
            </a:r>
          </a:p>
        </p:txBody>
      </p:sp>
      <p:sp>
        <p:nvSpPr>
          <p:cNvPr id="12" name="Rectangle: Rounded Corners 11">
            <a:extLst>
              <a:ext uri="{FF2B5EF4-FFF2-40B4-BE49-F238E27FC236}">
                <a16:creationId xmlns:a16="http://schemas.microsoft.com/office/drawing/2014/main" xmlns="" id="{75C0AD89-BD72-4846-B1D4-7B268F6000C7}"/>
              </a:ext>
            </a:extLst>
          </p:cNvPr>
          <p:cNvSpPr/>
          <p:nvPr/>
        </p:nvSpPr>
        <p:spPr>
          <a:xfrm>
            <a:off x="8729221" y="1802089"/>
            <a:ext cx="3164268" cy="2835897"/>
          </a:xfrm>
          <a:prstGeom prst="roundRec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DATE OF FILING OF RETURN</a:t>
            </a:r>
          </a:p>
        </p:txBody>
      </p:sp>
      <p:sp>
        <p:nvSpPr>
          <p:cNvPr id="6" name="Rectangle 5">
            <a:extLst>
              <a:ext uri="{FF2B5EF4-FFF2-40B4-BE49-F238E27FC236}">
                <a16:creationId xmlns:a16="http://schemas.microsoft.com/office/drawing/2014/main" xmlns="" id="{CF3278F2-904F-455B-AD27-D64711F5C0A2}"/>
              </a:ext>
            </a:extLst>
          </p:cNvPr>
          <p:cNvSpPr/>
          <p:nvPr/>
        </p:nvSpPr>
        <p:spPr>
          <a:xfrm>
            <a:off x="1524000" y="5043340"/>
            <a:ext cx="8836058" cy="1592556"/>
          </a:xfrm>
          <a:prstGeom prst="rect">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WHICHEVER IS EARLIER</a:t>
            </a:r>
          </a:p>
        </p:txBody>
      </p:sp>
    </p:spTree>
    <p:extLst>
      <p:ext uri="{BB962C8B-B14F-4D97-AF65-F5344CB8AC3E}">
        <p14:creationId xmlns:p14="http://schemas.microsoft.com/office/powerpoint/2010/main" xmlns="" val="9953412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31ECC-177C-45E5-84DA-DB987904B539}"/>
              </a:ext>
            </a:extLst>
          </p:cNvPr>
          <p:cNvSpPr>
            <a:spLocks noGrp="1"/>
          </p:cNvSpPr>
          <p:nvPr>
            <p:ph type="ctrTitle"/>
          </p:nvPr>
        </p:nvSpPr>
        <p:spPr/>
        <p:txBody>
          <a:bodyPr>
            <a:normAutofit/>
          </a:bodyPr>
          <a:lstStyle/>
          <a:p>
            <a:r>
              <a:rPr lang="en-IN" sz="5400" dirty="0">
                <a:solidFill>
                  <a:srgbClr val="002060"/>
                </a:solidFill>
                <a:latin typeface="Arial Black" panose="020B0A04020102020204" pitchFamily="34" charset="0"/>
                <a:cs typeface="Times New Roman" panose="02020603050405020304" pitchFamily="18" charset="0"/>
              </a:rPr>
              <a:t>THANK YOU</a:t>
            </a:r>
            <a:endParaRPr lang="en-IN" sz="5400" dirty="0">
              <a:latin typeface="Arial Black" panose="020B0A04020102020204" pitchFamily="34" charset="0"/>
            </a:endParaRPr>
          </a:p>
        </p:txBody>
      </p:sp>
      <p:pic>
        <p:nvPicPr>
          <p:cNvPr id="9" name="Picture 8">
            <a:extLst>
              <a:ext uri="{FF2B5EF4-FFF2-40B4-BE49-F238E27FC236}">
                <a16:creationId xmlns:a16="http://schemas.microsoft.com/office/drawing/2014/main" xmlns="" id="{D581B5C2-E367-41B3-BBA0-A9A09E604075}"/>
              </a:ext>
            </a:extLst>
          </p:cNvPr>
          <p:cNvPicPr>
            <a:picLocks noChangeAspect="1"/>
          </p:cNvPicPr>
          <p:nvPr/>
        </p:nvPicPr>
        <p:blipFill rotWithShape="1">
          <a:blip r:embed="rId2"/>
          <a:srcRect l="6300" t="71332" r="6325" b="11333"/>
          <a:stretch/>
        </p:blipFill>
        <p:spPr>
          <a:xfrm>
            <a:off x="1861676" y="5778342"/>
            <a:ext cx="8468648" cy="944999"/>
          </a:xfrm>
          <a:prstGeom prst="rect">
            <a:avLst/>
          </a:prstGeom>
        </p:spPr>
      </p:pic>
      <p:pic>
        <p:nvPicPr>
          <p:cNvPr id="10" name="Picture 9">
            <a:extLst>
              <a:ext uri="{FF2B5EF4-FFF2-40B4-BE49-F238E27FC236}">
                <a16:creationId xmlns:a16="http://schemas.microsoft.com/office/drawing/2014/main" xmlns="" id="{5FE49850-E169-43CA-9BCF-A5607F44535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
        <p:nvSpPr>
          <p:cNvPr id="5" name="Rectangle 4">
            <a:extLst>
              <a:ext uri="{FF2B5EF4-FFF2-40B4-BE49-F238E27FC236}">
                <a16:creationId xmlns:a16="http://schemas.microsoft.com/office/drawing/2014/main" xmlns="" id="{D08A0472-D11B-4FFA-9EE8-2220D6187629}"/>
              </a:ext>
            </a:extLst>
          </p:cNvPr>
          <p:cNvSpPr/>
          <p:nvPr/>
        </p:nvSpPr>
        <p:spPr>
          <a:xfrm>
            <a:off x="8849771" y="4636655"/>
            <a:ext cx="3343563" cy="119433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A presentation by-</a:t>
            </a:r>
          </a:p>
          <a:p>
            <a:pPr algn="ctr"/>
            <a:r>
              <a:rPr lang="en-IN" dirty="0"/>
              <a:t>Aditya chandnani</a:t>
            </a:r>
          </a:p>
          <a:p>
            <a:pPr algn="ctr"/>
            <a:endParaRPr lang="en-IN" dirty="0"/>
          </a:p>
        </p:txBody>
      </p:sp>
    </p:spTree>
    <p:extLst>
      <p:ext uri="{BB962C8B-B14F-4D97-AF65-F5344CB8AC3E}">
        <p14:creationId xmlns:p14="http://schemas.microsoft.com/office/powerpoint/2010/main" xmlns="" val="3812753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148E48-D72C-42C4-85D4-40CC9C8D5A23}"/>
              </a:ext>
            </a:extLst>
          </p:cNvPr>
          <p:cNvSpPr>
            <a:spLocks noGrp="1"/>
          </p:cNvSpPr>
          <p:nvPr>
            <p:ph type="title"/>
          </p:nvPr>
        </p:nvSpPr>
        <p:spPr>
          <a:xfrm>
            <a:off x="103695" y="-579747"/>
            <a:ext cx="6060633" cy="1600200"/>
          </a:xfrm>
        </p:spPr>
        <p:txBody>
          <a:bodyPr>
            <a:normAutofit/>
          </a:bodyPr>
          <a:lstStyle/>
          <a:p>
            <a:r>
              <a:rPr lang="en-IN" sz="6600" b="1" dirty="0">
                <a:latin typeface="Times New Roman" panose="02020603050405020304" pitchFamily="18" charset="0"/>
                <a:cs typeface="Times New Roman" panose="02020603050405020304" pitchFamily="18" charset="0"/>
              </a:rPr>
              <a:t>Overview</a:t>
            </a:r>
          </a:p>
        </p:txBody>
      </p:sp>
      <p:pic>
        <p:nvPicPr>
          <p:cNvPr id="5" name="Picture 4">
            <a:extLst>
              <a:ext uri="{FF2B5EF4-FFF2-40B4-BE49-F238E27FC236}">
                <a16:creationId xmlns:a16="http://schemas.microsoft.com/office/drawing/2014/main" xmlns="" id="{ECBA5C57-A983-434C-B357-B692D3B25711}"/>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6" name="Rectangle 5">
            <a:extLst>
              <a:ext uri="{FF2B5EF4-FFF2-40B4-BE49-F238E27FC236}">
                <a16:creationId xmlns:a16="http://schemas.microsoft.com/office/drawing/2014/main" xmlns="" id="{574F15C6-C039-4BD8-8825-B2FC9A1B0D38}"/>
              </a:ext>
            </a:extLst>
          </p:cNvPr>
          <p:cNvSpPr/>
          <p:nvPr/>
        </p:nvSpPr>
        <p:spPr>
          <a:xfrm>
            <a:off x="237241" y="1802876"/>
            <a:ext cx="11717518" cy="4513083"/>
          </a:xfrm>
          <a:prstGeom prst="rect">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Input Tax Credit or ITC is the tax that a business pays on a purchase and that it can use to reduce its tax liability when it makes a sale. In other words, businesses can reduce their tax liability by claiming credit to the extent of GST paid on purchases.</a:t>
            </a:r>
            <a:endParaRPr lang="en-IN" sz="2800" b="1" dirty="0"/>
          </a:p>
        </p:txBody>
      </p:sp>
    </p:spTree>
    <p:extLst>
      <p:ext uri="{BB962C8B-B14F-4D97-AF65-F5344CB8AC3E}">
        <p14:creationId xmlns:p14="http://schemas.microsoft.com/office/powerpoint/2010/main" xmlns="" val="8540567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a:extLst>
              <a:ext uri="{FF2B5EF4-FFF2-40B4-BE49-F238E27FC236}">
                <a16:creationId xmlns:a16="http://schemas.microsoft.com/office/drawing/2014/main" xmlns="" id="{764B38AD-9032-4AEB-9980-CDCB90EA3F95}"/>
              </a:ext>
            </a:extLst>
          </p:cNvPr>
          <p:cNvSpPr/>
          <p:nvPr/>
        </p:nvSpPr>
        <p:spPr>
          <a:xfrm>
            <a:off x="141395" y="2300140"/>
            <a:ext cx="12000322" cy="299871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200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200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1667" y="0"/>
                </a:moveTo>
                <a:lnTo>
                  <a:pt x="10000" y="0"/>
                </a:lnTo>
                <a:cubicBezTo>
                  <a:pt x="9079" y="0"/>
                  <a:pt x="9200" y="2239"/>
                  <a:pt x="9200" y="5000"/>
                </a:cubicBezTo>
                <a:cubicBezTo>
                  <a:pt x="9200" y="7761"/>
                  <a:pt x="9079" y="10000"/>
                  <a:pt x="10000" y="10000"/>
                </a:cubicBezTo>
                <a:lnTo>
                  <a:pt x="1667" y="10000"/>
                </a:lnTo>
                <a:cubicBezTo>
                  <a:pt x="746" y="10000"/>
                  <a:pt x="0" y="7761"/>
                  <a:pt x="0" y="5000"/>
                </a:cubicBezTo>
                <a:cubicBezTo>
                  <a:pt x="0" y="2239"/>
                  <a:pt x="746" y="0"/>
                  <a:pt x="1667" y="0"/>
                </a:cubicBezTo>
                <a:close/>
              </a:path>
            </a:pathLst>
          </a:custGeom>
          <a:solidFill>
            <a:srgbClr val="C00000">
              <a:alpha val="86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a:extLst>
              <a:ext uri="{FF2B5EF4-FFF2-40B4-BE49-F238E27FC236}">
                <a16:creationId xmlns:a16="http://schemas.microsoft.com/office/drawing/2014/main" xmlns="" id="{ECBA5C57-A983-434C-B357-B692D3B25711}"/>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9" name="Title 8">
            <a:extLst>
              <a:ext uri="{FF2B5EF4-FFF2-40B4-BE49-F238E27FC236}">
                <a16:creationId xmlns:a16="http://schemas.microsoft.com/office/drawing/2014/main" xmlns="" id="{921BEE1A-B6A7-4521-BC1C-5D1B25F9FEA7}"/>
              </a:ext>
            </a:extLst>
          </p:cNvPr>
          <p:cNvSpPr>
            <a:spLocks noGrp="1"/>
          </p:cNvSpPr>
          <p:nvPr>
            <p:ph type="title"/>
          </p:nvPr>
        </p:nvSpPr>
        <p:spPr>
          <a:xfrm>
            <a:off x="0" y="18255"/>
            <a:ext cx="10515600" cy="1325563"/>
          </a:xfrm>
        </p:spPr>
        <p:txBody>
          <a:bodyPr>
            <a:normAutofit/>
          </a:bodyPr>
          <a:lstStyle/>
          <a:p>
            <a:r>
              <a:rPr lang="en-IN" sz="3600" dirty="0">
                <a:latin typeface="Arial Black" panose="020B0A04020102020204" pitchFamily="34" charset="0"/>
              </a:rPr>
              <a:t>Input tax credit-major principles</a:t>
            </a:r>
          </a:p>
        </p:txBody>
      </p:sp>
      <p:sp>
        <p:nvSpPr>
          <p:cNvPr id="10" name="Content Placeholder 9">
            <a:extLst>
              <a:ext uri="{FF2B5EF4-FFF2-40B4-BE49-F238E27FC236}">
                <a16:creationId xmlns:a16="http://schemas.microsoft.com/office/drawing/2014/main" xmlns="" id="{D2B769D8-62E9-46FA-B400-2304587B1EB6}"/>
              </a:ext>
            </a:extLst>
          </p:cNvPr>
          <p:cNvSpPr>
            <a:spLocks noGrp="1"/>
          </p:cNvSpPr>
          <p:nvPr>
            <p:ph idx="1"/>
          </p:nvPr>
        </p:nvSpPr>
        <p:spPr>
          <a:xfrm>
            <a:off x="838200" y="2598625"/>
            <a:ext cx="10515600" cy="4351338"/>
          </a:xfrm>
        </p:spPr>
        <p:txBody>
          <a:bodyPr/>
          <a:lstStyle/>
          <a:p>
            <a:r>
              <a:rPr lang="en-IN" dirty="0"/>
              <a:t>Allow credit on taxes paid on all purchases intended for further </a:t>
            </a:r>
            <a:r>
              <a:rPr lang="en-IN" dirty="0" smtClean="0"/>
              <a:t>sale.</a:t>
            </a:r>
            <a:endParaRPr lang="en-IN" dirty="0"/>
          </a:p>
          <a:p>
            <a:r>
              <a:rPr lang="en-IN" dirty="0"/>
              <a:t>Allow credit of taxes paid on all other business </a:t>
            </a:r>
            <a:r>
              <a:rPr lang="en-IN" dirty="0" smtClean="0"/>
              <a:t>expenses.</a:t>
            </a:r>
            <a:endParaRPr lang="en-IN" dirty="0"/>
          </a:p>
          <a:p>
            <a:r>
              <a:rPr lang="en-IN" dirty="0"/>
              <a:t>Personal expenses are not </a:t>
            </a:r>
            <a:r>
              <a:rPr lang="en-IN" dirty="0" smtClean="0"/>
              <a:t>creditable.</a:t>
            </a:r>
            <a:endParaRPr lang="en-IN" dirty="0"/>
          </a:p>
          <a:p>
            <a:r>
              <a:rPr lang="en-IN" dirty="0"/>
              <a:t>It should be used or intended to be used in the course or furtherance of </a:t>
            </a:r>
            <a:r>
              <a:rPr lang="en-IN" dirty="0" smtClean="0"/>
              <a:t>business.</a:t>
            </a:r>
            <a:endParaRPr lang="en-IN" dirty="0"/>
          </a:p>
          <a:p>
            <a:pPr marL="0" indent="0">
              <a:buNone/>
            </a:pPr>
            <a:endParaRPr lang="en-IN" dirty="0"/>
          </a:p>
        </p:txBody>
      </p:sp>
    </p:spTree>
    <p:extLst>
      <p:ext uri="{BB962C8B-B14F-4D97-AF65-F5344CB8AC3E}">
        <p14:creationId xmlns:p14="http://schemas.microsoft.com/office/powerpoint/2010/main" xmlns="" val="7697794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xmlns="" id="{3AB93884-3C85-4B65-A885-0C837C409934}"/>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351175" y="1621214"/>
            <a:ext cx="9389654" cy="4484710"/>
          </a:xfrm>
        </p:spPr>
      </p:pic>
      <p:pic>
        <p:nvPicPr>
          <p:cNvPr id="6" name="Picture 5">
            <a:extLst>
              <a:ext uri="{FF2B5EF4-FFF2-40B4-BE49-F238E27FC236}">
                <a16:creationId xmlns:a16="http://schemas.microsoft.com/office/drawing/2014/main" xmlns="" id="{1CB9AAE0-7F8A-4A55-8A36-C9BC5C0C1A1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
        <p:nvSpPr>
          <p:cNvPr id="3" name="Rectangle 2">
            <a:extLst>
              <a:ext uri="{FF2B5EF4-FFF2-40B4-BE49-F238E27FC236}">
                <a16:creationId xmlns:a16="http://schemas.microsoft.com/office/drawing/2014/main" xmlns="" id="{46830ECC-3F8C-49B9-A044-1F4DEFE4E911}"/>
              </a:ext>
            </a:extLst>
          </p:cNvPr>
          <p:cNvSpPr/>
          <p:nvPr/>
        </p:nvSpPr>
        <p:spPr>
          <a:xfrm>
            <a:off x="1282045" y="1541173"/>
            <a:ext cx="9558780" cy="8107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itle 1">
            <a:extLst>
              <a:ext uri="{FF2B5EF4-FFF2-40B4-BE49-F238E27FC236}">
                <a16:creationId xmlns:a16="http://schemas.microsoft.com/office/drawing/2014/main" xmlns="" id="{04ED6DB1-AD1A-482E-9D17-504D08F2212C}"/>
              </a:ext>
            </a:extLst>
          </p:cNvPr>
          <p:cNvSpPr>
            <a:spLocks noGrp="1"/>
          </p:cNvSpPr>
          <p:nvPr>
            <p:ph type="title"/>
          </p:nvPr>
        </p:nvSpPr>
        <p:spPr>
          <a:xfrm>
            <a:off x="976914" y="173937"/>
            <a:ext cx="8964891" cy="1590692"/>
          </a:xfrm>
        </p:spPr>
        <p:txBody>
          <a:bodyPr>
            <a:noAutofit/>
          </a:bodyPr>
          <a:lstStyle/>
          <a:p>
            <a:r>
              <a:rPr lang="en-IN" sz="4000" b="1" dirty="0">
                <a:latin typeface="Arial Black" panose="020B0A04020102020204" pitchFamily="34" charset="0"/>
                <a:cs typeface="Times New Roman" panose="02020603050405020304" pitchFamily="18" charset="0"/>
              </a:rPr>
              <a:t>Understanding input credit</a:t>
            </a:r>
          </a:p>
        </p:txBody>
      </p:sp>
    </p:spTree>
    <p:extLst>
      <p:ext uri="{BB962C8B-B14F-4D97-AF65-F5344CB8AC3E}">
        <p14:creationId xmlns:p14="http://schemas.microsoft.com/office/powerpoint/2010/main" xmlns="" val="25060818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1CB9AAE0-7F8A-4A55-8A36-C9BC5C0C1A1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Rectangle 2">
            <a:extLst>
              <a:ext uri="{FF2B5EF4-FFF2-40B4-BE49-F238E27FC236}">
                <a16:creationId xmlns:a16="http://schemas.microsoft.com/office/drawing/2014/main" xmlns="" id="{46830ECC-3F8C-49B9-A044-1F4DEFE4E911}"/>
              </a:ext>
            </a:extLst>
          </p:cNvPr>
          <p:cNvSpPr/>
          <p:nvPr/>
        </p:nvSpPr>
        <p:spPr>
          <a:xfrm>
            <a:off x="1282045" y="848414"/>
            <a:ext cx="9558780" cy="8107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4">
            <a:extLst>
              <a:ext uri="{FF2B5EF4-FFF2-40B4-BE49-F238E27FC236}">
                <a16:creationId xmlns:a16="http://schemas.microsoft.com/office/drawing/2014/main" xmlns="" id="{0F7FB7C5-9B14-4F04-B23F-4BFEF05D223C}"/>
              </a:ext>
            </a:extLst>
          </p:cNvPr>
          <p:cNvSpPr>
            <a:spLocks noGrp="1"/>
          </p:cNvSpPr>
          <p:nvPr>
            <p:ph type="title"/>
          </p:nvPr>
        </p:nvSpPr>
        <p:spPr>
          <a:xfrm>
            <a:off x="203091" y="58137"/>
            <a:ext cx="8269577" cy="1346457"/>
          </a:xfrm>
        </p:spPr>
        <p:txBody>
          <a:bodyPr>
            <a:noAutofit/>
          </a:bodyPr>
          <a:lstStyle/>
          <a:p>
            <a:r>
              <a:rPr lang="en-US" sz="3600" b="1" dirty="0">
                <a:latin typeface="Arial Black" panose="020B0A04020102020204" pitchFamily="34" charset="0"/>
              </a:rPr>
              <a:t>Conditions for availing of ITC</a:t>
            </a:r>
            <a:endParaRPr lang="en-IN" sz="3600" dirty="0">
              <a:latin typeface="Arial Black" panose="020B0A04020102020204" pitchFamily="34" charset="0"/>
            </a:endParaRPr>
          </a:p>
        </p:txBody>
      </p:sp>
      <p:sp>
        <p:nvSpPr>
          <p:cNvPr id="15" name="Rectangle: Rounded Corners 14">
            <a:extLst>
              <a:ext uri="{FF2B5EF4-FFF2-40B4-BE49-F238E27FC236}">
                <a16:creationId xmlns:a16="http://schemas.microsoft.com/office/drawing/2014/main" xmlns="" id="{482B8508-F35E-473F-9E27-55585CD66C36}"/>
              </a:ext>
            </a:extLst>
          </p:cNvPr>
          <p:cNvSpPr/>
          <p:nvPr/>
        </p:nvSpPr>
        <p:spPr>
          <a:xfrm>
            <a:off x="179109" y="1654406"/>
            <a:ext cx="3777008" cy="1090371"/>
          </a:xfrm>
          <a:prstGeom prst="roundRec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 must have a tax invoice(of purchase) or debit note issued by registered dealer</a:t>
            </a:r>
            <a:endParaRPr lang="en-IN" dirty="0"/>
          </a:p>
        </p:txBody>
      </p:sp>
      <p:sp>
        <p:nvSpPr>
          <p:cNvPr id="17" name="Rectangle: Rounded Corners 16">
            <a:extLst>
              <a:ext uri="{FF2B5EF4-FFF2-40B4-BE49-F238E27FC236}">
                <a16:creationId xmlns:a16="http://schemas.microsoft.com/office/drawing/2014/main" xmlns="" id="{C44CF4B3-EECE-406E-80A0-D89DC0E99057}"/>
              </a:ext>
            </a:extLst>
          </p:cNvPr>
          <p:cNvSpPr/>
          <p:nvPr/>
        </p:nvSpPr>
        <p:spPr>
          <a:xfrm>
            <a:off x="226241" y="3119938"/>
            <a:ext cx="3777008" cy="1090371"/>
          </a:xfrm>
          <a:prstGeom prst="roundRect">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Goods / service should have been received/deemed to be received by the taxable person</a:t>
            </a:r>
            <a:endParaRPr lang="en-IN" dirty="0"/>
          </a:p>
        </p:txBody>
      </p:sp>
      <p:sp>
        <p:nvSpPr>
          <p:cNvPr id="18" name="Rectangle: Rounded Corners 17">
            <a:extLst>
              <a:ext uri="{FF2B5EF4-FFF2-40B4-BE49-F238E27FC236}">
                <a16:creationId xmlns:a16="http://schemas.microsoft.com/office/drawing/2014/main" xmlns="" id="{0D1A16E1-FD02-470E-B95D-3EA3FC56A1F2}"/>
              </a:ext>
            </a:extLst>
          </p:cNvPr>
          <p:cNvSpPr/>
          <p:nvPr/>
        </p:nvSpPr>
        <p:spPr>
          <a:xfrm>
            <a:off x="179109" y="4511341"/>
            <a:ext cx="3777008" cy="1090371"/>
          </a:xfrm>
          <a:prstGeom prst="roundRec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The tax charged on your purchases has been deposited/paid to the government by the supplier in cash or via claiming input credit</a:t>
            </a:r>
            <a:endParaRPr lang="en-IN" sz="1600" dirty="0"/>
          </a:p>
        </p:txBody>
      </p:sp>
      <p:sp>
        <p:nvSpPr>
          <p:cNvPr id="19" name="Rectangle: Rounded Corners 18">
            <a:extLst>
              <a:ext uri="{FF2B5EF4-FFF2-40B4-BE49-F238E27FC236}">
                <a16:creationId xmlns:a16="http://schemas.microsoft.com/office/drawing/2014/main" xmlns="" id="{7227FF2E-1F25-49D5-B4AE-455607523FDA}"/>
              </a:ext>
            </a:extLst>
          </p:cNvPr>
          <p:cNvSpPr/>
          <p:nvPr/>
        </p:nvSpPr>
        <p:spPr>
          <a:xfrm>
            <a:off x="3947829" y="5598164"/>
            <a:ext cx="3589044" cy="1090371"/>
          </a:xfrm>
          <a:prstGeom prst="roundRect">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Supplier has filed GST returns</a:t>
            </a:r>
            <a:endParaRPr lang="en-IN" dirty="0"/>
          </a:p>
        </p:txBody>
      </p:sp>
      <p:sp>
        <p:nvSpPr>
          <p:cNvPr id="20" name="Rectangle: Rounded Corners 19">
            <a:extLst>
              <a:ext uri="{FF2B5EF4-FFF2-40B4-BE49-F238E27FC236}">
                <a16:creationId xmlns:a16="http://schemas.microsoft.com/office/drawing/2014/main" xmlns="" id="{961F7ADC-8603-4D03-B13D-C7ED59B789A0}"/>
              </a:ext>
            </a:extLst>
          </p:cNvPr>
          <p:cNvSpPr/>
          <p:nvPr/>
        </p:nvSpPr>
        <p:spPr>
          <a:xfrm>
            <a:off x="7356764" y="1383979"/>
            <a:ext cx="4095231" cy="1303799"/>
          </a:xfrm>
          <a:prstGeom prst="roundRec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Failure to the supplier towards supply of goods and/or services within 180 days from the date of invoice, ITC already claimed will be added to output tax liability and interest to paid on such tax involved. </a:t>
            </a:r>
            <a:endParaRPr lang="en-IN" sz="1600" dirty="0"/>
          </a:p>
        </p:txBody>
      </p:sp>
      <p:sp>
        <p:nvSpPr>
          <p:cNvPr id="23" name="Rectangle: Rounded Corners 22">
            <a:extLst>
              <a:ext uri="{FF2B5EF4-FFF2-40B4-BE49-F238E27FC236}">
                <a16:creationId xmlns:a16="http://schemas.microsoft.com/office/drawing/2014/main" xmlns="" id="{01FCBBA4-9F96-457A-BC80-F959466CEF57}"/>
              </a:ext>
            </a:extLst>
          </p:cNvPr>
          <p:cNvSpPr/>
          <p:nvPr/>
        </p:nvSpPr>
        <p:spPr>
          <a:xfrm>
            <a:off x="7370618" y="4211780"/>
            <a:ext cx="4186647" cy="1348367"/>
          </a:xfrm>
          <a:prstGeom prst="roundRect">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timelines for entitlement of credit against a particular invoice shall lapse on the expiry of one year from date of issue of invoice.</a:t>
            </a:r>
            <a:endParaRPr lang="en-IN" dirty="0"/>
          </a:p>
        </p:txBody>
      </p:sp>
      <p:sp>
        <p:nvSpPr>
          <p:cNvPr id="25" name="Rectangle: Rounded Corners 24">
            <a:extLst>
              <a:ext uri="{FF2B5EF4-FFF2-40B4-BE49-F238E27FC236}">
                <a16:creationId xmlns:a16="http://schemas.microsoft.com/office/drawing/2014/main" xmlns="" id="{8990F4E4-63BD-438F-9366-51D2620E65FD}"/>
              </a:ext>
            </a:extLst>
          </p:cNvPr>
          <p:cNvSpPr/>
          <p:nvPr/>
        </p:nvSpPr>
        <p:spPr>
          <a:xfrm>
            <a:off x="7412182" y="2814539"/>
            <a:ext cx="4039813" cy="1286404"/>
          </a:xfrm>
          <a:prstGeom prst="roundRect">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 ITC will be allowed if depreciation have been claimed on tax component of a capital good</a:t>
            </a:r>
            <a:endParaRPr lang="en-IN" dirty="0"/>
          </a:p>
        </p:txBody>
      </p:sp>
    </p:spTree>
    <p:extLst>
      <p:ext uri="{BB962C8B-B14F-4D97-AF65-F5344CB8AC3E}">
        <p14:creationId xmlns:p14="http://schemas.microsoft.com/office/powerpoint/2010/main" xmlns="" val="27183035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Stored Data 1">
            <a:extLst>
              <a:ext uri="{FF2B5EF4-FFF2-40B4-BE49-F238E27FC236}">
                <a16:creationId xmlns:a16="http://schemas.microsoft.com/office/drawing/2014/main" xmlns="" id="{7EA2CEBD-97C8-435B-BDA6-20CAA38C986E}"/>
              </a:ext>
            </a:extLst>
          </p:cNvPr>
          <p:cNvSpPr/>
          <p:nvPr/>
        </p:nvSpPr>
        <p:spPr>
          <a:xfrm>
            <a:off x="141395" y="2384978"/>
            <a:ext cx="12000322" cy="299871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200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200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1667" y="0"/>
                </a:moveTo>
                <a:lnTo>
                  <a:pt x="10000" y="0"/>
                </a:lnTo>
                <a:cubicBezTo>
                  <a:pt x="9079" y="0"/>
                  <a:pt x="9200" y="2239"/>
                  <a:pt x="9200" y="5000"/>
                </a:cubicBezTo>
                <a:cubicBezTo>
                  <a:pt x="9200" y="7761"/>
                  <a:pt x="9079" y="10000"/>
                  <a:pt x="10000" y="10000"/>
                </a:cubicBezTo>
                <a:lnTo>
                  <a:pt x="1667" y="10000"/>
                </a:lnTo>
                <a:cubicBezTo>
                  <a:pt x="746" y="10000"/>
                  <a:pt x="0" y="7761"/>
                  <a:pt x="0" y="5000"/>
                </a:cubicBezTo>
                <a:cubicBezTo>
                  <a:pt x="0" y="2239"/>
                  <a:pt x="746" y="0"/>
                  <a:pt x="1667" y="0"/>
                </a:cubicBezTo>
                <a:close/>
              </a:path>
            </a:pathLst>
          </a:custGeom>
          <a:solidFill>
            <a:srgbClr val="002060">
              <a:alpha val="86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a:extLst>
              <a:ext uri="{FF2B5EF4-FFF2-40B4-BE49-F238E27FC236}">
                <a16:creationId xmlns:a16="http://schemas.microsoft.com/office/drawing/2014/main" xmlns="" id="{1CB9AAE0-7F8A-4A55-8A36-C9BC5C0C1A1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3" name="Rectangle 2">
            <a:extLst>
              <a:ext uri="{FF2B5EF4-FFF2-40B4-BE49-F238E27FC236}">
                <a16:creationId xmlns:a16="http://schemas.microsoft.com/office/drawing/2014/main" xmlns="" id="{46830ECC-3F8C-49B9-A044-1F4DEFE4E911}"/>
              </a:ext>
            </a:extLst>
          </p:cNvPr>
          <p:cNvSpPr/>
          <p:nvPr/>
        </p:nvSpPr>
        <p:spPr>
          <a:xfrm>
            <a:off x="1282045" y="848414"/>
            <a:ext cx="9558780" cy="8107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itle 3">
            <a:extLst>
              <a:ext uri="{FF2B5EF4-FFF2-40B4-BE49-F238E27FC236}">
                <a16:creationId xmlns:a16="http://schemas.microsoft.com/office/drawing/2014/main" xmlns="" id="{7A07EF3D-FF6D-4E9F-A5D7-7444EB8B1F12}"/>
              </a:ext>
            </a:extLst>
          </p:cNvPr>
          <p:cNvSpPr>
            <a:spLocks noGrp="1"/>
          </p:cNvSpPr>
          <p:nvPr>
            <p:ph type="title"/>
          </p:nvPr>
        </p:nvSpPr>
        <p:spPr>
          <a:xfrm>
            <a:off x="-786" y="25760"/>
            <a:ext cx="10515600" cy="1325563"/>
          </a:xfrm>
        </p:spPr>
        <p:txBody>
          <a:bodyPr>
            <a:normAutofit/>
          </a:bodyPr>
          <a:lstStyle/>
          <a:p>
            <a:r>
              <a:rPr lang="en-IN" sz="4000" dirty="0">
                <a:latin typeface="Arial Black" panose="020B0A04020102020204" pitchFamily="34" charset="0"/>
              </a:rPr>
              <a:t>Apportionment of input tax credit</a:t>
            </a:r>
          </a:p>
        </p:txBody>
      </p:sp>
      <p:sp>
        <p:nvSpPr>
          <p:cNvPr id="7" name="Content Placeholder 6">
            <a:extLst>
              <a:ext uri="{FF2B5EF4-FFF2-40B4-BE49-F238E27FC236}">
                <a16:creationId xmlns:a16="http://schemas.microsoft.com/office/drawing/2014/main" xmlns="" id="{B6556874-DE4F-4E8A-9D1F-5B2FDCFABAD4}"/>
              </a:ext>
            </a:extLst>
          </p:cNvPr>
          <p:cNvSpPr>
            <a:spLocks noGrp="1"/>
          </p:cNvSpPr>
          <p:nvPr>
            <p:ph idx="1"/>
          </p:nvPr>
        </p:nvSpPr>
        <p:spPr>
          <a:xfrm>
            <a:off x="838200" y="2711750"/>
            <a:ext cx="10515600" cy="4351338"/>
          </a:xfrm>
        </p:spPr>
        <p:txBody>
          <a:bodyPr/>
          <a:lstStyle/>
          <a:p>
            <a:r>
              <a:rPr lang="en-IN" dirty="0">
                <a:solidFill>
                  <a:schemeClr val="bg1"/>
                </a:solidFill>
              </a:rPr>
              <a:t>If goods or services or both are used by registered person partly for business and partly for other purposes then credit is restricted to input tax attributable to business purposes.</a:t>
            </a:r>
          </a:p>
          <a:p>
            <a:r>
              <a:rPr lang="en-IN" dirty="0">
                <a:solidFill>
                  <a:schemeClr val="bg1"/>
                </a:solidFill>
              </a:rPr>
              <a:t>If partly for taxable supply and partly for exempted supply then credit is restricted to attributable to taxable supply.</a:t>
            </a:r>
          </a:p>
          <a:p>
            <a:endParaRPr lang="en-IN" dirty="0">
              <a:solidFill>
                <a:schemeClr val="bg1"/>
              </a:solidFill>
            </a:endParaRPr>
          </a:p>
          <a:p>
            <a:pPr marL="0" indent="0">
              <a:buNone/>
            </a:pPr>
            <a:endParaRPr lang="en-IN" dirty="0">
              <a:solidFill>
                <a:schemeClr val="bg1"/>
              </a:solidFill>
            </a:endParaRPr>
          </a:p>
        </p:txBody>
      </p:sp>
    </p:spTree>
    <p:extLst>
      <p:ext uri="{BB962C8B-B14F-4D97-AF65-F5344CB8AC3E}">
        <p14:creationId xmlns:p14="http://schemas.microsoft.com/office/powerpoint/2010/main" xmlns="" val="31519269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pic>
        <p:nvPicPr>
          <p:cNvPr id="8" name="Picture 7">
            <a:extLst>
              <a:ext uri="{FF2B5EF4-FFF2-40B4-BE49-F238E27FC236}">
                <a16:creationId xmlns:a16="http://schemas.microsoft.com/office/drawing/2014/main" xmlns="" id="{090544D7-EF5A-4203-B09A-442852542169}"/>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498862" y="816791"/>
            <a:ext cx="9110583" cy="5650096"/>
          </a:xfrm>
          <a:prstGeom prst="rect">
            <a:avLst/>
          </a:prstGeom>
        </p:spPr>
      </p:pic>
      <p:sp>
        <p:nvSpPr>
          <p:cNvPr id="2" name="Rectangle: Rounded Corners 1">
            <a:extLst>
              <a:ext uri="{FF2B5EF4-FFF2-40B4-BE49-F238E27FC236}">
                <a16:creationId xmlns:a16="http://schemas.microsoft.com/office/drawing/2014/main" xmlns="" id="{639F53C1-2FA4-47A5-A566-98AEE0C24AB7}"/>
              </a:ext>
            </a:extLst>
          </p:cNvPr>
          <p:cNvSpPr/>
          <p:nvPr/>
        </p:nvSpPr>
        <p:spPr>
          <a:xfrm>
            <a:off x="1121791" y="580051"/>
            <a:ext cx="10464468" cy="153943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Rounded Corners 2">
            <a:extLst>
              <a:ext uri="{FF2B5EF4-FFF2-40B4-BE49-F238E27FC236}">
                <a16:creationId xmlns:a16="http://schemas.microsoft.com/office/drawing/2014/main" xmlns="" id="{E73524A9-C6A7-4E0F-8E8E-322B777A4814}"/>
              </a:ext>
            </a:extLst>
          </p:cNvPr>
          <p:cNvSpPr/>
          <p:nvPr/>
        </p:nvSpPr>
        <p:spPr>
          <a:xfrm>
            <a:off x="166700" y="157034"/>
            <a:ext cx="6705440" cy="8704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a:solidFill>
                  <a:schemeClr val="tx1"/>
                </a:solidFill>
                <a:latin typeface="Arial Black" panose="020B0A04020102020204" pitchFamily="34" charset="0"/>
              </a:rPr>
              <a:t>How to avail Input Credit(ITC)</a:t>
            </a:r>
          </a:p>
        </p:txBody>
      </p:sp>
    </p:spTree>
    <p:extLst>
      <p:ext uri="{BB962C8B-B14F-4D97-AF65-F5344CB8AC3E}">
        <p14:creationId xmlns:p14="http://schemas.microsoft.com/office/powerpoint/2010/main" xmlns="" val="28040309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1B7071-F93F-4C6A-95E8-E1995A50DD68}"/>
              </a:ext>
            </a:extLst>
          </p:cNvPr>
          <p:cNvSpPr>
            <a:spLocks noGrp="1"/>
          </p:cNvSpPr>
          <p:nvPr>
            <p:ph type="title"/>
          </p:nvPr>
        </p:nvSpPr>
        <p:spPr>
          <a:xfrm>
            <a:off x="366777" y="-70578"/>
            <a:ext cx="10515600" cy="1325563"/>
          </a:xfrm>
        </p:spPr>
        <p:txBody>
          <a:bodyPr>
            <a:normAutofit/>
          </a:bodyPr>
          <a:lstStyle/>
          <a:p>
            <a:r>
              <a:rPr lang="en-IN" sz="4000" dirty="0">
                <a:latin typeface="Arial Black" panose="020B0A04020102020204" pitchFamily="34" charset="0"/>
                <a:cs typeface="Times New Roman" panose="02020603050405020304" pitchFamily="18" charset="0"/>
              </a:rPr>
              <a:t>Procedure to availing ITC</a:t>
            </a:r>
          </a:p>
        </p:txBody>
      </p:sp>
      <p:pic>
        <p:nvPicPr>
          <p:cNvPr id="5" name="Picture 4">
            <a:extLst>
              <a:ext uri="{FF2B5EF4-FFF2-40B4-BE49-F238E27FC236}">
                <a16:creationId xmlns:a16="http://schemas.microsoft.com/office/drawing/2014/main" xmlns="" id="{BC69D0D6-2074-4FA4-BA53-4057FD5B760A}"/>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pic>
        <p:nvPicPr>
          <p:cNvPr id="1026" name="Picture 2" descr="Steps on how to claim input credit under GST">
            <a:extLst>
              <a:ext uri="{FF2B5EF4-FFF2-40B4-BE49-F238E27FC236}">
                <a16:creationId xmlns:a16="http://schemas.microsoft.com/office/drawing/2014/main" xmlns="" id="{6082C89D-0D1A-49CE-A19D-7C4B6F43F18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650" y="1828799"/>
            <a:ext cx="10934700" cy="403046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a16="http://schemas.microsoft.com/office/drawing/2014/main" xmlns="" id="{71F2A577-C3DE-45A8-B3BF-08C308822101}"/>
              </a:ext>
            </a:extLst>
          </p:cNvPr>
          <p:cNvSpPr/>
          <p:nvPr/>
        </p:nvSpPr>
        <p:spPr>
          <a:xfrm>
            <a:off x="304800" y="1840374"/>
            <a:ext cx="11652738" cy="40715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Rounded Corners 5">
            <a:extLst>
              <a:ext uri="{FF2B5EF4-FFF2-40B4-BE49-F238E27FC236}">
                <a16:creationId xmlns:a16="http://schemas.microsoft.com/office/drawing/2014/main" xmlns="" id="{40B6B419-C1E0-4956-9C34-E2E989419FC2}"/>
              </a:ext>
            </a:extLst>
          </p:cNvPr>
          <p:cNvSpPr/>
          <p:nvPr/>
        </p:nvSpPr>
        <p:spPr>
          <a:xfrm>
            <a:off x="628650" y="1828799"/>
            <a:ext cx="2950591" cy="1687398"/>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sz="1600" dirty="0">
                <a:solidFill>
                  <a:schemeClr val="tx1"/>
                </a:solidFill>
              </a:rPr>
              <a:t>Mr. A sells goods to Mr B</a:t>
            </a:r>
          </a:p>
          <a:p>
            <a:pPr marL="285750" indent="-285750" algn="ctr">
              <a:buFont typeface="Arial" panose="020B0604020202020204" pitchFamily="34" charset="0"/>
              <a:buChar char="•"/>
            </a:pPr>
            <a:r>
              <a:rPr lang="en-IN" sz="1600" dirty="0">
                <a:solidFill>
                  <a:schemeClr val="tx1"/>
                </a:solidFill>
              </a:rPr>
              <a:t>Files GSTR I (details of  supply)</a:t>
            </a:r>
          </a:p>
        </p:txBody>
      </p:sp>
      <p:sp>
        <p:nvSpPr>
          <p:cNvPr id="3" name="Rectangle: Rounded Corners 2">
            <a:extLst>
              <a:ext uri="{FF2B5EF4-FFF2-40B4-BE49-F238E27FC236}">
                <a16:creationId xmlns:a16="http://schemas.microsoft.com/office/drawing/2014/main" xmlns="" id="{E52ED995-73C5-4D70-8A54-B5DE97A0CC3B}"/>
              </a:ext>
            </a:extLst>
          </p:cNvPr>
          <p:cNvSpPr/>
          <p:nvPr/>
        </p:nvSpPr>
        <p:spPr>
          <a:xfrm>
            <a:off x="807759" y="3118166"/>
            <a:ext cx="2592371" cy="1451727"/>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t>Info. from GSTR 1 gets reflected in GSTR2A of Mr.B </a:t>
            </a:r>
          </a:p>
        </p:txBody>
      </p:sp>
      <p:sp>
        <p:nvSpPr>
          <p:cNvPr id="9" name="Arrow: Curved Up 8">
            <a:extLst>
              <a:ext uri="{FF2B5EF4-FFF2-40B4-BE49-F238E27FC236}">
                <a16:creationId xmlns:a16="http://schemas.microsoft.com/office/drawing/2014/main" xmlns="" id="{AE1FED8B-9ECD-4161-AC31-CE03B2DAF58A}"/>
              </a:ext>
            </a:extLst>
          </p:cNvPr>
          <p:cNvSpPr/>
          <p:nvPr/>
        </p:nvSpPr>
        <p:spPr>
          <a:xfrm>
            <a:off x="1990846" y="4581468"/>
            <a:ext cx="3541853" cy="1041729"/>
          </a:xfrm>
          <a:prstGeom prst="curvedUpArrow">
            <a:avLst>
              <a:gd name="adj1" fmla="val 23299"/>
              <a:gd name="adj2" fmla="val 53733"/>
              <a:gd name="adj3" fmla="val 33889"/>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3" name="Rectangle: Rounded Corners 12">
            <a:extLst>
              <a:ext uri="{FF2B5EF4-FFF2-40B4-BE49-F238E27FC236}">
                <a16:creationId xmlns:a16="http://schemas.microsoft.com/office/drawing/2014/main" xmlns="" id="{4DFFE2C6-8698-4A41-BC75-4D54435CE169}"/>
              </a:ext>
            </a:extLst>
          </p:cNvPr>
          <p:cNvSpPr/>
          <p:nvPr/>
        </p:nvSpPr>
        <p:spPr>
          <a:xfrm>
            <a:off x="4328392" y="3247416"/>
            <a:ext cx="2592371" cy="1451727"/>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solidFill>
                  <a:schemeClr val="tx1"/>
                </a:solidFill>
              </a:rPr>
              <a:t>Info. from GSTR 1 gets reflected in GSTR2A of Mr. B </a:t>
            </a:r>
          </a:p>
        </p:txBody>
      </p:sp>
      <p:sp>
        <p:nvSpPr>
          <p:cNvPr id="14" name="Rectangle: Rounded Corners 13">
            <a:extLst>
              <a:ext uri="{FF2B5EF4-FFF2-40B4-BE49-F238E27FC236}">
                <a16:creationId xmlns:a16="http://schemas.microsoft.com/office/drawing/2014/main" xmlns="" id="{975DDE33-2ECB-437F-9655-C17D2385B897}"/>
              </a:ext>
            </a:extLst>
          </p:cNvPr>
          <p:cNvSpPr/>
          <p:nvPr/>
        </p:nvSpPr>
        <p:spPr>
          <a:xfrm>
            <a:off x="8223573" y="2247411"/>
            <a:ext cx="2950591" cy="1687398"/>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sz="1600" dirty="0">
                <a:solidFill>
                  <a:schemeClr val="tx1"/>
                </a:solidFill>
              </a:rPr>
              <a:t>Amount of tax paid on purchase gets credited to </a:t>
            </a:r>
            <a:r>
              <a:rPr lang="en-IN" sz="1600" b="1" dirty="0">
                <a:solidFill>
                  <a:schemeClr val="tx1"/>
                </a:solidFill>
              </a:rPr>
              <a:t>Electronic Credit Register</a:t>
            </a:r>
          </a:p>
        </p:txBody>
      </p:sp>
      <p:sp>
        <p:nvSpPr>
          <p:cNvPr id="15" name="Rectangle: Rounded Corners 14">
            <a:extLst>
              <a:ext uri="{FF2B5EF4-FFF2-40B4-BE49-F238E27FC236}">
                <a16:creationId xmlns:a16="http://schemas.microsoft.com/office/drawing/2014/main" xmlns="" id="{EC337D3E-ABD7-4BD8-A620-7DA2FB177998}"/>
              </a:ext>
            </a:extLst>
          </p:cNvPr>
          <p:cNvSpPr/>
          <p:nvPr/>
        </p:nvSpPr>
        <p:spPr>
          <a:xfrm>
            <a:off x="8402682" y="3583075"/>
            <a:ext cx="2592371" cy="1451727"/>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t>Mr. B can start  using credit against output tax liability or get refund.</a:t>
            </a:r>
          </a:p>
        </p:txBody>
      </p:sp>
      <p:sp>
        <p:nvSpPr>
          <p:cNvPr id="11" name="Arrow: Curved Down 10">
            <a:extLst>
              <a:ext uri="{FF2B5EF4-FFF2-40B4-BE49-F238E27FC236}">
                <a16:creationId xmlns:a16="http://schemas.microsoft.com/office/drawing/2014/main" xmlns="" id="{B67888D5-7975-46CF-B912-A4E7D51D5E16}"/>
              </a:ext>
            </a:extLst>
          </p:cNvPr>
          <p:cNvSpPr/>
          <p:nvPr/>
        </p:nvSpPr>
        <p:spPr>
          <a:xfrm>
            <a:off x="6460961" y="1180618"/>
            <a:ext cx="3365945" cy="1026603"/>
          </a:xfrm>
          <a:prstGeom prst="curvedDownArrow">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2" name="Rectangle: Rounded Corners 11">
            <a:extLst>
              <a:ext uri="{FF2B5EF4-FFF2-40B4-BE49-F238E27FC236}">
                <a16:creationId xmlns:a16="http://schemas.microsoft.com/office/drawing/2014/main" xmlns="" id="{275088AE-C3CA-4A85-B7BC-4712CA3A9CA8}"/>
              </a:ext>
            </a:extLst>
          </p:cNvPr>
          <p:cNvSpPr/>
          <p:nvPr/>
        </p:nvSpPr>
        <p:spPr>
          <a:xfrm>
            <a:off x="4137711" y="1853875"/>
            <a:ext cx="2950591" cy="1687398"/>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solidFill>
                  <a:schemeClr val="tx1"/>
                </a:solidFill>
              </a:rPr>
              <a:t>Data goes from GSTR 2A to GSTR2 after buyer i.e. Mr. B accepts it.</a:t>
            </a:r>
          </a:p>
        </p:txBody>
      </p:sp>
    </p:spTree>
    <p:extLst>
      <p:ext uri="{BB962C8B-B14F-4D97-AF65-F5344CB8AC3E}">
        <p14:creationId xmlns:p14="http://schemas.microsoft.com/office/powerpoint/2010/main" xmlns="" val="5441958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4">
            <a:extLst>
              <a:ext uri="{FF2B5EF4-FFF2-40B4-BE49-F238E27FC236}">
                <a16:creationId xmlns:a16="http://schemas.microsoft.com/office/drawing/2014/main" xmlns="" id="{A1499146-7366-4C50-AF6D-A5669EA78FB1}"/>
              </a:ext>
            </a:extLst>
          </p:cNvPr>
          <p:cNvSpPr/>
          <p:nvPr/>
        </p:nvSpPr>
        <p:spPr>
          <a:xfrm>
            <a:off x="414779" y="2696064"/>
            <a:ext cx="11519555" cy="3242821"/>
          </a:xfrm>
          <a:prstGeom prst="flowChartDocument">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a:extLst>
              <a:ext uri="{FF2B5EF4-FFF2-40B4-BE49-F238E27FC236}">
                <a16:creationId xmlns:a16="http://schemas.microsoft.com/office/drawing/2014/main" xmlns="" id="{8AFEF926-E9FC-4E97-AC66-52CBB5E8F1CC}"/>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
        <p:nvSpPr>
          <p:cNvPr id="3" name="Title 2">
            <a:extLst>
              <a:ext uri="{FF2B5EF4-FFF2-40B4-BE49-F238E27FC236}">
                <a16:creationId xmlns:a16="http://schemas.microsoft.com/office/drawing/2014/main" xmlns="" id="{6C62EC44-44DD-4B8A-BBB0-1BDDB6EA4D90}"/>
              </a:ext>
            </a:extLst>
          </p:cNvPr>
          <p:cNvSpPr>
            <a:spLocks noGrp="1"/>
          </p:cNvSpPr>
          <p:nvPr>
            <p:ph type="ctrTitle"/>
          </p:nvPr>
        </p:nvSpPr>
        <p:spPr>
          <a:xfrm>
            <a:off x="-1093075" y="-435068"/>
            <a:ext cx="13129549" cy="1481559"/>
          </a:xfrm>
        </p:spPr>
        <p:txBody>
          <a:bodyPr>
            <a:noAutofit/>
          </a:bodyPr>
          <a:lstStyle/>
          <a:p>
            <a:r>
              <a:rPr lang="en-IN" sz="3600" dirty="0">
                <a:latin typeface="Arial Black" panose="020B0A04020102020204" pitchFamily="34" charset="0"/>
              </a:rPr>
              <a:t>Allowance/Disallowance of input tax credit</a:t>
            </a:r>
          </a:p>
        </p:txBody>
      </p:sp>
      <p:sp>
        <p:nvSpPr>
          <p:cNvPr id="4" name="Subtitle 3">
            <a:extLst>
              <a:ext uri="{FF2B5EF4-FFF2-40B4-BE49-F238E27FC236}">
                <a16:creationId xmlns:a16="http://schemas.microsoft.com/office/drawing/2014/main" xmlns="" id="{FAB9463E-07CC-4B97-BB64-F39838BBBD97}"/>
              </a:ext>
            </a:extLst>
          </p:cNvPr>
          <p:cNvSpPr>
            <a:spLocks noGrp="1"/>
          </p:cNvSpPr>
          <p:nvPr>
            <p:ph type="subTitle" idx="1"/>
          </p:nvPr>
        </p:nvSpPr>
        <p:spPr>
          <a:xfrm>
            <a:off x="575035" y="3176833"/>
            <a:ext cx="11202186" cy="2394408"/>
          </a:xfrm>
        </p:spPr>
        <p:txBody>
          <a:bodyPr>
            <a:normAutofit/>
          </a:bodyPr>
          <a:lstStyle/>
          <a:p>
            <a:r>
              <a:rPr lang="en-IN" sz="2800" dirty="0">
                <a:solidFill>
                  <a:schemeClr val="bg2"/>
                </a:solidFill>
              </a:rPr>
              <a:t>Under the GST regime, ITC can be claimed by every registered taxable person on all inputs used or intended to be used (weather goods or services) in the course of or for the furtherance of business.</a:t>
            </a:r>
          </a:p>
          <a:p>
            <a:r>
              <a:rPr lang="en-IN" sz="2800" dirty="0">
                <a:solidFill>
                  <a:schemeClr val="bg2"/>
                </a:solidFill>
              </a:rPr>
              <a:t>(except in certain specified cases)</a:t>
            </a:r>
          </a:p>
        </p:txBody>
      </p:sp>
    </p:spTree>
    <p:extLst>
      <p:ext uri="{BB962C8B-B14F-4D97-AF65-F5344CB8AC3E}">
        <p14:creationId xmlns:p14="http://schemas.microsoft.com/office/powerpoint/2010/main" xmlns="" val="8362475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4267</TotalTime>
  <Words>643</Words>
  <Application>Microsoft Office PowerPoint</Application>
  <PresentationFormat>Custom</PresentationFormat>
  <Paragraphs>69</Paragraphs>
  <Slides>15</Slides>
  <Notes>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Overview</vt:lpstr>
      <vt:lpstr>Input tax credit-major principles</vt:lpstr>
      <vt:lpstr>Understanding input credit</vt:lpstr>
      <vt:lpstr>Conditions for availing of ITC</vt:lpstr>
      <vt:lpstr>Apportionment of input tax credit</vt:lpstr>
      <vt:lpstr>Slide 7</vt:lpstr>
      <vt:lpstr>Procedure to availing ITC</vt:lpstr>
      <vt:lpstr>Allowance/Disallowance of input tax credit</vt:lpstr>
      <vt:lpstr>Ineligible credit:</vt:lpstr>
      <vt:lpstr>Ineligible credit:</vt:lpstr>
      <vt:lpstr>Slide 12</vt:lpstr>
      <vt:lpstr>Payment of tax</vt:lpstr>
      <vt:lpstr>Time period to avail ITC</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ADMINISTRATOR</cp:lastModifiedBy>
  <cp:revision>550</cp:revision>
  <dcterms:created xsi:type="dcterms:W3CDTF">2018-01-03T12:04:39Z</dcterms:created>
  <dcterms:modified xsi:type="dcterms:W3CDTF">2020-03-07T07:53:59Z</dcterms:modified>
</cp:coreProperties>
</file>