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10" r:id="rId2"/>
    <p:sldId id="513" r:id="rId3"/>
    <p:sldId id="512" r:id="rId4"/>
    <p:sldId id="516" r:id="rId5"/>
    <p:sldId id="514" r:id="rId6"/>
    <p:sldId id="517" r:id="rId7"/>
    <p:sldId id="515" r:id="rId8"/>
    <p:sldId id="518" r:id="rId9"/>
    <p:sldId id="52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vinandaniya.snt@gmail.com" initials="k" lastIdx="1" clrIdx="0">
    <p:extLst>
      <p:ext uri="{19B8F6BF-5375-455C-9EA6-DF929625EA0E}">
        <p15:presenceInfo xmlns:p15="http://schemas.microsoft.com/office/powerpoint/2012/main" userId="e4ec29cf32fdf31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commentAuthors" Target="commentAuthors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C5CE1-31B7-4042-A9EA-0359E7670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E76AF-D31F-4AE8-81F8-35F31C7EA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184A0-92D5-4745-B417-07520899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6EC5B-0E1C-4C52-8DB9-6C79B4C22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09163-4872-4F61-88B9-5504ED425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836181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5883D-B457-4400-8652-74F0C3930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F85496-800B-4D3D-A5B6-8EC0781BA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93C66-451E-41F8-B6CF-2D75EF0B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10ADA-0FE5-47B2-897E-37950F1C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45608-FD5C-4649-B5EE-607164571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678088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CD341-50DA-4B80-8A7B-5DFC36973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DAA428-C38A-4FB6-8557-004C116B3F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A47A0-7823-49D2-8159-F6086B5B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D667F-C5E6-4D0B-80B6-0FD19A0BC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7BA49-CDC8-4D6F-9613-FA5F5842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167399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C6E55-9C83-48AA-9815-87BA1DA89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82056-28F5-462E-902E-08BF4635A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D115C-55A4-4C4D-90AF-860C8EF5C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FE798-3AF0-47B0-A4E9-31296EA90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C8518-3247-476D-ACFC-43EA3FC2E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247740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3D2EA-52AB-4553-BAA7-8A434838B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7115D-1A31-4DE8-9C2D-09483A88C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2F108-EF76-4C45-BCEB-9772C42EE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9AE05-79D0-4242-963B-F43ACB125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D5830-3445-4399-968B-03A8307D2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773073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3E9F-14E6-44BF-88E4-14201403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51760-99AD-4A70-858F-0F66D5E340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7371FB-6E3C-4EAE-ADEC-4C2FC4F8E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10D7B4-8D2F-4A46-A02D-2248C408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BFD9C-4314-472F-BA2D-A4FB9ABD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7C658-35FF-453A-9A19-A2DE33D79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76427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F9CEA-0A31-4D47-82B6-71163DEAF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0FA98-E88C-48A1-BCCC-6BEFC4621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0898A5-7EE8-41EA-BC65-A1E6C4DA0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75106-69E2-4DF0-955D-A7A407EA56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623877-3324-499B-A5F5-B15FAF3028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304A06-61F1-4F29-B7D2-D7945641C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B5882D-F088-4692-902D-D848670F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90CFA-70BD-4678-95BA-AB6E25E4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877943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B4D36-3612-4494-A9BD-F6C603BCA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5D0684-7D53-4B01-9081-24B4C2CDB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5FA02-FF2C-4BE0-9A3C-99961BFB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5827F4-168E-4C31-987F-F7DFC52B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311821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2BE6B-5712-4DA9-A464-063D8402B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BFEB72-7BD7-4C69-89EF-D1166194D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06B53-F84E-4A6E-9828-0FAC3AD5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081517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3CB0C-89FF-461E-9472-58019545B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26B57-1F22-47E6-9F6F-AF0496CD3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29A376-CE50-4408-8DAA-A934D923FC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F60A6-36EA-4AD5-9456-341D847C3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10263-85F1-48E4-BA5B-6B212F553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9281E2-2445-441F-9533-64179A9D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93029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6E39F-59E2-4D2A-9DEE-9CDD66B34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B4F127-7BF0-45EA-80C7-587DC003CD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50B42-C43B-4E8D-95DD-EA254F13F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23EBF-3D63-4E95-A958-91299B7F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A2F3B-105C-4AFA-8204-124CBDD35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1FFCF2-340C-4898-A41B-5E9898808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305609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8E8784-2B8F-457D-B6C5-CEEBDF73B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2785E2-82DB-4A76-B45A-13CF7939D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FB6DB-319B-4421-AD88-B5DD352C5F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6936-CF26-4A98-9778-4F8E888FBB82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13027-988D-4D32-92AF-22F3A8D79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70552-BA72-4960-A67F-080D178E4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1971B-AA39-44FB-82B6-26D42CAEC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400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jpe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6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  <p:pic>
        <p:nvPicPr>
          <p:cNvPr id="9" name="Picture 9">
            <a:extLst>
              <a:ext uri="{FF2B5EF4-FFF2-40B4-BE49-F238E27FC236}">
                <a16:creationId xmlns:a16="http://schemas.microsoft.com/office/drawing/2014/main" id="{73CD4E56-081B-2D49-AABA-99EC494402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4" y="125016"/>
            <a:ext cx="12031266" cy="5610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FC59C9-15C1-A840-AE03-3B9740CBBB95}"/>
              </a:ext>
            </a:extLst>
          </p:cNvPr>
          <p:cNvSpPr txBox="1"/>
          <p:nvPr/>
        </p:nvSpPr>
        <p:spPr>
          <a:xfrm>
            <a:off x="5184576" y="2523529"/>
            <a:ext cx="1619846" cy="1548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4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04E711-4F16-254B-81A4-70B91408FD14}"/>
              </a:ext>
            </a:extLst>
          </p:cNvPr>
          <p:cNvSpPr txBox="1"/>
          <p:nvPr/>
        </p:nvSpPr>
        <p:spPr>
          <a:xfrm>
            <a:off x="8229316" y="5844078"/>
            <a:ext cx="380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/>
              <a:t>By Kavi Nandaniya</a:t>
            </a:r>
          </a:p>
        </p:txBody>
      </p:sp>
    </p:spTree>
    <p:extLst>
      <p:ext uri="{BB962C8B-B14F-4D97-AF65-F5344CB8AC3E}">
        <p14:creationId xmlns:p14="http://schemas.microsoft.com/office/powerpoint/2010/main" val="202266720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943289B-7269-654C-8E42-28C9FE5D8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37219" cy="2946797"/>
          </a:xfr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is interim period?</a:t>
            </a:r>
            <a:br>
              <a:rPr 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28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Interim</a:t>
            </a:r>
            <a:r>
              <a:rPr 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period is a financial Reporting period</a:t>
            </a:r>
            <a:r>
              <a:rPr 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should be shorter than a full financial</a:t>
            </a:r>
            <a:r>
              <a:rPr 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year</a:t>
            </a:r>
            <a:r>
              <a:rPr 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87A2D50-C4D8-FD44-9AD9-DDC7FC5A0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81" y="2571750"/>
            <a:ext cx="11353800" cy="3587354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interim financial reporting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Interim financial reporting is a financial Reporting containing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1.A complete set of a financial statement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Or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2.A condensed set of financial statement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(summary based financial statement)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81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F066FD-AA01-4B69-89E4-14752A70F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AAD9E11-9951-4942-86E5-31C6F57EB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9903"/>
            <a:ext cx="10515600" cy="5438802"/>
          </a:xfr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buChar char="•"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Exception: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1.Incorporation :</a:t>
            </a:r>
          </a:p>
          <a:p>
            <a:pPr marL="228600" indent="-228600">
              <a:buChar char="•"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Ex. Date of incorporation is 01/10/2019 to 31/03/2020 for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period First fs of the entity is Prepared.</a:t>
            </a:r>
          </a:p>
          <a:p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2.liquidation:</a:t>
            </a:r>
          </a:p>
          <a:p>
            <a:pPr marL="228600" indent="-228600">
              <a:buChar char="•"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Ex.01/04/2019 to 31/12/2019 i.e.Date of liquidation</a:t>
            </a:r>
          </a:p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Char char="•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above both case financial statement are prepared for shorter than a full financial year then also is not considered as a interim  financial statement.</a:t>
            </a:r>
          </a:p>
          <a:p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Char char="•"/>
            </a:pP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Char char="•"/>
            </a:pP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Char char="•"/>
            </a:pP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Char char="•"/>
            </a:pP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03097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6002-419F-4DB3-A43D-C71CC9989A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175" y="474662"/>
            <a:ext cx="11169649" cy="3829447"/>
          </a:xfrm>
        </p:spPr>
        <p:txBody>
          <a:bodyPr>
            <a:normAutofit/>
          </a:bodyPr>
          <a:lstStyle/>
          <a:p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of ind as 34: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 as 34 is to be prescribe The minimum content Of an interim financial report And to prescribe the principal for recognition and measurement In complete and condensed financial statement.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5A09E2-068E-334E-90AC-0A62EE64B67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1175" y="1589484"/>
            <a:ext cx="11680825" cy="3482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681A6BB6-9441-DD4B-8BCC-67F3BBABB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712" y="3428999"/>
            <a:ext cx="5219700" cy="304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8897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B7071-F93F-4C6A-95E8-E1995A50D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099"/>
            <a:ext cx="10515600" cy="1144589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and Disclosure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D7692ED-7BEA-D14C-91B6-E71C19018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61475"/>
          </a:xfrm>
        </p:spPr>
        <p:txBody>
          <a:bodyPr>
            <a:normAutofit fontScale="92500" lnSpcReduction="10000"/>
          </a:bodyPr>
          <a:lstStyle/>
          <a:p>
            <a:r>
              <a:rPr lang="en-US" b="1"/>
              <a:t>Complete</a:t>
            </a:r>
            <a:r>
              <a:rPr lang="en-US"/>
              <a:t>:</a:t>
            </a:r>
          </a:p>
          <a:p>
            <a:pPr marL="457200" lvl="1" indent="0">
              <a:buNone/>
            </a:pPr>
            <a:r>
              <a:rPr lang="en-US"/>
              <a:t>Detailed statement similar to annual report.</a:t>
            </a:r>
          </a:p>
          <a:p>
            <a:pPr marL="457200" lvl="1" indent="0">
              <a:buNone/>
            </a:pPr>
            <a:r>
              <a:rPr lang="en-US"/>
              <a:t>(As per ind as 1)</a:t>
            </a: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3F21591-13D0-9940-99B3-1FB3B8D79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0400" y="1690688"/>
            <a:ext cx="5181600" cy="3996412"/>
          </a:xfrm>
        </p:spPr>
        <p:txBody>
          <a:bodyPr>
            <a:normAutofit fontScale="92500" lnSpcReduction="10000"/>
          </a:bodyPr>
          <a:lstStyle/>
          <a:p>
            <a:r>
              <a:rPr lang="en-US" b="1"/>
              <a:t>Condensed</a:t>
            </a:r>
            <a:r>
              <a:rPr lang="en-US"/>
              <a:t>:</a:t>
            </a:r>
          </a:p>
          <a:p>
            <a:pPr marL="0" indent="0">
              <a:buNone/>
            </a:pPr>
            <a:r>
              <a:rPr lang="en-US"/>
              <a:t>Financial statement include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Condensed balance sheet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Condensed statement of profit or loss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Condensed cash flow statement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Selected explanatory notes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Condensed statement of change in equity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69D0D6-2074-4FA4-BA53-4057FD5B76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C868B7-1E90-5D4B-A619-E81DFC593BAA}"/>
              </a:ext>
            </a:extLst>
          </p:cNvPr>
          <p:cNvSpPr txBox="1"/>
          <p:nvPr/>
        </p:nvSpPr>
        <p:spPr>
          <a:xfrm rot="10800000" flipV="1">
            <a:off x="1140857" y="5946141"/>
            <a:ext cx="8092440" cy="36576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b="1"/>
              <a:t>Ind as 34 is encouraged condensed Set of financial statement</a:t>
            </a:r>
          </a:p>
        </p:txBody>
      </p:sp>
    </p:spTree>
    <p:extLst>
      <p:ext uri="{BB962C8B-B14F-4D97-AF65-F5344CB8AC3E}">
        <p14:creationId xmlns:p14="http://schemas.microsoft.com/office/powerpoint/2010/main" val="54419584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FEF926-E9FC-4E97-AC66-52CBB5E8F1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3B40D16-1DE1-7A49-AC84-1C34413E5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>
                <a:latin typeface="Times New Roman" panose="02020603050405020304" pitchFamily="18" charset="0"/>
              </a:rPr>
              <a:t>If company follow condensed set of fs then following disclosure should be required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E664A-525F-AC4A-9454-66BC172FB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1345"/>
            <a:ext cx="10515600" cy="435133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Same heading and sub-heading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Season of The business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Same accounting policies followed,if change than disclose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Basic and diluted EPS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Segment report for interim period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Change in accounting estimate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Contingency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Special transaction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Dividend</a:t>
            </a:r>
          </a:p>
        </p:txBody>
      </p:sp>
    </p:spTree>
    <p:extLst>
      <p:ext uri="{BB962C8B-B14F-4D97-AF65-F5344CB8AC3E}">
        <p14:creationId xmlns:p14="http://schemas.microsoft.com/office/powerpoint/2010/main" val="386744289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6577E-65BC-4EAB-882D-BCE1C1F87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 and measurement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C702E-79AC-4080-BA94-B1DCD1545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590" y="1961962"/>
            <a:ext cx="5181600" cy="44901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Discretionary view: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interi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period is considered as a                independent periods.</a:t>
            </a:r>
          </a:p>
          <a:p>
            <a:pPr marL="457200" lvl="1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All items accounted as per discretionary view (as per accrual concept)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42508C-4721-4AC8-B699-5742E2ED5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2282" y="1961962"/>
            <a:ext cx="5181600" cy="435133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Integral view: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here interim period is considered as a integral part of annual period.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income tax accounted as per this view.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D7B3F3-3073-4E15-B730-BADD05B05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2920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8E48-D72C-42C4-85D4-40CC9C8D5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A5C57-A983-434C-B357-B692D3B25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42744D6D-1F9B-3D4A-B79F-02A1DEC8E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70" y="1494631"/>
            <a:ext cx="11447859" cy="4712494"/>
          </a:xfrm>
        </p:spPr>
        <p:txBody>
          <a:bodyPr>
            <a:normAutofit/>
          </a:bodyPr>
          <a:lstStyle/>
          <a:p>
            <a:r>
              <a:rPr lang="en-US"/>
              <a:t>XYZ Ltd.is prepare interim financial report for Quarter 1</a:t>
            </a:r>
          </a:p>
          <a:p>
            <a:pPr marL="0" indent="0">
              <a:buNone/>
            </a:pPr>
            <a:r>
              <a:rPr lang="en-US"/>
              <a:t>Qtr.   income  result         Step 1 : Annual income=400</a:t>
            </a:r>
          </a:p>
          <a:p>
            <a:pPr marL="514350" indent="-514350">
              <a:buAutoNum type="arabicPeriod"/>
            </a:pPr>
            <a:r>
              <a:rPr lang="en-US"/>
              <a:t>   100       Actual          Step 2: Annual Tax=(400-100)×30%=90</a:t>
            </a:r>
          </a:p>
          <a:p>
            <a:pPr marL="514350" indent="-514350">
              <a:buAutoNum type="arabicPeriod"/>
            </a:pPr>
            <a:r>
              <a:rPr lang="en-US"/>
              <a:t>   100      Estimated     Step 3: WATR=Annual Tax÷Annual income×100</a:t>
            </a:r>
          </a:p>
          <a:p>
            <a:pPr marL="514350" indent="-514350">
              <a:buAutoNum type="arabicPeriod"/>
            </a:pPr>
            <a:r>
              <a:rPr lang="en-US"/>
              <a:t>   100      Estimated                              90÷400×100=</a:t>
            </a:r>
            <a:r>
              <a:rPr lang="en-US" u="sng"/>
              <a:t>22.5%</a:t>
            </a:r>
          </a:p>
          <a:p>
            <a:pPr marL="514350" indent="-514350">
              <a:buAutoNum type="arabicPeriod"/>
            </a:pPr>
            <a:r>
              <a:rPr lang="en-US"/>
              <a:t>   100      Estimated      Step 4:Tax Expenses</a:t>
            </a:r>
            <a:r>
              <a:rPr lang="en-US" u="sng"/>
              <a:t> </a:t>
            </a:r>
            <a:endParaRPr lang="en-US"/>
          </a:p>
          <a:p>
            <a:pPr marL="0" indent="0">
              <a:buNone/>
            </a:pPr>
            <a:r>
              <a:rPr lang="en-US"/>
              <a:t>                                                           Q1=100×22.5%=22.5</a:t>
            </a:r>
          </a:p>
          <a:p>
            <a:pPr marL="0" indent="0">
              <a:buNone/>
            </a:pPr>
            <a:r>
              <a:rPr lang="en-US"/>
              <a:t>Carry forward losses =100</a:t>
            </a:r>
          </a:p>
          <a:p>
            <a:pPr marL="0" indent="0">
              <a:buNone/>
            </a:pPr>
            <a:r>
              <a:rPr lang="en-US"/>
              <a:t>Tax rate =30%</a:t>
            </a:r>
          </a:p>
        </p:txBody>
      </p:sp>
    </p:spTree>
    <p:extLst>
      <p:ext uri="{BB962C8B-B14F-4D97-AF65-F5344CB8AC3E}">
        <p14:creationId xmlns:p14="http://schemas.microsoft.com/office/powerpoint/2010/main" val="85405679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581B5C2-E367-41B3-BBA0-A9A09E6040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0" t="71332" r="6325" b="11333"/>
          <a:stretch/>
        </p:blipFill>
        <p:spPr>
          <a:xfrm>
            <a:off x="1861676" y="5778342"/>
            <a:ext cx="8468648" cy="944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0833FEA3-7297-684D-A15B-0DA8A2BAD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5" y="660797"/>
            <a:ext cx="11334749" cy="2461657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For any corporate solution please contact team SHAH TEELANI AND ASSOCIATES, AHMEDABAD</a:t>
            </a:r>
          </a:p>
        </p:txBody>
      </p:sp>
      <p:pic>
        <p:nvPicPr>
          <p:cNvPr id="14" name="Picture 14">
            <a:extLst>
              <a:ext uri="{FF2B5EF4-FFF2-40B4-BE49-F238E27FC236}">
                <a16:creationId xmlns:a16="http://schemas.microsoft.com/office/drawing/2014/main" id="{A3ED5DB9-0D6C-494E-88D6-6071A8B1E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692" y="3540721"/>
            <a:ext cx="8468648" cy="203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4125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3176</TotalTime>
  <Words>9</Words>
  <Application>Microsoft Office PowerPoint</Application>
  <PresentationFormat>Widescreen</PresentationFormat>
  <Paragraphs>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What is interim period? Interim period is a financial Reporting period should be shorter than a full financial year.</vt:lpstr>
      <vt:lpstr>PowerPoint Presentation</vt:lpstr>
      <vt:lpstr>Objective of ind as 34:          ind as 34 is to be prescribe The minimum content Of an interim financial report And to prescribe the principal for recognition and measurement In complete and condensed financial statement. </vt:lpstr>
      <vt:lpstr>         Presentation and Disclosure</vt:lpstr>
      <vt:lpstr>If company follow condensed set of fs then following disclosure should be required</vt:lpstr>
      <vt:lpstr>  Recognition and measurement</vt:lpstr>
      <vt:lpstr>EXAMPLE:</vt:lpstr>
      <vt:lpstr>For any corporate solution please contact team SHAH TEELANI AND ASSOCIATES, AHMEDABAD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kavinandaniya.snt@gmail.com</cp:lastModifiedBy>
  <cp:revision>502</cp:revision>
  <dcterms:created xsi:type="dcterms:W3CDTF">2018-01-03T12:04:39Z</dcterms:created>
  <dcterms:modified xsi:type="dcterms:W3CDTF">2020-04-08T05:22:55Z</dcterms:modified>
</cp:coreProperties>
</file>