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77" r:id="rId2"/>
    <p:sldId id="266" r:id="rId3"/>
    <p:sldId id="263" r:id="rId4"/>
    <p:sldId id="276" r:id="rId5"/>
    <p:sldId id="267" r:id="rId6"/>
    <p:sldId id="258" r:id="rId7"/>
    <p:sldId id="270" r:id="rId8"/>
    <p:sldId id="275" r:id="rId9"/>
    <p:sldId id="256" r:id="rId10"/>
    <p:sldId id="259" r:id="rId11"/>
    <p:sldId id="269" r:id="rId12"/>
    <p:sldId id="271" r:id="rId13"/>
    <p:sldId id="274"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282" autoAdjust="0"/>
    <p:restoredTop sz="94660"/>
  </p:normalViewPr>
  <p:slideViewPr>
    <p:cSldViewPr>
      <p:cViewPr varScale="1">
        <p:scale>
          <a:sx n="68" d="100"/>
          <a:sy n="68" d="100"/>
        </p:scale>
        <p:origin x="-145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8915BD-F7B8-4198-A5B6-5D20C58BB60D}" type="datetimeFigureOut">
              <a:rPr lang="en-US" smtClean="0"/>
              <a:pPr/>
              <a:t>27/Jul/20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DF70BFA-A4E4-4312-BBFF-2768217878D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DF70BFA-A4E4-4312-BBFF-2768217878DC}" type="slidenum">
              <a:rPr lang="en-US" smtClean="0"/>
              <a:pPr/>
              <a:t>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926CF6E-D0B0-4D4A-8786-8819B9EC33D9}" type="datetimeFigureOut">
              <a:rPr lang="en-US" smtClean="0"/>
              <a:pPr/>
              <a:t>27/Jul/20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FA2775-29EC-4A29-8F0E-6F8CC664902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26CF6E-D0B0-4D4A-8786-8819B9EC33D9}" type="datetimeFigureOut">
              <a:rPr lang="en-US" smtClean="0"/>
              <a:pPr/>
              <a:t>27/Jul/20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FA2775-29EC-4A29-8F0E-6F8CC664902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26CF6E-D0B0-4D4A-8786-8819B9EC33D9}" type="datetimeFigureOut">
              <a:rPr lang="en-US" smtClean="0"/>
              <a:pPr/>
              <a:t>27/Jul/20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FA2775-29EC-4A29-8F0E-6F8CC664902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26CF6E-D0B0-4D4A-8786-8819B9EC33D9}" type="datetimeFigureOut">
              <a:rPr lang="en-US" smtClean="0"/>
              <a:pPr/>
              <a:t>27/Jul/20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FA2775-29EC-4A29-8F0E-6F8CC664902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926CF6E-D0B0-4D4A-8786-8819B9EC33D9}" type="datetimeFigureOut">
              <a:rPr lang="en-US" smtClean="0"/>
              <a:pPr/>
              <a:t>27/Jul/20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FA2775-29EC-4A29-8F0E-6F8CC664902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926CF6E-D0B0-4D4A-8786-8819B9EC33D9}" type="datetimeFigureOut">
              <a:rPr lang="en-US" smtClean="0"/>
              <a:pPr/>
              <a:t>27/Jul/20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FA2775-29EC-4A29-8F0E-6F8CC664902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926CF6E-D0B0-4D4A-8786-8819B9EC33D9}" type="datetimeFigureOut">
              <a:rPr lang="en-US" smtClean="0"/>
              <a:pPr/>
              <a:t>27/Jul/20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CFA2775-29EC-4A29-8F0E-6F8CC664902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926CF6E-D0B0-4D4A-8786-8819B9EC33D9}" type="datetimeFigureOut">
              <a:rPr lang="en-US" smtClean="0"/>
              <a:pPr/>
              <a:t>27/Jul/20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CFA2775-29EC-4A29-8F0E-6F8CC664902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26CF6E-D0B0-4D4A-8786-8819B9EC33D9}" type="datetimeFigureOut">
              <a:rPr lang="en-US" smtClean="0"/>
              <a:pPr/>
              <a:t>27/Jul/20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CFA2775-29EC-4A29-8F0E-6F8CC664902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926CF6E-D0B0-4D4A-8786-8819B9EC33D9}" type="datetimeFigureOut">
              <a:rPr lang="en-US" smtClean="0"/>
              <a:pPr/>
              <a:t>27/Jul/20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FA2775-29EC-4A29-8F0E-6F8CC664902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926CF6E-D0B0-4D4A-8786-8819B9EC33D9}" type="datetimeFigureOut">
              <a:rPr lang="en-US" smtClean="0"/>
              <a:pPr/>
              <a:t>27/Jul/20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FA2775-29EC-4A29-8F0E-6F8CC664902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26CF6E-D0B0-4D4A-8786-8819B9EC33D9}" type="datetimeFigureOut">
              <a:rPr lang="en-US" smtClean="0"/>
              <a:pPr/>
              <a:t>27/Jul/20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FA2775-29EC-4A29-8F0E-6F8CC664902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631ECC-177C-45E5-84DA-DB987904B539}"/>
              </a:ext>
            </a:extLst>
          </p:cNvPr>
          <p:cNvSpPr>
            <a:spLocks noGrp="1"/>
          </p:cNvSpPr>
          <p:nvPr>
            <p:ph type="ctrTitle"/>
          </p:nvPr>
        </p:nvSpPr>
        <p:spPr>
          <a:xfrm>
            <a:off x="1143000" y="1219200"/>
            <a:ext cx="6858000" cy="2387600"/>
          </a:xfrm>
        </p:spPr>
        <p:txBody>
          <a:bodyPr>
            <a:normAutofit/>
          </a:bodyPr>
          <a:lstStyle/>
          <a:p>
            <a:r>
              <a:rPr lang="en-IN" sz="4000" dirty="0" smtClean="0">
                <a:solidFill>
                  <a:srgbClr val="002060"/>
                </a:solidFill>
                <a:latin typeface="Times New Roman" panose="02020603050405020304" pitchFamily="18" charset="0"/>
                <a:cs typeface="Times New Roman" panose="02020603050405020304" pitchFamily="18" charset="0"/>
              </a:rPr>
              <a:t>INTERNAL AUDIT</a:t>
            </a:r>
            <a:endParaRPr lang="en-IN" sz="4000" dirty="0"/>
          </a:p>
        </p:txBody>
      </p:sp>
      <p:grpSp>
        <p:nvGrpSpPr>
          <p:cNvPr id="3" name="Group 3">
            <a:extLst>
              <a:ext uri="{FF2B5EF4-FFF2-40B4-BE49-F238E27FC236}">
                <a16:creationId xmlns:a16="http://schemas.microsoft.com/office/drawing/2014/main" xmlns="" id="{74AF2B98-49F0-4179-B6DA-BA9FD1A4D5F0}"/>
              </a:ext>
            </a:extLst>
          </p:cNvPr>
          <p:cNvGrpSpPr/>
          <p:nvPr/>
        </p:nvGrpSpPr>
        <p:grpSpPr>
          <a:xfrm>
            <a:off x="0" y="5735637"/>
            <a:ext cx="9144000" cy="1136506"/>
            <a:chOff x="0" y="5735637"/>
            <a:chExt cx="12192000" cy="1136506"/>
          </a:xfrm>
        </p:grpSpPr>
        <p:pic>
          <p:nvPicPr>
            <p:cNvPr id="5" name="Picture 4">
              <a:extLst>
                <a:ext uri="{FF2B5EF4-FFF2-40B4-BE49-F238E27FC236}">
                  <a16:creationId xmlns:a16="http://schemas.microsoft.com/office/drawing/2014/main" xmlns="" id="{298C0E6C-E093-48AA-9087-F7B0F7B43B24}"/>
                </a:ext>
              </a:extLst>
            </p:cNvPr>
            <p:cNvPicPr>
              <a:picLocks noChangeAspect="1"/>
            </p:cNvPicPr>
            <p:nvPr/>
          </p:nvPicPr>
          <p:blipFill rotWithShape="1">
            <a:blip r:embed="rId2" cstate="print"/>
            <a:srcRect l="16701" t="34913" r="16881" b="40943"/>
            <a:stretch/>
          </p:blipFill>
          <p:spPr>
            <a:xfrm>
              <a:off x="3967636" y="5735637"/>
              <a:ext cx="4105899" cy="839553"/>
            </a:xfrm>
            <a:prstGeom prst="rect">
              <a:avLst/>
            </a:prstGeom>
          </p:spPr>
        </p:pic>
        <p:pic>
          <p:nvPicPr>
            <p:cNvPr id="6" name="Picture 5">
              <a:extLst>
                <a:ext uri="{FF2B5EF4-FFF2-40B4-BE49-F238E27FC236}">
                  <a16:creationId xmlns:a16="http://schemas.microsoft.com/office/drawing/2014/main" xmlns="" id="{FEA16DCC-092C-425D-AFD4-325CB98483E4}"/>
                </a:ext>
              </a:extLst>
            </p:cNvPr>
            <p:cNvPicPr>
              <a:picLocks noChangeAspect="1"/>
            </p:cNvPicPr>
            <p:nvPr/>
          </p:nvPicPr>
          <p:blipFill rotWithShape="1">
            <a:blip r:embed="rId3"/>
            <a:srcRect l="541" t="82474" r="1263" b="15395"/>
            <a:stretch/>
          </p:blipFill>
          <p:spPr>
            <a:xfrm>
              <a:off x="0" y="6723341"/>
              <a:ext cx="12192000" cy="148802"/>
            </a:xfrm>
            <a:prstGeom prst="rect">
              <a:avLst/>
            </a:prstGeom>
          </p:spPr>
        </p:pic>
      </p:grpSp>
      <p:sp>
        <p:nvSpPr>
          <p:cNvPr id="7" name="TextBox 6"/>
          <p:cNvSpPr txBox="1"/>
          <p:nvPr/>
        </p:nvSpPr>
        <p:spPr>
          <a:xfrm>
            <a:off x="6553200" y="4876800"/>
            <a:ext cx="2438400" cy="646331"/>
          </a:xfrm>
          <a:prstGeom prst="rect">
            <a:avLst/>
          </a:prstGeom>
          <a:noFill/>
        </p:spPr>
        <p:txBody>
          <a:bodyPr wrap="square" rtlCol="0">
            <a:spAutoFit/>
          </a:bodyPr>
          <a:lstStyle/>
          <a:p>
            <a:r>
              <a:rPr lang="en-US" dirty="0" smtClean="0"/>
              <a:t>FROM </a:t>
            </a:r>
          </a:p>
          <a:p>
            <a:r>
              <a:rPr lang="en-US" dirty="0" smtClean="0"/>
              <a:t>GAGAN REBARI</a:t>
            </a:r>
            <a:endParaRPr lang="en-US" dirty="0"/>
          </a:p>
        </p:txBody>
      </p:sp>
    </p:spTree>
    <p:extLst>
      <p:ext uri="{BB962C8B-B14F-4D97-AF65-F5344CB8AC3E}">
        <p14:creationId xmlns:p14="http://schemas.microsoft.com/office/powerpoint/2010/main" xmlns="" val="20226672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93184"/>
            <a:ext cx="7886700" cy="695459"/>
          </a:xfrm>
        </p:spPr>
        <p:txBody>
          <a:bodyPr>
            <a:normAutofit fontScale="90000"/>
          </a:bodyPr>
          <a:lstStyle/>
          <a:p>
            <a:r>
              <a:rPr lang="en-US" sz="2800" b="1" u="sng" dirty="0" smtClean="0">
                <a:solidFill>
                  <a:srgbClr val="FF0000"/>
                </a:solidFill>
                <a:latin typeface="Cambria" pitchFamily="18" charset="0"/>
                <a:ea typeface="Cambria" pitchFamily="18" charset="0"/>
              </a:rPr>
              <a:t>INTERNAL AUDITOR RESPONSIBILITY</a:t>
            </a:r>
            <a:r>
              <a:rPr lang="en-US" sz="2800" b="1" dirty="0" smtClean="0">
                <a:latin typeface="Cambria" pitchFamily="18" charset="0"/>
                <a:ea typeface="Cambria" pitchFamily="18" charset="0"/>
              </a:rPr>
              <a:t/>
            </a:r>
            <a:br>
              <a:rPr lang="en-US" sz="2800" b="1" dirty="0" smtClean="0">
                <a:latin typeface="Cambria" pitchFamily="18" charset="0"/>
                <a:ea typeface="Cambria" pitchFamily="18" charset="0"/>
              </a:rPr>
            </a:br>
            <a:endParaRPr lang="en-IN" sz="2800" b="1" dirty="0">
              <a:latin typeface="Cambria" pitchFamily="18" charset="0"/>
              <a:ea typeface="Cambria" pitchFamily="18" charset="0"/>
            </a:endParaRPr>
          </a:p>
        </p:txBody>
      </p:sp>
      <p:sp>
        <p:nvSpPr>
          <p:cNvPr id="3" name="Content Placeholder 2"/>
          <p:cNvSpPr>
            <a:spLocks noGrp="1"/>
          </p:cNvSpPr>
          <p:nvPr>
            <p:ph idx="1"/>
          </p:nvPr>
        </p:nvSpPr>
        <p:spPr>
          <a:xfrm>
            <a:off x="212502" y="850006"/>
            <a:ext cx="8302849" cy="5314078"/>
          </a:xfrm>
        </p:spPr>
        <p:txBody>
          <a:bodyPr>
            <a:normAutofit/>
          </a:bodyPr>
          <a:lstStyle/>
          <a:p>
            <a:r>
              <a:rPr lang="en-US" sz="2000" dirty="0" smtClean="0">
                <a:latin typeface="Cambria" pitchFamily="18" charset="0"/>
              </a:rPr>
              <a:t>Identify </a:t>
            </a:r>
            <a:r>
              <a:rPr lang="en-US" sz="2000" dirty="0">
                <a:latin typeface="Cambria" pitchFamily="18" charset="0"/>
              </a:rPr>
              <a:t>and assess areas of significant business risk.</a:t>
            </a:r>
          </a:p>
          <a:p>
            <a:r>
              <a:rPr lang="en-US" sz="2000" dirty="0">
                <a:latin typeface="Cambria" pitchFamily="18" charset="0"/>
              </a:rPr>
              <a:t>Implement best audit and business practices in line with applicable internal audit statements.</a:t>
            </a:r>
          </a:p>
          <a:p>
            <a:r>
              <a:rPr lang="en-US" sz="2000" dirty="0">
                <a:latin typeface="Cambria" pitchFamily="18" charset="0"/>
              </a:rPr>
              <a:t>Manage resources and audit assignments.</a:t>
            </a:r>
          </a:p>
          <a:p>
            <a:r>
              <a:rPr lang="en-US" sz="2000" dirty="0">
                <a:latin typeface="Cambria" pitchFamily="18" charset="0"/>
              </a:rPr>
              <a:t>Identify and reduce all business and financial risks through effective implementation and monitoring of controls.</a:t>
            </a:r>
          </a:p>
          <a:p>
            <a:r>
              <a:rPr lang="en-US" sz="2000" dirty="0">
                <a:latin typeface="Cambria" pitchFamily="18" charset="0"/>
              </a:rPr>
              <a:t>Develop, implement and maintain internal audit policies and procedures in accordance with local and international best practice.</a:t>
            </a:r>
          </a:p>
          <a:p>
            <a:r>
              <a:rPr lang="en-US" sz="2000" dirty="0">
                <a:latin typeface="Cambria" pitchFamily="18" charset="0"/>
              </a:rPr>
              <a:t>Compile and implement the annual Internal Audit plan.</a:t>
            </a:r>
          </a:p>
          <a:p>
            <a:r>
              <a:rPr lang="en-US" sz="2000" dirty="0">
                <a:latin typeface="Cambria" pitchFamily="18" charset="0"/>
              </a:rPr>
              <a:t>Conduct ad hoc investigations into identified or reported risks.</a:t>
            </a:r>
          </a:p>
          <a:p>
            <a:r>
              <a:rPr lang="en-US" sz="2000" dirty="0">
                <a:latin typeface="Cambria" pitchFamily="18" charset="0"/>
              </a:rPr>
              <a:t>Oversee risk-based audits covering operational and financial processes.</a:t>
            </a:r>
          </a:p>
          <a:p>
            <a:r>
              <a:rPr lang="en-US" sz="2000" dirty="0">
                <a:latin typeface="Cambria" pitchFamily="18" charset="0"/>
              </a:rPr>
              <a:t>Ensure complete, accurate and timely audit information is reported to Management and/or Risk Committees.</a:t>
            </a:r>
          </a:p>
          <a:p>
            <a:pPr algn="just">
              <a:buNone/>
            </a:pPr>
            <a:endParaRPr lang="en-IN" sz="2000" dirty="0">
              <a:latin typeface="Cambria" pitchFamily="18" charset="0"/>
            </a:endParaRPr>
          </a:p>
        </p:txBody>
      </p:sp>
      <p:pic>
        <p:nvPicPr>
          <p:cNvPr id="4" name="Picture 3">
            <a:extLst>
              <a:ext uri="{FF2B5EF4-FFF2-40B4-BE49-F238E27FC236}">
                <a16:creationId xmlns="" xmlns:a16="http://schemas.microsoft.com/office/drawing/2014/main" id="{ECBA5C57-A983-434C-B357-B692D3B25711}"/>
              </a:ext>
            </a:extLst>
          </p:cNvPr>
          <p:cNvPicPr>
            <a:picLocks noChangeAspect="1"/>
          </p:cNvPicPr>
          <p:nvPr/>
        </p:nvPicPr>
        <p:blipFill rotWithShape="1">
          <a:blip r:embed="rId2"/>
          <a:srcRect l="541" t="82474" r="1263" b="15395"/>
          <a:stretch/>
        </p:blipFill>
        <p:spPr>
          <a:xfrm>
            <a:off x="0" y="6723341"/>
            <a:ext cx="9144000" cy="148802"/>
          </a:xfrm>
          <a:prstGeom prst="rect">
            <a:avLst/>
          </a:prstGeom>
        </p:spPr>
      </p:pic>
    </p:spTree>
    <p:extLst>
      <p:ext uri="{BB962C8B-B14F-4D97-AF65-F5344CB8AC3E}">
        <p14:creationId xmlns="" xmlns:p14="http://schemas.microsoft.com/office/powerpoint/2010/main" val="29457346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ECBA5C57-A983-434C-B357-B692D3B25711}"/>
              </a:ext>
            </a:extLst>
          </p:cNvPr>
          <p:cNvPicPr>
            <a:picLocks noChangeAspect="1"/>
          </p:cNvPicPr>
          <p:nvPr/>
        </p:nvPicPr>
        <p:blipFill rotWithShape="1">
          <a:blip r:embed="rId2"/>
          <a:srcRect l="541" t="82474" r="1263" b="15395"/>
          <a:stretch/>
        </p:blipFill>
        <p:spPr>
          <a:xfrm>
            <a:off x="0" y="6723341"/>
            <a:ext cx="9144000" cy="148802"/>
          </a:xfrm>
          <a:prstGeom prst="rect">
            <a:avLst/>
          </a:prstGeom>
        </p:spPr>
      </p:pic>
      <p:sp>
        <p:nvSpPr>
          <p:cNvPr id="5" name="Content Placeholder 2"/>
          <p:cNvSpPr>
            <a:spLocks noGrp="1"/>
          </p:cNvSpPr>
          <p:nvPr>
            <p:ph idx="1"/>
          </p:nvPr>
        </p:nvSpPr>
        <p:spPr>
          <a:xfrm>
            <a:off x="457200" y="0"/>
            <a:ext cx="8302849" cy="5695078"/>
          </a:xfrm>
        </p:spPr>
        <p:txBody>
          <a:bodyPr>
            <a:normAutofit/>
          </a:bodyPr>
          <a:lstStyle/>
          <a:p>
            <a:pPr>
              <a:buNone/>
            </a:pPr>
            <a:r>
              <a:rPr lang="en-US" sz="2000" dirty="0" smtClean="0">
                <a:solidFill>
                  <a:schemeClr val="accent1">
                    <a:lumMod val="50000"/>
                  </a:schemeClr>
                </a:solidFill>
                <a:latin typeface="Cambria" pitchFamily="18" charset="0"/>
              </a:rPr>
              <a:t>DIFEERENCE BETWEEN INTERNAL AUDIT &amp; EXTERNAL AUDIT</a:t>
            </a:r>
          </a:p>
          <a:p>
            <a:pPr>
              <a:buNone/>
            </a:pPr>
            <a:endParaRPr lang="en-US" sz="2000" dirty="0" smtClean="0">
              <a:solidFill>
                <a:schemeClr val="accent1">
                  <a:lumMod val="50000"/>
                </a:schemeClr>
              </a:solidFill>
              <a:latin typeface="Cambria" pitchFamily="18" charset="0"/>
            </a:endParaRPr>
          </a:p>
          <a:p>
            <a:pPr>
              <a:buNone/>
            </a:pPr>
            <a:endParaRPr lang="en-US" sz="2000" dirty="0">
              <a:solidFill>
                <a:schemeClr val="accent1">
                  <a:lumMod val="50000"/>
                </a:schemeClr>
              </a:solidFill>
              <a:latin typeface="Cambria" pitchFamily="18" charset="0"/>
            </a:endParaRPr>
          </a:p>
          <a:p>
            <a:endParaRPr lang="en-IN" sz="2000" dirty="0">
              <a:latin typeface="Cambria" pitchFamily="18" charset="0"/>
            </a:endParaRPr>
          </a:p>
          <a:p>
            <a:endParaRPr lang="en-IN" sz="2000" dirty="0">
              <a:latin typeface="Cambria" pitchFamily="18" charset="0"/>
            </a:endParaRPr>
          </a:p>
        </p:txBody>
      </p:sp>
      <p:graphicFrame>
        <p:nvGraphicFramePr>
          <p:cNvPr id="8" name="Table 7"/>
          <p:cNvGraphicFramePr>
            <a:graphicFrameLocks noGrp="1"/>
          </p:cNvGraphicFramePr>
          <p:nvPr/>
        </p:nvGraphicFramePr>
        <p:xfrm>
          <a:off x="0" y="457200"/>
          <a:ext cx="9144000" cy="7279637"/>
        </p:xfrm>
        <a:graphic>
          <a:graphicData uri="http://schemas.openxmlformats.org/drawingml/2006/table">
            <a:tbl>
              <a:tblPr firstRow="1" bandRow="1">
                <a:tableStyleId>{5C22544A-7EE6-4342-B048-85BDC9FD1C3A}</a:tableStyleId>
              </a:tblPr>
              <a:tblGrid>
                <a:gridCol w="3048000"/>
                <a:gridCol w="3048000"/>
                <a:gridCol w="3048000"/>
              </a:tblGrid>
              <a:tr h="308003">
                <a:tc>
                  <a:txBody>
                    <a:bodyPr/>
                    <a:lstStyle/>
                    <a:p>
                      <a:r>
                        <a:rPr lang="en-IN" dirty="0"/>
                        <a:t>Basis for Comparison</a:t>
                      </a:r>
                    </a:p>
                  </a:txBody>
                  <a:tcPr anchor="ctr"/>
                </a:tc>
                <a:tc>
                  <a:txBody>
                    <a:bodyPr/>
                    <a:lstStyle/>
                    <a:p>
                      <a:r>
                        <a:rPr lang="en-IN"/>
                        <a:t>Internal Audit</a:t>
                      </a:r>
                    </a:p>
                  </a:txBody>
                  <a:tcPr anchor="ctr"/>
                </a:tc>
                <a:tc>
                  <a:txBody>
                    <a:bodyPr/>
                    <a:lstStyle/>
                    <a:p>
                      <a:r>
                        <a:rPr lang="en-IN" dirty="0"/>
                        <a:t>External Audit</a:t>
                      </a:r>
                    </a:p>
                  </a:txBody>
                  <a:tcPr anchor="ctr"/>
                </a:tc>
              </a:tr>
              <a:tr h="1215133">
                <a:tc>
                  <a:txBody>
                    <a:bodyPr/>
                    <a:lstStyle/>
                    <a:p>
                      <a:r>
                        <a:rPr lang="en-IN" dirty="0"/>
                        <a:t>Meaning</a:t>
                      </a:r>
                    </a:p>
                  </a:txBody>
                  <a:tcPr anchor="ctr"/>
                </a:tc>
                <a:tc>
                  <a:txBody>
                    <a:bodyPr/>
                    <a:lstStyle/>
                    <a:p>
                      <a:r>
                        <a:rPr lang="en-IN"/>
                        <a:t>Internal Audit refers to an ongoing audit function performed within an organization by a separate internal auditing department.</a:t>
                      </a:r>
                    </a:p>
                  </a:txBody>
                  <a:tcPr anchor="ctr"/>
                </a:tc>
                <a:tc>
                  <a:txBody>
                    <a:bodyPr/>
                    <a:lstStyle/>
                    <a:p>
                      <a:r>
                        <a:rPr lang="en-IN"/>
                        <a:t>External Audit is an audit function performed by the independent body which is not a part of the organization.</a:t>
                      </a:r>
                    </a:p>
                  </a:txBody>
                  <a:tcPr anchor="ctr"/>
                </a:tc>
              </a:tr>
              <a:tr h="987296">
                <a:tc>
                  <a:txBody>
                    <a:bodyPr/>
                    <a:lstStyle/>
                    <a:p>
                      <a:r>
                        <a:rPr lang="en-IN"/>
                        <a:t>Objective</a:t>
                      </a:r>
                    </a:p>
                  </a:txBody>
                  <a:tcPr anchor="ctr"/>
                </a:tc>
                <a:tc>
                  <a:txBody>
                    <a:bodyPr/>
                    <a:lstStyle/>
                    <a:p>
                      <a:r>
                        <a:rPr lang="en-IN"/>
                        <a:t>To review the routine activities and provide suggestion for the improvement.</a:t>
                      </a:r>
                    </a:p>
                  </a:txBody>
                  <a:tcPr anchor="ctr"/>
                </a:tc>
                <a:tc>
                  <a:txBody>
                    <a:bodyPr/>
                    <a:lstStyle/>
                    <a:p>
                      <a:r>
                        <a:rPr lang="en-IN"/>
                        <a:t>To analyze and verify the financial statement of the company.</a:t>
                      </a:r>
                    </a:p>
                  </a:txBody>
                  <a:tcPr anchor="ctr"/>
                </a:tc>
              </a:tr>
              <a:tr h="308003">
                <a:tc>
                  <a:txBody>
                    <a:bodyPr/>
                    <a:lstStyle/>
                    <a:p>
                      <a:r>
                        <a:rPr lang="en-IN"/>
                        <a:t>Conducted by</a:t>
                      </a:r>
                    </a:p>
                  </a:txBody>
                  <a:tcPr anchor="ctr"/>
                </a:tc>
                <a:tc>
                  <a:txBody>
                    <a:bodyPr/>
                    <a:lstStyle/>
                    <a:p>
                      <a:r>
                        <a:rPr lang="en-IN"/>
                        <a:t>Employees</a:t>
                      </a:r>
                    </a:p>
                  </a:txBody>
                  <a:tcPr anchor="ctr"/>
                </a:tc>
                <a:tc>
                  <a:txBody>
                    <a:bodyPr/>
                    <a:lstStyle/>
                    <a:p>
                      <a:r>
                        <a:rPr lang="en-IN"/>
                        <a:t>Third Party</a:t>
                      </a:r>
                    </a:p>
                  </a:txBody>
                  <a:tcPr anchor="ctr"/>
                </a:tc>
              </a:tr>
              <a:tr h="308003">
                <a:tc>
                  <a:txBody>
                    <a:bodyPr/>
                    <a:lstStyle/>
                    <a:p>
                      <a:r>
                        <a:rPr lang="en-IN" dirty="0"/>
                        <a:t>Auditor is appointed by</a:t>
                      </a:r>
                    </a:p>
                  </a:txBody>
                  <a:tcPr anchor="ctr"/>
                </a:tc>
                <a:tc>
                  <a:txBody>
                    <a:bodyPr/>
                    <a:lstStyle/>
                    <a:p>
                      <a:r>
                        <a:rPr lang="en-IN"/>
                        <a:t>Management</a:t>
                      </a:r>
                    </a:p>
                  </a:txBody>
                  <a:tcPr anchor="ctr"/>
                </a:tc>
                <a:tc>
                  <a:txBody>
                    <a:bodyPr/>
                    <a:lstStyle/>
                    <a:p>
                      <a:r>
                        <a:rPr lang="en-IN"/>
                        <a:t>Members</a:t>
                      </a:r>
                    </a:p>
                  </a:txBody>
                  <a:tcPr anchor="ctr"/>
                </a:tc>
              </a:tr>
              <a:tr h="308003">
                <a:tc>
                  <a:txBody>
                    <a:bodyPr/>
                    <a:lstStyle/>
                    <a:p>
                      <a:r>
                        <a:rPr lang="en-IN" dirty="0"/>
                        <a:t>Users of Report</a:t>
                      </a:r>
                    </a:p>
                  </a:txBody>
                  <a:tcPr anchor="ctr"/>
                </a:tc>
                <a:tc>
                  <a:txBody>
                    <a:bodyPr/>
                    <a:lstStyle/>
                    <a:p>
                      <a:r>
                        <a:rPr lang="en-IN"/>
                        <a:t>Management</a:t>
                      </a:r>
                    </a:p>
                  </a:txBody>
                  <a:tcPr anchor="ctr"/>
                </a:tc>
                <a:tc>
                  <a:txBody>
                    <a:bodyPr/>
                    <a:lstStyle/>
                    <a:p>
                      <a:r>
                        <a:rPr lang="en-IN"/>
                        <a:t>Stakeholders</a:t>
                      </a:r>
                    </a:p>
                  </a:txBody>
                  <a:tcPr anchor="ctr"/>
                </a:tc>
              </a:tr>
              <a:tr h="987296">
                <a:tc>
                  <a:txBody>
                    <a:bodyPr/>
                    <a:lstStyle/>
                    <a:p>
                      <a:r>
                        <a:rPr lang="en-IN"/>
                        <a:t>Opinion</a:t>
                      </a:r>
                    </a:p>
                  </a:txBody>
                  <a:tcPr anchor="ctr"/>
                </a:tc>
                <a:tc>
                  <a:txBody>
                    <a:bodyPr/>
                    <a:lstStyle/>
                    <a:p>
                      <a:r>
                        <a:rPr lang="en-IN"/>
                        <a:t>Opinion is provided on the effectiveness of the operational activities of the organization.</a:t>
                      </a:r>
                    </a:p>
                  </a:txBody>
                  <a:tcPr anchor="ctr"/>
                </a:tc>
                <a:tc>
                  <a:txBody>
                    <a:bodyPr/>
                    <a:lstStyle/>
                    <a:p>
                      <a:r>
                        <a:rPr lang="en-IN"/>
                        <a:t>Opinion is provided on the truthfulness and fairness of the financial statement of the company.</a:t>
                      </a:r>
                    </a:p>
                  </a:txBody>
                  <a:tcPr anchor="ctr"/>
                </a:tc>
              </a:tr>
              <a:tr h="531621">
                <a:tc>
                  <a:txBody>
                    <a:bodyPr/>
                    <a:lstStyle/>
                    <a:p>
                      <a:r>
                        <a:rPr lang="en-IN"/>
                        <a:t>Scope</a:t>
                      </a:r>
                    </a:p>
                  </a:txBody>
                  <a:tcPr anchor="ctr"/>
                </a:tc>
                <a:tc>
                  <a:txBody>
                    <a:bodyPr/>
                    <a:lstStyle/>
                    <a:p>
                      <a:r>
                        <a:rPr lang="en-IN"/>
                        <a:t>Decided by the management of the entity.</a:t>
                      </a:r>
                    </a:p>
                  </a:txBody>
                  <a:tcPr anchor="ctr"/>
                </a:tc>
                <a:tc>
                  <a:txBody>
                    <a:bodyPr/>
                    <a:lstStyle/>
                    <a:p>
                      <a:r>
                        <a:rPr lang="en-IN"/>
                        <a:t>Decided by the statute.</a:t>
                      </a:r>
                    </a:p>
                  </a:txBody>
                  <a:tcPr anchor="ctr"/>
                </a:tc>
              </a:tr>
              <a:tr h="531621">
                <a:tc>
                  <a:txBody>
                    <a:bodyPr/>
                    <a:lstStyle/>
                    <a:p>
                      <a:r>
                        <a:rPr lang="en-IN"/>
                        <a:t>Obligation</a:t>
                      </a:r>
                    </a:p>
                  </a:txBody>
                  <a:tcPr anchor="ctr"/>
                </a:tc>
                <a:tc>
                  <a:txBody>
                    <a:bodyPr/>
                    <a:lstStyle/>
                    <a:p>
                      <a:r>
                        <a:rPr lang="en-IN"/>
                        <a:t>No, it is voluntary</a:t>
                      </a:r>
                    </a:p>
                  </a:txBody>
                  <a:tcPr anchor="ctr"/>
                </a:tc>
                <a:tc>
                  <a:txBody>
                    <a:bodyPr/>
                    <a:lstStyle/>
                    <a:p>
                      <a:r>
                        <a:rPr lang="en-IN"/>
                        <a:t>Yes, according to Indian Companies Act, 1956.</a:t>
                      </a:r>
                    </a:p>
                  </a:txBody>
                  <a:tcPr anchor="ctr"/>
                </a:tc>
              </a:tr>
              <a:tr h="308003">
                <a:tc>
                  <a:txBody>
                    <a:bodyPr/>
                    <a:lstStyle/>
                    <a:p>
                      <a:r>
                        <a:rPr lang="en-IN"/>
                        <a:t>Period</a:t>
                      </a:r>
                    </a:p>
                  </a:txBody>
                  <a:tcPr anchor="ctr"/>
                </a:tc>
                <a:tc>
                  <a:txBody>
                    <a:bodyPr/>
                    <a:lstStyle/>
                    <a:p>
                      <a:r>
                        <a:rPr lang="en-IN"/>
                        <a:t>Continuous Process</a:t>
                      </a:r>
                    </a:p>
                  </a:txBody>
                  <a:tcPr anchor="ctr"/>
                </a:tc>
                <a:tc>
                  <a:txBody>
                    <a:bodyPr/>
                    <a:lstStyle/>
                    <a:p>
                      <a:r>
                        <a:rPr lang="en-IN"/>
                        <a:t>Once in a year</a:t>
                      </a:r>
                    </a:p>
                  </a:txBody>
                  <a:tcPr anchor="ctr"/>
                </a:tc>
              </a:tr>
              <a:tr h="531621">
                <a:tc>
                  <a:txBody>
                    <a:bodyPr/>
                    <a:lstStyle/>
                    <a:p>
                      <a:endParaRPr lang="en-IN" dirty="0"/>
                    </a:p>
                  </a:txBody>
                  <a:tcPr anchor="ctr"/>
                </a:tc>
                <a:tc>
                  <a:txBody>
                    <a:bodyPr/>
                    <a:lstStyle/>
                    <a:p>
                      <a:endParaRPr lang="en-IN" dirty="0"/>
                    </a:p>
                  </a:txBody>
                  <a:tcPr anchor="ctr"/>
                </a:tc>
                <a:tc>
                  <a:txBody>
                    <a:bodyPr/>
                    <a:lstStyle/>
                    <a:p>
                      <a:endParaRPr lang="en-IN" dirty="0"/>
                    </a:p>
                  </a:txBody>
                  <a:tcPr anchor="ctr"/>
                </a:tc>
              </a:tr>
            </a:tbl>
          </a:graphicData>
        </a:graphic>
      </p:graphicFrame>
    </p:spTree>
    <p:extLst>
      <p:ext uri="{BB962C8B-B14F-4D97-AF65-F5344CB8AC3E}">
        <p14:creationId xmlns="" xmlns:p14="http://schemas.microsoft.com/office/powerpoint/2010/main" val="9075503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ECBA5C57-A983-434C-B357-B692D3B25711}"/>
              </a:ext>
            </a:extLst>
          </p:cNvPr>
          <p:cNvPicPr>
            <a:picLocks noChangeAspect="1"/>
          </p:cNvPicPr>
          <p:nvPr/>
        </p:nvPicPr>
        <p:blipFill rotWithShape="1">
          <a:blip r:embed="rId2"/>
          <a:srcRect l="541" t="82474" r="1263" b="15395"/>
          <a:stretch/>
        </p:blipFill>
        <p:spPr>
          <a:xfrm>
            <a:off x="0" y="6723341"/>
            <a:ext cx="9144000" cy="148802"/>
          </a:xfrm>
          <a:prstGeom prst="rect">
            <a:avLst/>
          </a:prstGeom>
        </p:spPr>
      </p:pic>
      <p:sp>
        <p:nvSpPr>
          <p:cNvPr id="5" name="Rectangle 4"/>
          <p:cNvSpPr/>
          <p:nvPr/>
        </p:nvSpPr>
        <p:spPr>
          <a:xfrm>
            <a:off x="381000" y="228600"/>
            <a:ext cx="8305800" cy="369332"/>
          </a:xfrm>
          <a:prstGeom prst="rect">
            <a:avLst/>
          </a:prstGeom>
        </p:spPr>
        <p:txBody>
          <a:bodyPr wrap="square">
            <a:spAutoFit/>
          </a:bodyPr>
          <a:lstStyle/>
          <a:p>
            <a:pPr algn="ctr"/>
            <a:r>
              <a:rPr lang="en-IN" dirty="0" smtClean="0">
                <a:solidFill>
                  <a:srgbClr val="FF0000"/>
                </a:solidFill>
              </a:rPr>
              <a:t>MY EXPERIENCE DURING INTERNAL AUDIT</a:t>
            </a:r>
            <a:endParaRPr lang="en-IN" dirty="0">
              <a:solidFill>
                <a:srgbClr val="FF0000"/>
              </a:solidFill>
            </a:endParaRPr>
          </a:p>
        </p:txBody>
      </p:sp>
      <p:sp>
        <p:nvSpPr>
          <p:cNvPr id="7" name="Rectangle 6"/>
          <p:cNvSpPr/>
          <p:nvPr/>
        </p:nvSpPr>
        <p:spPr>
          <a:xfrm>
            <a:off x="762000" y="685800"/>
            <a:ext cx="7162800" cy="5632311"/>
          </a:xfrm>
          <a:prstGeom prst="rect">
            <a:avLst/>
          </a:prstGeom>
        </p:spPr>
        <p:txBody>
          <a:bodyPr wrap="square">
            <a:spAutoFit/>
          </a:bodyPr>
          <a:lstStyle/>
          <a:p>
            <a:r>
              <a:rPr lang="en-IN" b="1" dirty="0" smtClean="0"/>
              <a:t>SNUR TEXTILES</a:t>
            </a:r>
          </a:p>
          <a:p>
            <a:pPr>
              <a:buFont typeface="Arial" pitchFamily="34" charset="0"/>
              <a:buChar char="•"/>
            </a:pPr>
            <a:r>
              <a:rPr lang="en-IN" dirty="0" smtClean="0"/>
              <a:t>PF ESI PROFESSIONAL TAX</a:t>
            </a:r>
          </a:p>
          <a:p>
            <a:pPr>
              <a:buFont typeface="Arial" pitchFamily="34" charset="0"/>
              <a:buChar char="•"/>
            </a:pPr>
            <a:r>
              <a:rPr lang="en-IN" dirty="0" smtClean="0"/>
              <a:t>TDS NOT DEDUCTED</a:t>
            </a:r>
          </a:p>
          <a:p>
            <a:pPr>
              <a:buFont typeface="Arial" pitchFamily="34" charset="0"/>
              <a:buChar char="•"/>
            </a:pPr>
            <a:r>
              <a:rPr lang="en-IN" dirty="0" smtClean="0"/>
              <a:t>GST INPUT NOT TAKEN ON MAINTENANCE &amp; TELEPHONE EXPENSE</a:t>
            </a:r>
          </a:p>
          <a:p>
            <a:pPr>
              <a:buFont typeface="Arial" pitchFamily="34" charset="0"/>
              <a:buChar char="•"/>
            </a:pPr>
            <a:r>
              <a:rPr lang="en-IN" dirty="0" smtClean="0"/>
              <a:t>GST INPUT TAKEN ON </a:t>
            </a:r>
            <a:r>
              <a:rPr lang="en-IN" dirty="0" err="1" smtClean="0"/>
              <a:t>Activa</a:t>
            </a:r>
            <a:r>
              <a:rPr lang="en-IN" dirty="0" smtClean="0"/>
              <a:t> &amp; CAR REPAIR MAINTENANCE</a:t>
            </a:r>
          </a:p>
          <a:p>
            <a:pPr>
              <a:buFont typeface="Arial" pitchFamily="34" charset="0"/>
              <a:buChar char="•"/>
            </a:pPr>
            <a:r>
              <a:rPr lang="en-IN" dirty="0" smtClean="0"/>
              <a:t>RCM NOT CHARGED ON LAWYER FEES</a:t>
            </a:r>
          </a:p>
          <a:p>
            <a:pPr>
              <a:buFont typeface="Arial" pitchFamily="34" charset="0"/>
              <a:buChar char="•"/>
            </a:pPr>
            <a:r>
              <a:rPr lang="en-IN" dirty="0" smtClean="0"/>
              <a:t>NO PAYMENT MADE TO KANCHAN INDIA </a:t>
            </a:r>
          </a:p>
          <a:p>
            <a:pPr>
              <a:buFont typeface="Arial" pitchFamily="34" charset="0"/>
              <a:buChar char="•"/>
            </a:pPr>
            <a:r>
              <a:rPr lang="en-IN" dirty="0" smtClean="0"/>
              <a:t>BIOMETRIC MACHINE</a:t>
            </a:r>
          </a:p>
          <a:p>
            <a:endParaRPr lang="en-IN" dirty="0" smtClean="0"/>
          </a:p>
          <a:p>
            <a:r>
              <a:rPr lang="en-IN" b="1" dirty="0" smtClean="0"/>
              <a:t>CRETEK ENGINEERING</a:t>
            </a:r>
          </a:p>
          <a:p>
            <a:pPr>
              <a:buFont typeface="Arial" pitchFamily="34" charset="0"/>
              <a:buChar char="•"/>
            </a:pPr>
            <a:r>
              <a:rPr lang="en-IN" dirty="0" smtClean="0"/>
              <a:t>GST INPUT CLAIMED ON CAR</a:t>
            </a:r>
          </a:p>
          <a:p>
            <a:pPr>
              <a:buFont typeface="Arial" pitchFamily="34" charset="0"/>
              <a:buChar char="•"/>
            </a:pPr>
            <a:r>
              <a:rPr lang="en-IN" dirty="0" smtClean="0"/>
              <a:t>TCS NOT PAID</a:t>
            </a:r>
          </a:p>
          <a:p>
            <a:pPr>
              <a:buFont typeface="Arial" pitchFamily="34" charset="0"/>
              <a:buChar char="•"/>
            </a:pPr>
            <a:r>
              <a:rPr lang="en-IN" dirty="0" smtClean="0"/>
              <a:t>SALARY ENTRY WRONGLY DONE</a:t>
            </a:r>
          </a:p>
          <a:p>
            <a:pPr>
              <a:buFont typeface="Arial" pitchFamily="34" charset="0"/>
              <a:buChar char="•"/>
            </a:pPr>
            <a:r>
              <a:rPr lang="en-IN" dirty="0" smtClean="0"/>
              <a:t>GST RCM CONCEPT NOT KNOWN</a:t>
            </a:r>
          </a:p>
          <a:p>
            <a:endParaRPr lang="en-IN" dirty="0" smtClean="0"/>
          </a:p>
          <a:p>
            <a:r>
              <a:rPr lang="en-IN" b="1" dirty="0" smtClean="0"/>
              <a:t>TECHNICEM</a:t>
            </a:r>
          </a:p>
          <a:p>
            <a:pPr>
              <a:buFont typeface="Arial" pitchFamily="34" charset="0"/>
              <a:buChar char="•"/>
            </a:pPr>
            <a:r>
              <a:rPr lang="en-IN" dirty="0" smtClean="0"/>
              <a:t>NO PF ESI PROFESSIONAL TAX</a:t>
            </a:r>
          </a:p>
          <a:p>
            <a:pPr>
              <a:buFont typeface="Arial" pitchFamily="34" charset="0"/>
              <a:buChar char="•"/>
            </a:pPr>
            <a:r>
              <a:rPr lang="en-IN" dirty="0" smtClean="0"/>
              <a:t>TDS NOT DEDUCTED</a:t>
            </a:r>
          </a:p>
          <a:p>
            <a:pPr>
              <a:buFont typeface="Arial" pitchFamily="34" charset="0"/>
              <a:buChar char="•"/>
            </a:pPr>
            <a:r>
              <a:rPr lang="en-IN" dirty="0" smtClean="0"/>
              <a:t>GST INPUT TAKEN ON CAR REPAIR &amp; MAINTENANCE</a:t>
            </a:r>
          </a:p>
          <a:p>
            <a:pPr>
              <a:buFont typeface="Arial" pitchFamily="34" charset="0"/>
              <a:buChar char="•"/>
            </a:pPr>
            <a:r>
              <a:rPr lang="en-IN" dirty="0" smtClean="0"/>
              <a:t>LOAN GIVEN BY COMPANY</a:t>
            </a:r>
            <a:endParaRPr lang="en-IN" dirty="0"/>
          </a:p>
        </p:txBody>
      </p:sp>
    </p:spTree>
    <p:extLst>
      <p:ext uri="{BB962C8B-B14F-4D97-AF65-F5344CB8AC3E}">
        <p14:creationId xmlns="" xmlns:p14="http://schemas.microsoft.com/office/powerpoint/2010/main" val="9075503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Cambria" pitchFamily="18" charset="0"/>
                <a:ea typeface="Cambria" pitchFamily="18" charset="0"/>
              </a:rPr>
              <a:t>QUESTION FROM MY SIDE</a:t>
            </a:r>
            <a:endParaRPr lang="en-IN" dirty="0">
              <a:latin typeface="Cambria" pitchFamily="18" charset="0"/>
              <a:ea typeface="Cambria" pitchFamily="18" charset="0"/>
            </a:endParaRPr>
          </a:p>
        </p:txBody>
      </p:sp>
      <p:sp>
        <p:nvSpPr>
          <p:cNvPr id="3" name="Content Placeholder 2"/>
          <p:cNvSpPr>
            <a:spLocks noGrp="1"/>
          </p:cNvSpPr>
          <p:nvPr>
            <p:ph idx="1"/>
          </p:nvPr>
        </p:nvSpPr>
        <p:spPr/>
        <p:txBody>
          <a:bodyPr/>
          <a:lstStyle/>
          <a:p>
            <a:pPr>
              <a:buNone/>
            </a:pPr>
            <a:r>
              <a:rPr lang="en-IN" dirty="0" smtClean="0">
                <a:latin typeface="Cambria" pitchFamily="18" charset="0"/>
                <a:ea typeface="Cambria" pitchFamily="18" charset="0"/>
              </a:rPr>
              <a:t>A PVT LTD HAVING </a:t>
            </a:r>
          </a:p>
          <a:p>
            <a:r>
              <a:rPr lang="en-IN" dirty="0" smtClean="0">
                <a:latin typeface="Cambria" pitchFamily="18" charset="0"/>
                <a:ea typeface="Cambria" pitchFamily="18" charset="0"/>
              </a:rPr>
              <a:t>2 CRORE PAID UP CAPITAL </a:t>
            </a:r>
          </a:p>
          <a:p>
            <a:r>
              <a:rPr lang="en-IN" dirty="0" smtClean="0">
                <a:latin typeface="Cambria" pitchFamily="18" charset="0"/>
                <a:ea typeface="Cambria" pitchFamily="18" charset="0"/>
              </a:rPr>
              <a:t>TURNOVER OF 110 CRORE AND </a:t>
            </a:r>
          </a:p>
          <a:p>
            <a:r>
              <a:rPr lang="en-IN" dirty="0" smtClean="0">
                <a:latin typeface="Cambria" pitchFamily="18" charset="0"/>
                <a:ea typeface="Cambria" pitchFamily="18" charset="0"/>
              </a:rPr>
              <a:t>OUTSTANDING LOAN 25 CRORE </a:t>
            </a:r>
          </a:p>
          <a:p>
            <a:pPr>
              <a:buNone/>
            </a:pPr>
            <a:r>
              <a:rPr lang="en-IN" dirty="0" smtClean="0">
                <a:latin typeface="Cambria" pitchFamily="18" charset="0"/>
                <a:ea typeface="Cambria" pitchFamily="18" charset="0"/>
              </a:rPr>
              <a:t>WHETHER INTERNAL AUDIT MANDATORY </a:t>
            </a:r>
            <a:endParaRPr lang="en-IN" dirty="0">
              <a:latin typeface="Cambria" pitchFamily="18" charset="0"/>
              <a:ea typeface="Cambria"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7886700" cy="568816"/>
          </a:xfrm>
        </p:spPr>
        <p:txBody>
          <a:bodyPr>
            <a:normAutofit fontScale="90000"/>
          </a:bodyPr>
          <a:lstStyle/>
          <a:p>
            <a:pPr algn="ctr"/>
            <a:r>
              <a:rPr lang="en-IN" sz="2800"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mbria" pitchFamily="18" charset="0"/>
              </a:rPr>
              <a:t>OVERVIEW OF INTERNAL AUDIT</a:t>
            </a:r>
            <a:br>
              <a:rPr lang="en-IN" sz="2800"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mbria" pitchFamily="18" charset="0"/>
              </a:rPr>
            </a:br>
            <a:endParaRPr lang="en-IN" sz="2800" b="1" dirty="0">
              <a:latin typeface="Cambria" pitchFamily="18" charset="0"/>
              <a:ea typeface="Cambria" pitchFamily="18" charset="0"/>
            </a:endParaRPr>
          </a:p>
        </p:txBody>
      </p:sp>
      <p:sp>
        <p:nvSpPr>
          <p:cNvPr id="3" name="Content Placeholder 2"/>
          <p:cNvSpPr>
            <a:spLocks noGrp="1"/>
          </p:cNvSpPr>
          <p:nvPr>
            <p:ph idx="1"/>
          </p:nvPr>
        </p:nvSpPr>
        <p:spPr>
          <a:xfrm>
            <a:off x="212502" y="850006"/>
            <a:ext cx="8302849" cy="5314078"/>
          </a:xfrm>
        </p:spPr>
        <p:txBody>
          <a:bodyPr>
            <a:normAutofit/>
          </a:bodyPr>
          <a:lstStyle/>
          <a:p>
            <a:pPr marL="0" indent="0">
              <a:buNone/>
            </a:pPr>
            <a:r>
              <a:rPr lang="en-IN" sz="2400" b="1" dirty="0" smtClean="0">
                <a:solidFill>
                  <a:srgbClr val="FF0000"/>
                </a:solidFill>
                <a:latin typeface="Cambria" pitchFamily="18" charset="0"/>
                <a:cs typeface="Arial" pitchFamily="34" charset="0"/>
              </a:rPr>
              <a:t>INTERNAL AUDIT :</a:t>
            </a:r>
          </a:p>
          <a:p>
            <a:pPr marL="0" indent="0">
              <a:buNone/>
            </a:pPr>
            <a:r>
              <a:rPr lang="en-IN" sz="2000" dirty="0" smtClean="0">
                <a:solidFill>
                  <a:schemeClr val="accent1">
                    <a:lumMod val="50000"/>
                  </a:schemeClr>
                </a:solidFill>
                <a:latin typeface="Cambria" pitchFamily="18" charset="0"/>
                <a:cs typeface="Arial" pitchFamily="34" charset="0"/>
              </a:rPr>
              <a:t>Internal Audit is done to evaluate </a:t>
            </a:r>
            <a:r>
              <a:rPr lang="en-IN" sz="2000" dirty="0">
                <a:solidFill>
                  <a:schemeClr val="accent1">
                    <a:lumMod val="50000"/>
                  </a:schemeClr>
                </a:solidFill>
                <a:latin typeface="Cambria" pitchFamily="18" charset="0"/>
                <a:cs typeface="Arial" pitchFamily="34" charset="0"/>
              </a:rPr>
              <a:t>company’s internal controls, including its corporate governance and accounting processes. </a:t>
            </a:r>
            <a:r>
              <a:rPr lang="en-IN" sz="2000" dirty="0" smtClean="0">
                <a:solidFill>
                  <a:schemeClr val="accent1">
                    <a:lumMod val="50000"/>
                  </a:schemeClr>
                </a:solidFill>
                <a:latin typeface="Cambria" pitchFamily="18" charset="0"/>
                <a:cs typeface="Arial" pitchFamily="34" charset="0"/>
              </a:rPr>
              <a:t>To </a:t>
            </a:r>
            <a:r>
              <a:rPr lang="en-IN" sz="2000" dirty="0">
                <a:solidFill>
                  <a:schemeClr val="accent1">
                    <a:lumMod val="50000"/>
                  </a:schemeClr>
                </a:solidFill>
                <a:latin typeface="Cambria" pitchFamily="18" charset="0"/>
                <a:cs typeface="Arial" pitchFamily="34" charset="0"/>
              </a:rPr>
              <a:t>ensure compliance with laws and regulations </a:t>
            </a:r>
            <a:r>
              <a:rPr lang="en-IN" sz="2000" dirty="0" smtClean="0">
                <a:solidFill>
                  <a:schemeClr val="accent1">
                    <a:lumMod val="50000"/>
                  </a:schemeClr>
                </a:solidFill>
                <a:latin typeface="Cambria" pitchFamily="18" charset="0"/>
                <a:cs typeface="Arial" pitchFamily="34" charset="0"/>
              </a:rPr>
              <a:t>and it </a:t>
            </a:r>
            <a:r>
              <a:rPr lang="en-IN" sz="2000" dirty="0">
                <a:solidFill>
                  <a:schemeClr val="accent1">
                    <a:lumMod val="50000"/>
                  </a:schemeClr>
                </a:solidFill>
                <a:latin typeface="Cambria" pitchFamily="18" charset="0"/>
                <a:cs typeface="Arial" pitchFamily="34" charset="0"/>
              </a:rPr>
              <a:t>help to maintain accurate and timely financial reporting and data collection. Internal audit also provides management with tools necessary to attain operational efficiency by identifying problems and correcting lapses before they are discovered in external </a:t>
            </a:r>
            <a:r>
              <a:rPr lang="en-IN" sz="2000" dirty="0" smtClean="0">
                <a:solidFill>
                  <a:schemeClr val="accent1">
                    <a:lumMod val="50000"/>
                  </a:schemeClr>
                </a:solidFill>
                <a:latin typeface="Cambria" pitchFamily="18" charset="0"/>
                <a:cs typeface="Arial" pitchFamily="34" charset="0"/>
              </a:rPr>
              <a:t>audit.</a:t>
            </a:r>
          </a:p>
          <a:p>
            <a:pPr marL="0" indent="0">
              <a:buNone/>
            </a:pPr>
            <a:r>
              <a:rPr lang="en-US" sz="2000" b="1" dirty="0" smtClean="0">
                <a:solidFill>
                  <a:srgbClr val="FF0000"/>
                </a:solidFill>
                <a:latin typeface="Cambria" pitchFamily="18" charset="0"/>
                <a:cs typeface="Arial" pitchFamily="34" charset="0"/>
              </a:rPr>
              <a:t>Internal </a:t>
            </a:r>
            <a:r>
              <a:rPr lang="en-US" sz="2000" b="1" dirty="0">
                <a:solidFill>
                  <a:srgbClr val="FF0000"/>
                </a:solidFill>
                <a:latin typeface="Cambria" pitchFamily="18" charset="0"/>
                <a:cs typeface="Arial" pitchFamily="34" charset="0"/>
              </a:rPr>
              <a:t>Audit Process </a:t>
            </a:r>
            <a:r>
              <a:rPr lang="en-US" sz="1800" b="1" dirty="0" smtClean="0">
                <a:solidFill>
                  <a:srgbClr val="FF0000"/>
                </a:solidFill>
                <a:latin typeface="Cambria" pitchFamily="18" charset="0"/>
                <a:cs typeface="Arial" pitchFamily="34" charset="0"/>
              </a:rPr>
              <a:t>:</a:t>
            </a:r>
            <a:endParaRPr lang="en-US" sz="1800" dirty="0" smtClean="0">
              <a:solidFill>
                <a:srgbClr val="FF0000"/>
              </a:solidFill>
              <a:latin typeface="Cambria" pitchFamily="18" charset="0"/>
              <a:cs typeface="Arial" pitchFamily="34" charset="0"/>
            </a:endParaRPr>
          </a:p>
          <a:p>
            <a:pPr marL="0" indent="0">
              <a:buNone/>
            </a:pPr>
            <a:r>
              <a:rPr lang="en-US" sz="2000" dirty="0" smtClean="0">
                <a:solidFill>
                  <a:schemeClr val="accent1">
                    <a:lumMod val="50000"/>
                  </a:schemeClr>
                </a:solidFill>
                <a:latin typeface="Cambria" pitchFamily="18" charset="0"/>
                <a:cs typeface="Arial" pitchFamily="34" charset="0"/>
              </a:rPr>
              <a:t>Internal </a:t>
            </a:r>
            <a:r>
              <a:rPr lang="en-US" sz="2000" dirty="0">
                <a:solidFill>
                  <a:schemeClr val="accent1">
                    <a:lumMod val="50000"/>
                  </a:schemeClr>
                </a:solidFill>
                <a:latin typeface="Cambria" pitchFamily="18" charset="0"/>
                <a:cs typeface="Arial" pitchFamily="34" charset="0"/>
              </a:rPr>
              <a:t>auditor generally identify a department, gather an understanding of the current internal control process, conduct fieldwork testing, follow up with department staff about identified issues, prepare an official audit report, review the audit report with management, and follow up with management and the board of directors as needed to ensure recommendations have been implemented</a:t>
            </a:r>
            <a:r>
              <a:rPr lang="en-US" sz="2000" dirty="0" smtClean="0">
                <a:solidFill>
                  <a:schemeClr val="accent1">
                    <a:lumMod val="50000"/>
                  </a:schemeClr>
                </a:solidFill>
                <a:latin typeface="Cambria" pitchFamily="18" charset="0"/>
                <a:cs typeface="Arial" pitchFamily="34" charset="0"/>
              </a:rPr>
              <a:t>.</a:t>
            </a:r>
            <a:r>
              <a:rPr lang="en-US" sz="2000" b="1" dirty="0">
                <a:solidFill>
                  <a:srgbClr val="FF0000"/>
                </a:solidFill>
                <a:latin typeface="Cambria" pitchFamily="18" charset="0"/>
                <a:cs typeface="Arial" pitchFamily="34" charset="0"/>
              </a:rPr>
              <a:t> </a:t>
            </a:r>
            <a:endParaRPr lang="en-US" sz="2000" b="1" dirty="0" smtClean="0">
              <a:solidFill>
                <a:srgbClr val="FF0000"/>
              </a:solidFill>
              <a:latin typeface="Cambria" pitchFamily="18" charset="0"/>
              <a:cs typeface="Arial" pitchFamily="34" charset="0"/>
            </a:endParaRPr>
          </a:p>
          <a:p>
            <a:endParaRPr lang="en-US" sz="2000" dirty="0">
              <a:solidFill>
                <a:schemeClr val="accent1">
                  <a:lumMod val="50000"/>
                </a:schemeClr>
              </a:solidFill>
              <a:latin typeface="Cambria" pitchFamily="18" charset="0"/>
            </a:endParaRPr>
          </a:p>
          <a:p>
            <a:endParaRPr lang="en-IN" sz="2000" dirty="0">
              <a:latin typeface="Cambria" pitchFamily="18" charset="0"/>
            </a:endParaRPr>
          </a:p>
          <a:p>
            <a:endParaRPr lang="en-IN" sz="2000" dirty="0">
              <a:latin typeface="Cambria" pitchFamily="18" charset="0"/>
            </a:endParaRPr>
          </a:p>
        </p:txBody>
      </p:sp>
      <p:pic>
        <p:nvPicPr>
          <p:cNvPr id="4" name="Picture 3">
            <a:extLst>
              <a:ext uri="{FF2B5EF4-FFF2-40B4-BE49-F238E27FC236}">
                <a16:creationId xmlns="" xmlns:a16="http://schemas.microsoft.com/office/drawing/2014/main" id="{ECBA5C57-A983-434C-B357-B692D3B25711}"/>
              </a:ext>
            </a:extLst>
          </p:cNvPr>
          <p:cNvPicPr>
            <a:picLocks noChangeAspect="1"/>
          </p:cNvPicPr>
          <p:nvPr/>
        </p:nvPicPr>
        <p:blipFill rotWithShape="1">
          <a:blip r:embed="rId3"/>
          <a:srcRect l="541" t="82474" r="1263" b="15395"/>
          <a:stretch/>
        </p:blipFill>
        <p:spPr>
          <a:xfrm>
            <a:off x="0" y="6723341"/>
            <a:ext cx="9144000" cy="148802"/>
          </a:xfrm>
          <a:prstGeom prst="rect">
            <a:avLst/>
          </a:prstGeom>
        </p:spPr>
      </p:pic>
    </p:spTree>
    <p:extLst>
      <p:ext uri="{BB962C8B-B14F-4D97-AF65-F5344CB8AC3E}">
        <p14:creationId xmlns="" xmlns:p14="http://schemas.microsoft.com/office/powerpoint/2010/main" val="9075503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1"/>
            <a:ext cx="9143999" cy="6723341"/>
          </a:xfrm>
        </p:spPr>
        <p:txBody>
          <a:bodyPr>
            <a:noAutofit/>
          </a:bodyPr>
          <a:lstStyle/>
          <a:p>
            <a:pPr marL="0" indent="0">
              <a:buNone/>
            </a:pPr>
            <a:r>
              <a:rPr lang="en-US" sz="2000" b="1" dirty="0">
                <a:latin typeface="Cambria" pitchFamily="18" charset="0"/>
              </a:rPr>
              <a:t> </a:t>
            </a:r>
            <a:r>
              <a:rPr lang="en-US" sz="2000" b="1" dirty="0" smtClean="0">
                <a:latin typeface="Cambria" pitchFamily="18" charset="0"/>
              </a:rPr>
              <a:t>                                        </a:t>
            </a:r>
            <a:r>
              <a:rPr lang="en-US" sz="2400" b="1" u="sng" dirty="0" smtClean="0">
                <a:ln w="10541" cmpd="sng">
                  <a:solidFill>
                    <a:schemeClr val="accent1">
                      <a:shade val="88000"/>
                      <a:satMod val="110000"/>
                    </a:schemeClr>
                  </a:solidFill>
                  <a:prstDash val="solid"/>
                </a:ln>
                <a:solidFill>
                  <a:schemeClr val="accent1">
                    <a:lumMod val="75000"/>
                  </a:schemeClr>
                </a:solidFill>
                <a:latin typeface="Cambria" pitchFamily="18" charset="0"/>
              </a:rPr>
              <a:t>Why </a:t>
            </a:r>
            <a:r>
              <a:rPr lang="en-US" sz="2400" b="1" u="sng" dirty="0">
                <a:ln w="10541" cmpd="sng">
                  <a:solidFill>
                    <a:schemeClr val="accent1">
                      <a:shade val="88000"/>
                      <a:satMod val="110000"/>
                    </a:schemeClr>
                  </a:solidFill>
                  <a:prstDash val="solid"/>
                </a:ln>
                <a:solidFill>
                  <a:schemeClr val="accent1">
                    <a:lumMod val="75000"/>
                  </a:schemeClr>
                </a:solidFill>
                <a:latin typeface="Cambria" pitchFamily="18" charset="0"/>
              </a:rPr>
              <a:t>Internal Audit is required</a:t>
            </a:r>
            <a:r>
              <a:rPr lang="en-US" sz="2000" dirty="0">
                <a:latin typeface="Cambria" pitchFamily="18" charset="0"/>
              </a:rPr>
              <a:t/>
            </a:r>
            <a:br>
              <a:rPr lang="en-US" sz="2000" dirty="0">
                <a:latin typeface="Cambria" pitchFamily="18" charset="0"/>
              </a:rPr>
            </a:br>
            <a:r>
              <a:rPr lang="en-US" sz="2000" b="1" dirty="0" smtClean="0">
                <a:solidFill>
                  <a:srgbClr val="FF0000"/>
                </a:solidFill>
                <a:latin typeface="Cambria" pitchFamily="18" charset="0"/>
              </a:rPr>
              <a:t>Detection </a:t>
            </a:r>
            <a:r>
              <a:rPr lang="en-US" sz="2000" b="1" dirty="0">
                <a:solidFill>
                  <a:srgbClr val="FF0000"/>
                </a:solidFill>
                <a:latin typeface="Cambria" pitchFamily="18" charset="0"/>
              </a:rPr>
              <a:t>of frauds:</a:t>
            </a:r>
            <a:r>
              <a:rPr lang="en-US" sz="2000" dirty="0">
                <a:solidFill>
                  <a:srgbClr val="FF0000"/>
                </a:solidFill>
                <a:latin typeface="Cambria" pitchFamily="18" charset="0"/>
              </a:rPr>
              <a:t> </a:t>
            </a:r>
            <a:br>
              <a:rPr lang="en-US" sz="2000" dirty="0">
                <a:solidFill>
                  <a:srgbClr val="FF0000"/>
                </a:solidFill>
                <a:latin typeface="Cambria" pitchFamily="18" charset="0"/>
              </a:rPr>
            </a:br>
            <a:r>
              <a:rPr lang="en-US" sz="2000" dirty="0" smtClean="0">
                <a:solidFill>
                  <a:schemeClr val="accent1">
                    <a:lumMod val="50000"/>
                  </a:schemeClr>
                </a:solidFill>
                <a:latin typeface="Cambria" pitchFamily="18" charset="0"/>
              </a:rPr>
              <a:t>Regular internal audits assess a company’s controls and help uncover evidence of fraud, waste or abuse. The frequency of internal audits will depend on the department or process being examined. For example, in large </a:t>
            </a:r>
            <a:r>
              <a:rPr lang="en-US" sz="2000" dirty="0" err="1" smtClean="0">
                <a:solidFill>
                  <a:schemeClr val="accent1">
                    <a:lumMod val="50000"/>
                  </a:schemeClr>
                </a:solidFill>
                <a:latin typeface="Cambria" pitchFamily="18" charset="0"/>
              </a:rPr>
              <a:t>organisation</a:t>
            </a:r>
            <a:r>
              <a:rPr lang="en-US" sz="2000" dirty="0" smtClean="0">
                <a:solidFill>
                  <a:schemeClr val="accent1">
                    <a:lumMod val="50000"/>
                  </a:schemeClr>
                </a:solidFill>
                <a:latin typeface="Cambria" pitchFamily="18" charset="0"/>
              </a:rPr>
              <a:t>, daily audits may be required, while for smaller </a:t>
            </a:r>
            <a:r>
              <a:rPr lang="en-US" sz="2000" dirty="0" err="1" smtClean="0">
                <a:solidFill>
                  <a:schemeClr val="accent1">
                    <a:lumMod val="50000"/>
                  </a:schemeClr>
                </a:solidFill>
                <a:latin typeface="Cambria" pitchFamily="18" charset="0"/>
              </a:rPr>
              <a:t>organisation,weekly</a:t>
            </a:r>
            <a:r>
              <a:rPr lang="en-US" sz="2000" dirty="0" smtClean="0">
                <a:solidFill>
                  <a:schemeClr val="accent1">
                    <a:lumMod val="50000"/>
                  </a:schemeClr>
                </a:solidFill>
                <a:latin typeface="Cambria" pitchFamily="18" charset="0"/>
              </a:rPr>
              <a:t> or monthly review may be sufficient.</a:t>
            </a:r>
            <a:br>
              <a:rPr lang="en-US" sz="2000" dirty="0" smtClean="0">
                <a:solidFill>
                  <a:schemeClr val="accent1">
                    <a:lumMod val="50000"/>
                  </a:schemeClr>
                </a:solidFill>
                <a:latin typeface="Cambria" pitchFamily="18" charset="0"/>
              </a:rPr>
            </a:br>
            <a:r>
              <a:rPr lang="en-US" sz="2000" b="1" dirty="0" smtClean="0">
                <a:solidFill>
                  <a:srgbClr val="FF0000"/>
                </a:solidFill>
                <a:latin typeface="Cambria" pitchFamily="18" charset="0"/>
              </a:rPr>
              <a:t>Quality </a:t>
            </a:r>
            <a:r>
              <a:rPr lang="en-US" sz="2000" b="1" dirty="0">
                <a:solidFill>
                  <a:srgbClr val="FF0000"/>
                </a:solidFill>
                <a:latin typeface="Cambria" pitchFamily="18" charset="0"/>
              </a:rPr>
              <a:t>control:</a:t>
            </a:r>
            <a:r>
              <a:rPr lang="en-US" sz="2000" dirty="0">
                <a:latin typeface="Cambria" pitchFamily="18" charset="0"/>
              </a:rPr>
              <a:t> </a:t>
            </a:r>
            <a:br>
              <a:rPr lang="en-US" sz="2000" dirty="0">
                <a:latin typeface="Cambria" pitchFamily="18" charset="0"/>
              </a:rPr>
            </a:br>
            <a:r>
              <a:rPr lang="en-US" sz="2000" dirty="0">
                <a:solidFill>
                  <a:schemeClr val="accent1">
                    <a:lumMod val="50000"/>
                  </a:schemeClr>
                </a:solidFill>
                <a:latin typeface="Cambria" pitchFamily="18" charset="0"/>
              </a:rPr>
              <a:t>Internal auditors play the role of combining assurance and consulting. Assurance informs the management how well systems and processes are designed to keep the company’s goals on track. Consulting advises the management on how to improve those systems and processes if and when necessary.</a:t>
            </a:r>
            <a:br>
              <a:rPr lang="en-US" sz="2000" dirty="0">
                <a:solidFill>
                  <a:schemeClr val="accent1">
                    <a:lumMod val="50000"/>
                  </a:schemeClr>
                </a:solidFill>
                <a:latin typeface="Cambria" pitchFamily="18" charset="0"/>
              </a:rPr>
            </a:br>
            <a:r>
              <a:rPr lang="en-US" sz="2000" b="1" dirty="0" smtClean="0">
                <a:solidFill>
                  <a:srgbClr val="FF0000"/>
                </a:solidFill>
                <a:latin typeface="Cambria" pitchFamily="18" charset="0"/>
              </a:rPr>
              <a:t>Confidence </a:t>
            </a:r>
            <a:r>
              <a:rPr lang="en-US" sz="2000" b="1" dirty="0">
                <a:solidFill>
                  <a:srgbClr val="FF0000"/>
                </a:solidFill>
                <a:latin typeface="Cambria" pitchFamily="18" charset="0"/>
              </a:rPr>
              <a:t>to stakeholders</a:t>
            </a:r>
            <a:r>
              <a:rPr lang="en-US" sz="2000" dirty="0">
                <a:solidFill>
                  <a:srgbClr val="FF0000"/>
                </a:solidFill>
                <a:latin typeface="Cambria" pitchFamily="18" charset="0"/>
              </a:rPr>
              <a:t>  </a:t>
            </a:r>
            <a:r>
              <a:rPr lang="en-US" sz="2000" b="1" dirty="0">
                <a:solidFill>
                  <a:srgbClr val="FF0000"/>
                </a:solidFill>
                <a:latin typeface="Cambria" pitchFamily="18" charset="0"/>
              </a:rPr>
              <a:t>&amp; Owner</a:t>
            </a:r>
            <a:r>
              <a:rPr lang="en-US" sz="2000" dirty="0">
                <a:solidFill>
                  <a:srgbClr val="FF0000"/>
                </a:solidFill>
                <a:latin typeface="Cambria" pitchFamily="18" charset="0"/>
              </a:rPr>
              <a:t>:</a:t>
            </a:r>
            <a:r>
              <a:rPr lang="en-US" sz="2000" dirty="0">
                <a:latin typeface="Cambria" pitchFamily="18" charset="0"/>
              </a:rPr>
              <a:t/>
            </a:r>
            <a:br>
              <a:rPr lang="en-US" sz="2000" dirty="0">
                <a:latin typeface="Cambria" pitchFamily="18" charset="0"/>
              </a:rPr>
            </a:br>
            <a:r>
              <a:rPr lang="en-US" sz="2000" dirty="0">
                <a:solidFill>
                  <a:schemeClr val="accent1">
                    <a:lumMod val="50000"/>
                  </a:schemeClr>
                </a:solidFill>
                <a:latin typeface="Cambria" pitchFamily="18" charset="0"/>
              </a:rPr>
              <a:t>The internal auditor reports to executive management that important risks have been evaluated and necessary improvements highlighted. This executive management and boards to demonstrate that they are managing the </a:t>
            </a:r>
            <a:r>
              <a:rPr lang="en-US" sz="2000" dirty="0" err="1">
                <a:solidFill>
                  <a:schemeClr val="accent1">
                    <a:lumMod val="50000"/>
                  </a:schemeClr>
                </a:solidFill>
                <a:latin typeface="Cambria" pitchFamily="18" charset="0"/>
              </a:rPr>
              <a:t>organisation</a:t>
            </a:r>
            <a:r>
              <a:rPr lang="en-US" sz="2000" dirty="0">
                <a:solidFill>
                  <a:schemeClr val="accent1">
                    <a:lumMod val="50000"/>
                  </a:schemeClr>
                </a:solidFill>
                <a:latin typeface="Cambria" pitchFamily="18" charset="0"/>
              </a:rPr>
              <a:t> effectively on behalf of their stakeholders</a:t>
            </a:r>
            <a:r>
              <a:rPr lang="en-US" sz="2000" dirty="0" smtClean="0">
                <a:solidFill>
                  <a:schemeClr val="accent1">
                    <a:lumMod val="50000"/>
                  </a:schemeClr>
                </a:solidFill>
                <a:latin typeface="Cambria" pitchFamily="18" charset="0"/>
              </a:rPr>
              <a:t>.</a:t>
            </a:r>
            <a:r>
              <a:rPr lang="en-US" sz="2000" dirty="0">
                <a:solidFill>
                  <a:schemeClr val="accent1">
                    <a:lumMod val="50000"/>
                  </a:schemeClr>
                </a:solidFill>
                <a:latin typeface="Cambria" pitchFamily="18" charset="0"/>
              </a:rPr>
              <a:t/>
            </a:r>
            <a:br>
              <a:rPr lang="en-US" sz="2000" dirty="0">
                <a:solidFill>
                  <a:schemeClr val="accent1">
                    <a:lumMod val="50000"/>
                  </a:schemeClr>
                </a:solidFill>
                <a:latin typeface="Cambria" pitchFamily="18" charset="0"/>
              </a:rPr>
            </a:br>
            <a:r>
              <a:rPr lang="en-US" sz="2000" b="1" dirty="0" smtClean="0">
                <a:solidFill>
                  <a:srgbClr val="FF0000"/>
                </a:solidFill>
                <a:latin typeface="Cambria" pitchFamily="18" charset="0"/>
              </a:rPr>
              <a:t>Management </a:t>
            </a:r>
            <a:r>
              <a:rPr lang="en-US" sz="2000" b="1" dirty="0">
                <a:solidFill>
                  <a:srgbClr val="FF0000"/>
                </a:solidFill>
                <a:latin typeface="Cambria" pitchFamily="18" charset="0"/>
              </a:rPr>
              <a:t>Advisory :</a:t>
            </a:r>
            <a:r>
              <a:rPr lang="en-US" sz="2000" b="1" dirty="0">
                <a:latin typeface="Cambria" pitchFamily="18" charset="0"/>
              </a:rPr>
              <a:t/>
            </a:r>
            <a:br>
              <a:rPr lang="en-US" sz="2000" b="1" dirty="0">
                <a:latin typeface="Cambria" pitchFamily="18" charset="0"/>
              </a:rPr>
            </a:br>
            <a:r>
              <a:rPr lang="en-US" sz="2000" dirty="0">
                <a:solidFill>
                  <a:schemeClr val="accent1">
                    <a:lumMod val="50000"/>
                  </a:schemeClr>
                </a:solidFill>
                <a:latin typeface="Cambria" pitchFamily="18" charset="0"/>
              </a:rPr>
              <a:t>Internal audit looks into the extent of implementation of management policies, as well as the tone and risk management culture of a company. This aids the management to modify or recourse company action plans.</a:t>
            </a:r>
            <a:br>
              <a:rPr lang="en-US" sz="2000" dirty="0">
                <a:solidFill>
                  <a:schemeClr val="accent1">
                    <a:lumMod val="50000"/>
                  </a:schemeClr>
                </a:solidFill>
                <a:latin typeface="Cambria" pitchFamily="18" charset="0"/>
              </a:rPr>
            </a:br>
            <a:r>
              <a:rPr lang="en-US" sz="2000" dirty="0">
                <a:latin typeface="Cambria" pitchFamily="18" charset="0"/>
              </a:rPr>
              <a:t/>
            </a:r>
            <a:br>
              <a:rPr lang="en-US" sz="2000" dirty="0">
                <a:latin typeface="Cambria" pitchFamily="18" charset="0"/>
              </a:rPr>
            </a:br>
            <a:endParaRPr lang="en-IN" sz="2000" dirty="0">
              <a:latin typeface="Cambria" pitchFamily="18" charset="0"/>
            </a:endParaRPr>
          </a:p>
        </p:txBody>
      </p:sp>
      <p:pic>
        <p:nvPicPr>
          <p:cNvPr id="4" name="Picture 3">
            <a:extLst>
              <a:ext uri="{FF2B5EF4-FFF2-40B4-BE49-F238E27FC236}">
                <a16:creationId xmlns="" xmlns:a16="http://schemas.microsoft.com/office/drawing/2014/main" id="{ECBA5C57-A983-434C-B357-B692D3B25711}"/>
              </a:ext>
            </a:extLst>
          </p:cNvPr>
          <p:cNvPicPr>
            <a:picLocks noChangeAspect="1"/>
          </p:cNvPicPr>
          <p:nvPr/>
        </p:nvPicPr>
        <p:blipFill rotWithShape="1">
          <a:blip r:embed="rId2"/>
          <a:srcRect l="541" t="82474" r="1263" b="15395"/>
          <a:stretch/>
        </p:blipFill>
        <p:spPr>
          <a:xfrm>
            <a:off x="0" y="6723341"/>
            <a:ext cx="9144000" cy="148802"/>
          </a:xfrm>
          <a:prstGeom prst="rect">
            <a:avLst/>
          </a:prstGeom>
        </p:spPr>
      </p:pic>
    </p:spTree>
    <p:extLst>
      <p:ext uri="{BB962C8B-B14F-4D97-AF65-F5344CB8AC3E}">
        <p14:creationId xmlns="" xmlns:p14="http://schemas.microsoft.com/office/powerpoint/2010/main" val="8361009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ECBA5C57-A983-434C-B357-B692D3B25711}"/>
              </a:ext>
            </a:extLst>
          </p:cNvPr>
          <p:cNvPicPr>
            <a:picLocks noChangeAspect="1"/>
          </p:cNvPicPr>
          <p:nvPr/>
        </p:nvPicPr>
        <p:blipFill rotWithShape="1">
          <a:blip r:embed="rId2"/>
          <a:srcRect l="541" t="82474" r="1263" b="15395"/>
          <a:stretch/>
        </p:blipFill>
        <p:spPr>
          <a:xfrm>
            <a:off x="0" y="6723341"/>
            <a:ext cx="9144000" cy="148802"/>
          </a:xfrm>
          <a:prstGeom prst="rect">
            <a:avLst/>
          </a:prstGeom>
        </p:spPr>
      </p:pic>
      <p:sp>
        <p:nvSpPr>
          <p:cNvPr id="3" name="TextBox 2"/>
          <p:cNvSpPr txBox="1"/>
          <p:nvPr/>
        </p:nvSpPr>
        <p:spPr>
          <a:xfrm>
            <a:off x="609600" y="381000"/>
            <a:ext cx="7162800" cy="461665"/>
          </a:xfrm>
          <a:prstGeom prst="rect">
            <a:avLst/>
          </a:prstGeom>
          <a:noFill/>
        </p:spPr>
        <p:txBody>
          <a:bodyPr wrap="square" rtlCol="0">
            <a:spAutoFit/>
          </a:bodyPr>
          <a:lstStyle/>
          <a:p>
            <a:pPr algn="ctr"/>
            <a:r>
              <a:rPr lang="en-IN" sz="2400" dirty="0" smtClean="0">
                <a:solidFill>
                  <a:srgbClr val="FF0000"/>
                </a:solidFill>
                <a:latin typeface="Cambria" pitchFamily="18" charset="0"/>
                <a:ea typeface="Cambria" pitchFamily="18" charset="0"/>
              </a:rPr>
              <a:t>WORLDCOM CASE</a:t>
            </a:r>
            <a:endParaRPr lang="en-IN" sz="2400" dirty="0">
              <a:solidFill>
                <a:srgbClr val="FF0000"/>
              </a:solidFill>
              <a:latin typeface="Cambria" pitchFamily="18" charset="0"/>
              <a:ea typeface="Cambria" pitchFamily="18" charset="0"/>
            </a:endParaRPr>
          </a:p>
        </p:txBody>
      </p:sp>
      <p:sp>
        <p:nvSpPr>
          <p:cNvPr id="5" name="TextBox 4"/>
          <p:cNvSpPr txBox="1"/>
          <p:nvPr/>
        </p:nvSpPr>
        <p:spPr>
          <a:xfrm>
            <a:off x="533400" y="1219200"/>
            <a:ext cx="7848600" cy="5909310"/>
          </a:xfrm>
          <a:prstGeom prst="rect">
            <a:avLst/>
          </a:prstGeom>
          <a:noFill/>
        </p:spPr>
        <p:txBody>
          <a:bodyPr wrap="square" rtlCol="0">
            <a:spAutoFit/>
          </a:bodyPr>
          <a:lstStyle/>
          <a:p>
            <a:pPr>
              <a:buFont typeface="Arial" pitchFamily="34" charset="0"/>
              <a:buChar char="•"/>
            </a:pPr>
            <a:r>
              <a:rPr lang="en-IN" dirty="0" smtClean="0">
                <a:latin typeface="Cambria" pitchFamily="18" charset="0"/>
                <a:ea typeface="Cambria" pitchFamily="18" charset="0"/>
              </a:rPr>
              <a:t> IN 2002 One of the world largest telecommunication company </a:t>
            </a:r>
            <a:r>
              <a:rPr lang="en-IN" dirty="0" err="1" smtClean="0">
                <a:latin typeface="Cambria" pitchFamily="18" charset="0"/>
                <a:ea typeface="Cambria" pitchFamily="18" charset="0"/>
              </a:rPr>
              <a:t>Worldcom</a:t>
            </a:r>
            <a:r>
              <a:rPr lang="en-IN" dirty="0" smtClean="0">
                <a:latin typeface="Cambria" pitchFamily="18" charset="0"/>
                <a:ea typeface="Cambria" pitchFamily="18" charset="0"/>
              </a:rPr>
              <a:t> filed for bankruptcy after fraud of $3.8 billion was discovered</a:t>
            </a:r>
          </a:p>
          <a:p>
            <a:endParaRPr lang="en-IN" dirty="0" smtClean="0">
              <a:latin typeface="Cambria" pitchFamily="18" charset="0"/>
              <a:ea typeface="Cambria" pitchFamily="18" charset="0"/>
            </a:endParaRPr>
          </a:p>
          <a:p>
            <a:pPr>
              <a:buFont typeface="Arial" pitchFamily="34" charset="0"/>
              <a:buChar char="•"/>
            </a:pPr>
            <a:r>
              <a:rPr lang="en-IN" dirty="0" smtClean="0">
                <a:latin typeface="Cambria" pitchFamily="18" charset="0"/>
                <a:ea typeface="Cambria" pitchFamily="18" charset="0"/>
              </a:rPr>
              <a:t> Had there been strong Internal Control, the collusion carried out by top management and accountants would have been identified earlier.</a:t>
            </a:r>
          </a:p>
          <a:p>
            <a:r>
              <a:rPr lang="en-IN" dirty="0" smtClean="0">
                <a:latin typeface="Cambria" pitchFamily="18" charset="0"/>
                <a:ea typeface="Cambria" pitchFamily="18" charset="0"/>
              </a:rPr>
              <a:t> </a:t>
            </a:r>
          </a:p>
          <a:p>
            <a:pPr>
              <a:buFont typeface="Arial" pitchFamily="34" charset="0"/>
              <a:buChar char="•"/>
            </a:pPr>
            <a:r>
              <a:rPr lang="en-IN" dirty="0" smtClean="0">
                <a:latin typeface="Cambria" pitchFamily="18" charset="0"/>
                <a:ea typeface="Cambria" pitchFamily="18" charset="0"/>
              </a:rPr>
              <a:t> This fraud was detected by internal auditor of </a:t>
            </a:r>
            <a:r>
              <a:rPr lang="en-IN" dirty="0" err="1" smtClean="0">
                <a:latin typeface="Cambria" pitchFamily="18" charset="0"/>
                <a:ea typeface="Cambria" pitchFamily="18" charset="0"/>
              </a:rPr>
              <a:t>Worldcom</a:t>
            </a:r>
            <a:r>
              <a:rPr lang="en-IN" dirty="0" smtClean="0">
                <a:latin typeface="Cambria" pitchFamily="18" charset="0"/>
                <a:ea typeface="Cambria" pitchFamily="18" charset="0"/>
              </a:rPr>
              <a:t> named Cynthia cooper</a:t>
            </a:r>
          </a:p>
          <a:p>
            <a:r>
              <a:rPr lang="en-IN" dirty="0" smtClean="0">
                <a:latin typeface="Cambria" pitchFamily="18" charset="0"/>
                <a:ea typeface="Cambria" pitchFamily="18" charset="0"/>
              </a:rPr>
              <a:t> </a:t>
            </a:r>
          </a:p>
          <a:p>
            <a:pPr>
              <a:buFont typeface="Arial" pitchFamily="34" charset="0"/>
              <a:buChar char="•"/>
            </a:pPr>
            <a:r>
              <a:rPr lang="en-IN" dirty="0" smtClean="0">
                <a:latin typeface="Cambria" pitchFamily="18" charset="0"/>
                <a:ea typeface="Cambria" pitchFamily="18" charset="0"/>
              </a:rPr>
              <a:t> Cooper and her team of auditor worked together and often at night and in secret to investigate and unearth the biggest fraud in US history.</a:t>
            </a:r>
          </a:p>
          <a:p>
            <a:endParaRPr lang="en-IN" dirty="0" smtClean="0">
              <a:latin typeface="Cambria" pitchFamily="18" charset="0"/>
              <a:ea typeface="Cambria" pitchFamily="18" charset="0"/>
            </a:endParaRPr>
          </a:p>
          <a:p>
            <a:pPr>
              <a:buFont typeface="Arial" pitchFamily="34" charset="0"/>
              <a:buChar char="•"/>
            </a:pPr>
            <a:r>
              <a:rPr lang="en-IN" dirty="0" smtClean="0">
                <a:latin typeface="Cambria" pitchFamily="18" charset="0"/>
                <a:ea typeface="Cambria" pitchFamily="18" charset="0"/>
              </a:rPr>
              <a:t> They found that revenue expenditure were capitalised in books and fictitious journal entries were recorded in books resulted in overstatement of profit in books</a:t>
            </a:r>
          </a:p>
          <a:p>
            <a:endParaRPr lang="en-IN" dirty="0" smtClean="0">
              <a:latin typeface="Cambria" pitchFamily="18" charset="0"/>
              <a:ea typeface="Cambria" pitchFamily="18" charset="0"/>
            </a:endParaRPr>
          </a:p>
          <a:p>
            <a:pPr>
              <a:buFont typeface="Arial" pitchFamily="34" charset="0"/>
              <a:buChar char="•"/>
            </a:pPr>
            <a:r>
              <a:rPr lang="en-IN" dirty="0" smtClean="0">
                <a:latin typeface="Cambria" pitchFamily="18" charset="0"/>
                <a:ea typeface="Cambria" pitchFamily="18" charset="0"/>
              </a:rPr>
              <a:t> The impact of the fraud was that US </a:t>
            </a:r>
            <a:r>
              <a:rPr lang="en-IN" dirty="0" err="1" smtClean="0">
                <a:latin typeface="Cambria" pitchFamily="18" charset="0"/>
                <a:ea typeface="Cambria" pitchFamily="18" charset="0"/>
              </a:rPr>
              <a:t>govenment</a:t>
            </a:r>
            <a:r>
              <a:rPr lang="en-IN" dirty="0" smtClean="0">
                <a:latin typeface="Cambria" pitchFamily="18" charset="0"/>
                <a:ea typeface="Cambria" pitchFamily="18" charset="0"/>
              </a:rPr>
              <a:t> Passed SARBANES AND OXLEY ACT,2002 which mandated companies top management  to report on internal control compliance.</a:t>
            </a:r>
          </a:p>
          <a:p>
            <a:endParaRPr lang="en-IN" dirty="0" smtClean="0"/>
          </a:p>
          <a:p>
            <a:r>
              <a:rPr lang="en-IN" dirty="0" smtClean="0"/>
              <a:t>	 </a:t>
            </a:r>
            <a:endParaRPr lang="en-IN" dirty="0"/>
          </a:p>
        </p:txBody>
      </p:sp>
    </p:spTree>
    <p:extLst>
      <p:ext uri="{BB962C8B-B14F-4D97-AF65-F5344CB8AC3E}">
        <p14:creationId xmlns="" xmlns:p14="http://schemas.microsoft.com/office/powerpoint/2010/main" val="9075503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ECBA5C57-A983-434C-B357-B692D3B25711}"/>
              </a:ext>
            </a:extLst>
          </p:cNvPr>
          <p:cNvPicPr>
            <a:picLocks noChangeAspect="1"/>
          </p:cNvPicPr>
          <p:nvPr/>
        </p:nvPicPr>
        <p:blipFill rotWithShape="1">
          <a:blip r:embed="rId2"/>
          <a:srcRect l="541" t="82474" r="1263" b="15395"/>
          <a:stretch/>
        </p:blipFill>
        <p:spPr>
          <a:xfrm>
            <a:off x="0" y="6723341"/>
            <a:ext cx="9144000" cy="148802"/>
          </a:xfrm>
          <a:prstGeom prst="rect">
            <a:avLst/>
          </a:prstGeom>
        </p:spPr>
      </p:pic>
      <p:sp>
        <p:nvSpPr>
          <p:cNvPr id="3" name="Rectangle 2"/>
          <p:cNvSpPr/>
          <p:nvPr/>
        </p:nvSpPr>
        <p:spPr>
          <a:xfrm>
            <a:off x="0" y="152400"/>
            <a:ext cx="8991600" cy="461665"/>
          </a:xfrm>
          <a:prstGeom prst="rect">
            <a:avLst/>
          </a:prstGeom>
        </p:spPr>
        <p:txBody>
          <a:bodyPr wrap="square">
            <a:spAutoFit/>
          </a:bodyPr>
          <a:lstStyle/>
          <a:p>
            <a:pPr algn="ctr"/>
            <a:r>
              <a:rPr lang="en-IN" sz="2400" b="1" dirty="0" err="1" smtClean="0">
                <a:solidFill>
                  <a:srgbClr val="FF0000"/>
                </a:solidFill>
                <a:latin typeface="Cambria" pitchFamily="18" charset="0"/>
                <a:ea typeface="Cambria" pitchFamily="18" charset="0"/>
              </a:rPr>
              <a:t>Worldcom</a:t>
            </a:r>
            <a:r>
              <a:rPr lang="en-IN" sz="2400" b="1" dirty="0" smtClean="0">
                <a:solidFill>
                  <a:srgbClr val="FF0000"/>
                </a:solidFill>
                <a:latin typeface="Cambria" pitchFamily="18" charset="0"/>
                <a:ea typeface="Cambria" pitchFamily="18" charset="0"/>
              </a:rPr>
              <a:t> Internal Control Weakness </a:t>
            </a:r>
            <a:endParaRPr lang="en-IN" sz="2400" b="1" dirty="0">
              <a:solidFill>
                <a:srgbClr val="FF0000"/>
              </a:solidFill>
              <a:latin typeface="Cambria" pitchFamily="18" charset="0"/>
              <a:ea typeface="Cambria" pitchFamily="18" charset="0"/>
            </a:endParaRPr>
          </a:p>
        </p:txBody>
      </p:sp>
      <p:graphicFrame>
        <p:nvGraphicFramePr>
          <p:cNvPr id="7" name="Table 6"/>
          <p:cNvGraphicFramePr>
            <a:graphicFrameLocks noGrp="1"/>
          </p:cNvGraphicFramePr>
          <p:nvPr/>
        </p:nvGraphicFramePr>
        <p:xfrm>
          <a:off x="0" y="1295400"/>
          <a:ext cx="3505200" cy="3200400"/>
        </p:xfrm>
        <a:graphic>
          <a:graphicData uri="http://schemas.openxmlformats.org/drawingml/2006/table">
            <a:tbl>
              <a:tblPr firstRow="1" bandRow="1">
                <a:tableStyleId>{5C22544A-7EE6-4342-B048-85BDC9FD1C3A}</a:tableStyleId>
              </a:tblPr>
              <a:tblGrid>
                <a:gridCol w="3505200"/>
              </a:tblGrid>
              <a:tr h="551793">
                <a:tc>
                  <a:txBody>
                    <a:bodyPr/>
                    <a:lstStyle/>
                    <a:p>
                      <a:r>
                        <a:rPr lang="en-IN" sz="1800" b="1" kern="1200" dirty="0" smtClean="0">
                          <a:solidFill>
                            <a:schemeClr val="lt1"/>
                          </a:solidFill>
                          <a:latin typeface="Cambria" pitchFamily="18" charset="0"/>
                          <a:ea typeface="Cambria" pitchFamily="18" charset="0"/>
                          <a:cs typeface="+mn-cs"/>
                        </a:rPr>
                        <a:t>Control Environment:</a:t>
                      </a:r>
                      <a:endParaRPr lang="en-IN" dirty="0">
                        <a:latin typeface="Cambria" pitchFamily="18" charset="0"/>
                        <a:ea typeface="Cambria" pitchFamily="18" charset="0"/>
                      </a:endParaRPr>
                    </a:p>
                  </a:txBody>
                  <a:tcPr/>
                </a:tc>
              </a:tr>
              <a:tr h="2648607">
                <a:tc>
                  <a:txBody>
                    <a:bodyPr/>
                    <a:lstStyle/>
                    <a:p>
                      <a:pPr>
                        <a:buFont typeface="Arial" pitchFamily="34" charset="0"/>
                        <a:buChar char="•"/>
                      </a:pPr>
                      <a:r>
                        <a:rPr lang="en-IN" sz="1800" kern="1200" dirty="0" smtClean="0">
                          <a:solidFill>
                            <a:schemeClr val="dk1"/>
                          </a:solidFill>
                          <a:latin typeface="Cambria" pitchFamily="18" charset="0"/>
                          <a:ea typeface="Cambria" pitchFamily="18" charset="0"/>
                          <a:cs typeface="+mn-cs"/>
                        </a:rPr>
                        <a:t>Top management subject to extreme pressures, e.g. unrealistic targets linked to extreme bonus schemes</a:t>
                      </a:r>
                    </a:p>
                    <a:p>
                      <a:r>
                        <a:rPr lang="en-IN" sz="1800" kern="1200" dirty="0" smtClean="0">
                          <a:solidFill>
                            <a:schemeClr val="dk1"/>
                          </a:solidFill>
                          <a:latin typeface="Cambria" pitchFamily="18" charset="0"/>
                          <a:ea typeface="Cambria" pitchFamily="18" charset="0"/>
                          <a:cs typeface="+mn-cs"/>
                        </a:rPr>
                        <a:t>•No whistle-blower function</a:t>
                      </a:r>
                    </a:p>
                    <a:p>
                      <a:r>
                        <a:rPr lang="en-IN" sz="1800" kern="1200" dirty="0" smtClean="0">
                          <a:solidFill>
                            <a:schemeClr val="dk1"/>
                          </a:solidFill>
                          <a:latin typeface="Cambria" pitchFamily="18" charset="0"/>
                          <a:ea typeface="Cambria" pitchFamily="18" charset="0"/>
                          <a:cs typeface="+mn-cs"/>
                        </a:rPr>
                        <a:t>•Management took advantage of employee loyalty, and encouraged them to wrongly record journal entries</a:t>
                      </a:r>
                      <a:endParaRPr lang="en-IN" dirty="0">
                        <a:latin typeface="Cambria" pitchFamily="18" charset="0"/>
                        <a:ea typeface="Cambria" pitchFamily="18" charset="0"/>
                      </a:endParaRPr>
                    </a:p>
                  </a:txBody>
                  <a:tcPr/>
                </a:tc>
              </a:tr>
            </a:tbl>
          </a:graphicData>
        </a:graphic>
      </p:graphicFrame>
      <p:graphicFrame>
        <p:nvGraphicFramePr>
          <p:cNvPr id="8" name="Table 7"/>
          <p:cNvGraphicFramePr>
            <a:graphicFrameLocks noGrp="1"/>
          </p:cNvGraphicFramePr>
          <p:nvPr/>
        </p:nvGraphicFramePr>
        <p:xfrm>
          <a:off x="4953000" y="1219201"/>
          <a:ext cx="3886200" cy="3276599"/>
        </p:xfrm>
        <a:graphic>
          <a:graphicData uri="http://schemas.openxmlformats.org/drawingml/2006/table">
            <a:tbl>
              <a:tblPr firstRow="1" bandRow="1">
                <a:tableStyleId>{5C22544A-7EE6-4342-B048-85BDC9FD1C3A}</a:tableStyleId>
              </a:tblPr>
              <a:tblGrid>
                <a:gridCol w="3886200"/>
              </a:tblGrid>
              <a:tr h="376260">
                <a:tc>
                  <a:txBody>
                    <a:bodyPr/>
                    <a:lstStyle/>
                    <a:p>
                      <a:r>
                        <a:rPr lang="en-IN" sz="1800" b="1" kern="1200" dirty="0" smtClean="0">
                          <a:solidFill>
                            <a:schemeClr val="lt1"/>
                          </a:solidFill>
                          <a:latin typeface="Cambria" pitchFamily="18" charset="0"/>
                          <a:ea typeface="Cambria" pitchFamily="18" charset="0"/>
                          <a:cs typeface="+mn-cs"/>
                        </a:rPr>
                        <a:t>Control Activities</a:t>
                      </a:r>
                      <a:endParaRPr lang="en-IN" dirty="0">
                        <a:latin typeface="Cambria" pitchFamily="18" charset="0"/>
                        <a:ea typeface="Cambria" pitchFamily="18" charset="0"/>
                      </a:endParaRPr>
                    </a:p>
                  </a:txBody>
                  <a:tcPr/>
                </a:tc>
              </a:tr>
              <a:tr h="2900339">
                <a:tc>
                  <a:txBody>
                    <a:bodyPr/>
                    <a:lstStyle/>
                    <a:p>
                      <a:pPr>
                        <a:buFont typeface="Arial" pitchFamily="34" charset="0"/>
                        <a:buChar char="•"/>
                      </a:pPr>
                      <a:r>
                        <a:rPr lang="en-IN" sz="1800" kern="1200" dirty="0" smtClean="0">
                          <a:solidFill>
                            <a:schemeClr val="dk1"/>
                          </a:solidFill>
                          <a:latin typeface="Cambria" pitchFamily="18" charset="0"/>
                          <a:ea typeface="Cambria" pitchFamily="18" charset="0"/>
                          <a:cs typeface="+mn-cs"/>
                        </a:rPr>
                        <a:t>Lack of organisational instructions, manuals, policies and procedures</a:t>
                      </a:r>
                    </a:p>
                    <a:p>
                      <a:r>
                        <a:rPr lang="en-IN" sz="1800" kern="1200" dirty="0" smtClean="0">
                          <a:solidFill>
                            <a:schemeClr val="dk1"/>
                          </a:solidFill>
                          <a:latin typeface="Cambria" pitchFamily="18" charset="0"/>
                          <a:ea typeface="Cambria" pitchFamily="18" charset="0"/>
                          <a:cs typeface="+mn-cs"/>
                        </a:rPr>
                        <a:t>•Lack of financial data controls, resulting in hidden collusive fraud</a:t>
                      </a:r>
                    </a:p>
                    <a:p>
                      <a:r>
                        <a:rPr lang="en-IN" sz="1800" kern="1200" dirty="0" smtClean="0">
                          <a:solidFill>
                            <a:schemeClr val="dk1"/>
                          </a:solidFill>
                          <a:latin typeface="Cambria" pitchFamily="18" charset="0"/>
                          <a:ea typeface="Cambria" pitchFamily="18" charset="0"/>
                          <a:cs typeface="+mn-cs"/>
                        </a:rPr>
                        <a:t>•Lack of documentation, especially since entries were sometimes initiated via calls</a:t>
                      </a:r>
                    </a:p>
                    <a:p>
                      <a:r>
                        <a:rPr lang="en-IN" sz="1800" kern="1200" dirty="0" smtClean="0">
                          <a:solidFill>
                            <a:schemeClr val="dk1"/>
                          </a:solidFill>
                          <a:latin typeface="Cambria" pitchFamily="18" charset="0"/>
                          <a:ea typeface="Cambria" pitchFamily="18" charset="0"/>
                          <a:cs typeface="+mn-cs"/>
                        </a:rPr>
                        <a:t>•Management deliberately withheld/ limited access to accounting system info, to conceal fraudulent activities</a:t>
                      </a:r>
                      <a:endParaRPr lang="en-IN" dirty="0">
                        <a:latin typeface="Cambria" pitchFamily="18" charset="0"/>
                        <a:ea typeface="Cambria" pitchFamily="18" charset="0"/>
                      </a:endParaRPr>
                    </a:p>
                  </a:txBody>
                  <a:tcPr/>
                </a:tc>
              </a:tr>
            </a:tbl>
          </a:graphicData>
        </a:graphic>
      </p:graphicFrame>
      <p:graphicFrame>
        <p:nvGraphicFramePr>
          <p:cNvPr id="9" name="Table 8"/>
          <p:cNvGraphicFramePr>
            <a:graphicFrameLocks noGrp="1"/>
          </p:cNvGraphicFramePr>
          <p:nvPr/>
        </p:nvGraphicFramePr>
        <p:xfrm>
          <a:off x="2057400" y="4495800"/>
          <a:ext cx="4648200" cy="2108200"/>
        </p:xfrm>
        <a:graphic>
          <a:graphicData uri="http://schemas.openxmlformats.org/drawingml/2006/table">
            <a:tbl>
              <a:tblPr firstRow="1" bandRow="1">
                <a:tableStyleId>{5C22544A-7EE6-4342-B048-85BDC9FD1C3A}</a:tableStyleId>
              </a:tblPr>
              <a:tblGrid>
                <a:gridCol w="4648200"/>
              </a:tblGrid>
              <a:tr h="370840">
                <a:tc>
                  <a:txBody>
                    <a:bodyPr/>
                    <a:lstStyle/>
                    <a:p>
                      <a:r>
                        <a:rPr lang="en-IN" sz="1800" b="1" kern="1200" dirty="0" smtClean="0">
                          <a:solidFill>
                            <a:schemeClr val="lt1"/>
                          </a:solidFill>
                          <a:latin typeface="Cambria" pitchFamily="18" charset="0"/>
                          <a:ea typeface="Cambria" pitchFamily="18" charset="0"/>
                          <a:cs typeface="+mn-cs"/>
                        </a:rPr>
                        <a:t>Monitoring</a:t>
                      </a:r>
                      <a:endParaRPr lang="en-IN" dirty="0">
                        <a:latin typeface="Cambria" pitchFamily="18" charset="0"/>
                        <a:ea typeface="Cambria" pitchFamily="18" charset="0"/>
                      </a:endParaRPr>
                    </a:p>
                  </a:txBody>
                  <a:tcPr/>
                </a:tc>
              </a:tr>
              <a:tr h="370840">
                <a:tc>
                  <a:txBody>
                    <a:bodyPr/>
                    <a:lstStyle/>
                    <a:p>
                      <a:pPr>
                        <a:buFont typeface="Arial" pitchFamily="34" charset="0"/>
                        <a:buChar char="•"/>
                      </a:pPr>
                      <a:r>
                        <a:rPr lang="en-IN" sz="1800" kern="1200" dirty="0" smtClean="0">
                          <a:solidFill>
                            <a:schemeClr val="dk1"/>
                          </a:solidFill>
                          <a:latin typeface="Cambria" pitchFamily="18" charset="0"/>
                          <a:ea typeface="Cambria" pitchFamily="18" charset="0"/>
                          <a:cs typeface="+mn-cs"/>
                        </a:rPr>
                        <a:t>Internal monitoring process was wrongly organised &amp; didn’t provide management with direction and guidance</a:t>
                      </a:r>
                    </a:p>
                    <a:p>
                      <a:r>
                        <a:rPr lang="en-IN" sz="1800" kern="1200" dirty="0" smtClean="0">
                          <a:solidFill>
                            <a:schemeClr val="dk1"/>
                          </a:solidFill>
                          <a:latin typeface="Cambria" pitchFamily="18" charset="0"/>
                          <a:ea typeface="Cambria" pitchFamily="18" charset="0"/>
                          <a:cs typeface="+mn-cs"/>
                        </a:rPr>
                        <a:t>•IA department was understaffed with only 35 auditors. For a global group, </a:t>
                      </a:r>
                      <a:r>
                        <a:rPr lang="en-IN" sz="1800" kern="1200" dirty="0" err="1" smtClean="0">
                          <a:solidFill>
                            <a:schemeClr val="dk1"/>
                          </a:solidFill>
                          <a:latin typeface="Cambria" pitchFamily="18" charset="0"/>
                          <a:ea typeface="Cambria" pitchFamily="18" charset="0"/>
                          <a:cs typeface="+mn-cs"/>
                        </a:rPr>
                        <a:t>Worldcom</a:t>
                      </a:r>
                      <a:r>
                        <a:rPr lang="en-IN" sz="1800" kern="1200" dirty="0" smtClean="0">
                          <a:solidFill>
                            <a:schemeClr val="dk1"/>
                          </a:solidFill>
                          <a:latin typeface="Cambria" pitchFamily="18" charset="0"/>
                          <a:ea typeface="Cambria" pitchFamily="18" charset="0"/>
                          <a:cs typeface="+mn-cs"/>
                        </a:rPr>
                        <a:t> should have had at least 100 auditors.</a:t>
                      </a:r>
                      <a:endParaRPr lang="en-IN" dirty="0">
                        <a:latin typeface="Cambria" pitchFamily="18" charset="0"/>
                        <a:ea typeface="Cambria" pitchFamily="18" charset="0"/>
                      </a:endParaRPr>
                    </a:p>
                  </a:txBody>
                  <a:tcPr/>
                </a:tc>
              </a:tr>
            </a:tbl>
          </a:graphicData>
        </a:graphic>
      </p:graphicFrame>
    </p:spTree>
    <p:extLst>
      <p:ext uri="{BB962C8B-B14F-4D97-AF65-F5344CB8AC3E}">
        <p14:creationId xmlns="" xmlns:p14="http://schemas.microsoft.com/office/powerpoint/2010/main" val="9075503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ECBA5C57-A983-434C-B357-B692D3B25711}"/>
              </a:ext>
            </a:extLst>
          </p:cNvPr>
          <p:cNvPicPr>
            <a:picLocks noChangeAspect="1"/>
          </p:cNvPicPr>
          <p:nvPr/>
        </p:nvPicPr>
        <p:blipFill rotWithShape="1">
          <a:blip r:embed="rId2"/>
          <a:srcRect l="541" t="82474" r="1263" b="15395"/>
          <a:stretch/>
        </p:blipFill>
        <p:spPr>
          <a:xfrm>
            <a:off x="0" y="6723341"/>
            <a:ext cx="9144000" cy="148802"/>
          </a:xfrm>
          <a:prstGeom prst="rect">
            <a:avLst/>
          </a:prstGeom>
        </p:spPr>
      </p:pic>
      <p:sp>
        <p:nvSpPr>
          <p:cNvPr id="7" name="Rectangle 6"/>
          <p:cNvSpPr/>
          <p:nvPr/>
        </p:nvSpPr>
        <p:spPr>
          <a:xfrm>
            <a:off x="152400" y="76200"/>
            <a:ext cx="8534400" cy="6524863"/>
          </a:xfrm>
          <a:prstGeom prst="rect">
            <a:avLst/>
          </a:prstGeom>
        </p:spPr>
        <p:txBody>
          <a:bodyPr wrap="square">
            <a:spAutoFit/>
          </a:bodyPr>
          <a:lstStyle/>
          <a:p>
            <a:endParaRPr lang="en-IN" sz="1600" dirty="0" smtClean="0"/>
          </a:p>
          <a:p>
            <a:r>
              <a:rPr lang="en-IN" sz="1600" dirty="0" smtClean="0"/>
              <a:t>                                              </a:t>
            </a:r>
            <a:r>
              <a:rPr lang="en-IN" sz="2000" dirty="0" smtClean="0">
                <a:solidFill>
                  <a:srgbClr val="FF0000"/>
                </a:solidFill>
                <a:latin typeface="Cambria" pitchFamily="18" charset="0"/>
                <a:ea typeface="Cambria" pitchFamily="18" charset="0"/>
              </a:rPr>
              <a:t>SECTION 138 OF COMPANIES ACT 2013</a:t>
            </a:r>
          </a:p>
          <a:p>
            <a:endParaRPr lang="en-IN" sz="1600" dirty="0" smtClean="0">
              <a:latin typeface="Cambria" pitchFamily="18" charset="0"/>
              <a:ea typeface="Cambria" pitchFamily="18" charset="0"/>
            </a:endParaRPr>
          </a:p>
          <a:p>
            <a:r>
              <a:rPr lang="en-IN" sz="1600" dirty="0" smtClean="0">
                <a:latin typeface="Cambria" pitchFamily="18" charset="0"/>
                <a:ea typeface="Cambria" pitchFamily="18" charset="0"/>
              </a:rPr>
              <a:t>Internal Audit has been mandated by Section 138 of the Companies Act, 2013 upon the Companies which come under the purview of prescribed thresholds. The said companies have to perform the internal audit checks on a regular basis so as to ensure that they are not deviating from any material compliance instructed by any regulatory or governing body.</a:t>
            </a:r>
            <a:br>
              <a:rPr lang="en-IN" sz="1600" dirty="0" smtClean="0">
                <a:latin typeface="Cambria" pitchFamily="18" charset="0"/>
                <a:ea typeface="Cambria" pitchFamily="18" charset="0"/>
              </a:rPr>
            </a:br>
            <a:r>
              <a:rPr lang="en-IN" sz="1600" dirty="0" smtClean="0">
                <a:latin typeface="Cambria" pitchFamily="18" charset="0"/>
                <a:ea typeface="Cambria" pitchFamily="18" charset="0"/>
              </a:rPr>
              <a:t/>
            </a:r>
            <a:br>
              <a:rPr lang="en-IN" sz="1600" dirty="0" smtClean="0">
                <a:latin typeface="Cambria" pitchFamily="18" charset="0"/>
                <a:ea typeface="Cambria" pitchFamily="18" charset="0"/>
              </a:rPr>
            </a:br>
            <a:r>
              <a:rPr lang="en-IN" sz="1600" dirty="0" smtClean="0">
                <a:latin typeface="Cambria" pitchFamily="18" charset="0"/>
                <a:ea typeface="Cambria" pitchFamily="18" charset="0"/>
              </a:rPr>
              <a:t/>
            </a:r>
            <a:br>
              <a:rPr lang="en-IN" sz="1600" dirty="0" smtClean="0">
                <a:latin typeface="Cambria" pitchFamily="18" charset="0"/>
                <a:ea typeface="Cambria" pitchFamily="18" charset="0"/>
              </a:rPr>
            </a:br>
            <a:r>
              <a:rPr lang="en-IN" sz="1600" dirty="0" smtClean="0">
                <a:latin typeface="Cambria" pitchFamily="18" charset="0"/>
                <a:ea typeface="Cambria" pitchFamily="18" charset="0"/>
              </a:rPr>
              <a:t> Section 138 provides that the Companies are required to appoint a person as an internal auditor who needs to be a professional. The said person can be chartered accountant or a cost accountant, or such other professional as may be decided by the Board. The term professionals is a wider term which facilitates other professionals such as Company Secretaries or Lawyers to be appointed as internal auditors and to ensure timely compliance checks on a company.</a:t>
            </a:r>
          </a:p>
          <a:p>
            <a:endParaRPr lang="en-IN" sz="1600" dirty="0" smtClean="0">
              <a:latin typeface="Cambria" pitchFamily="18" charset="0"/>
              <a:ea typeface="Cambria" pitchFamily="18" charset="0"/>
            </a:endParaRPr>
          </a:p>
          <a:p>
            <a:pPr>
              <a:buFont typeface="Arial" pitchFamily="34" charset="0"/>
              <a:buChar char="•"/>
            </a:pPr>
            <a:r>
              <a:rPr lang="en-IN" sz="1600" dirty="0" smtClean="0">
                <a:latin typeface="Cambria" pitchFamily="18" charset="0"/>
                <a:ea typeface="Cambria" pitchFamily="18" charset="0"/>
              </a:rPr>
              <a:t> The internal auditor may or may not be the employee of the Company; </a:t>
            </a:r>
          </a:p>
          <a:p>
            <a:pPr>
              <a:buFont typeface="Arial" pitchFamily="34" charset="0"/>
              <a:buChar char="•"/>
            </a:pPr>
            <a:r>
              <a:rPr lang="en-IN" sz="1600" dirty="0" smtClean="0">
                <a:latin typeface="Cambria" pitchFamily="18" charset="0"/>
                <a:ea typeface="Cambria" pitchFamily="18" charset="0"/>
              </a:rPr>
              <a:t> The term ‘chartered accountant’ shall mean a Chartered Accountant whether engaged in the practice or not. </a:t>
            </a:r>
          </a:p>
          <a:p>
            <a:r>
              <a:rPr lang="en-IN" sz="1600" dirty="0" smtClean="0">
                <a:latin typeface="Cambria" pitchFamily="18" charset="0"/>
                <a:ea typeface="Cambria" pitchFamily="18" charset="0"/>
              </a:rPr>
              <a:t>The Audit Committee of the Company or the Board shall, in connection with the Internal Auditor, formulate the scope, functioning, periodicity and methodology for conducting the internal audit Therefore the Act has given the power to the Board/the Audit committee to define the scope of work of the Internal Auditor. The Act does not prescribe any specific time frame for conducting an internal audit but it is considered a good practice to conduct the Audit on a quarterly basis so that the compliances are monitored properly and there are no frauds or deviations in the Company.</a:t>
            </a:r>
            <a:br>
              <a:rPr lang="en-IN" sz="1600" dirty="0" smtClean="0">
                <a:latin typeface="Cambria" pitchFamily="18" charset="0"/>
                <a:ea typeface="Cambria" pitchFamily="18" charset="0"/>
              </a:rPr>
            </a:br>
            <a:endParaRPr lang="en-IN" sz="1600" dirty="0">
              <a:latin typeface="Cambria" pitchFamily="18" charset="0"/>
              <a:ea typeface="Cambria" pitchFamily="18" charset="0"/>
            </a:endParaRPr>
          </a:p>
        </p:txBody>
      </p:sp>
    </p:spTree>
    <p:extLst>
      <p:ext uri="{BB962C8B-B14F-4D97-AF65-F5344CB8AC3E}">
        <p14:creationId xmlns="" xmlns:p14="http://schemas.microsoft.com/office/powerpoint/2010/main" val="9075503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ECBA5C57-A983-434C-B357-B692D3B25711}"/>
              </a:ext>
            </a:extLst>
          </p:cNvPr>
          <p:cNvPicPr>
            <a:picLocks noChangeAspect="1"/>
          </p:cNvPicPr>
          <p:nvPr/>
        </p:nvPicPr>
        <p:blipFill rotWithShape="1">
          <a:blip r:embed="rId2"/>
          <a:srcRect l="541" t="82474" r="1263" b="15395"/>
          <a:stretch/>
        </p:blipFill>
        <p:spPr>
          <a:xfrm>
            <a:off x="0" y="6723341"/>
            <a:ext cx="9144000" cy="148802"/>
          </a:xfrm>
          <a:prstGeom prst="rect">
            <a:avLst/>
          </a:prstGeom>
        </p:spPr>
      </p:pic>
      <p:pic>
        <p:nvPicPr>
          <p:cNvPr id="6" name="Picture 2" descr="https://www.caclubindia.com/editor_upload/2261401_20180710124736_capture.jpg"/>
          <p:cNvPicPr>
            <a:picLocks noChangeAspect="1" noChangeArrowheads="1"/>
          </p:cNvPicPr>
          <p:nvPr/>
        </p:nvPicPr>
        <p:blipFill>
          <a:blip r:embed="rId3"/>
          <a:srcRect/>
          <a:stretch>
            <a:fillRect/>
          </a:stretch>
        </p:blipFill>
        <p:spPr bwMode="auto">
          <a:xfrm>
            <a:off x="228600" y="762000"/>
            <a:ext cx="9066166" cy="5410200"/>
          </a:xfrm>
          <a:prstGeom prst="rect">
            <a:avLst/>
          </a:prstGeom>
          <a:noFill/>
        </p:spPr>
      </p:pic>
    </p:spTree>
    <p:extLst>
      <p:ext uri="{BB962C8B-B14F-4D97-AF65-F5344CB8AC3E}">
        <p14:creationId xmlns="" xmlns:p14="http://schemas.microsoft.com/office/powerpoint/2010/main" val="9075503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ECBA5C57-A983-434C-B357-B692D3B25711}"/>
              </a:ext>
            </a:extLst>
          </p:cNvPr>
          <p:cNvPicPr>
            <a:picLocks noChangeAspect="1"/>
          </p:cNvPicPr>
          <p:nvPr/>
        </p:nvPicPr>
        <p:blipFill rotWithShape="1">
          <a:blip r:embed="rId2"/>
          <a:srcRect l="541" t="82474" r="1263" b="15395"/>
          <a:stretch/>
        </p:blipFill>
        <p:spPr>
          <a:xfrm>
            <a:off x="0" y="6723341"/>
            <a:ext cx="9144000" cy="148802"/>
          </a:xfrm>
          <a:prstGeom prst="rect">
            <a:avLst/>
          </a:prstGeom>
        </p:spPr>
      </p:pic>
      <p:sp>
        <p:nvSpPr>
          <p:cNvPr id="6" name="TextBox 5"/>
          <p:cNvSpPr txBox="1"/>
          <p:nvPr/>
        </p:nvSpPr>
        <p:spPr>
          <a:xfrm>
            <a:off x="228600" y="76200"/>
            <a:ext cx="8915400" cy="6860441"/>
          </a:xfrm>
          <a:prstGeom prst="rect">
            <a:avLst/>
          </a:prstGeom>
          <a:noFill/>
        </p:spPr>
        <p:txBody>
          <a:bodyPr wrap="square" rtlCol="0">
            <a:spAutoFit/>
          </a:bodyPr>
          <a:lstStyle/>
          <a:p>
            <a:pPr algn="ctr"/>
            <a:r>
              <a:rPr lang="en-IN" sz="2800" dirty="0" smtClean="0">
                <a:solidFill>
                  <a:srgbClr val="FF0000"/>
                </a:solidFill>
                <a:latin typeface="Cambria" pitchFamily="18" charset="0"/>
                <a:ea typeface="Cambria" pitchFamily="18" charset="0"/>
              </a:rPr>
              <a:t>Outsourcing the Internal Audit Function</a:t>
            </a:r>
          </a:p>
          <a:p>
            <a:endParaRPr lang="en-IN" sz="2000" dirty="0" smtClean="0">
              <a:latin typeface="Cambria" pitchFamily="18" charset="0"/>
              <a:ea typeface="Cambria" pitchFamily="18" charset="0"/>
            </a:endParaRPr>
          </a:p>
          <a:p>
            <a:r>
              <a:rPr lang="en-IN" sz="2000" dirty="0" smtClean="0">
                <a:latin typeface="Cambria" pitchFamily="18" charset="0"/>
                <a:ea typeface="Cambria" pitchFamily="18" charset="0"/>
              </a:rPr>
              <a:t>Organisations may develop an in-house IA function, and can also outsource this functio</a:t>
            </a:r>
            <a:r>
              <a:rPr lang="en-IN" sz="2000" dirty="0" smtClean="0"/>
              <a:t>n</a:t>
            </a:r>
          </a:p>
          <a:p>
            <a:endParaRPr lang="en-IN" sz="2000" dirty="0" smtClean="0"/>
          </a:p>
          <a:p>
            <a:endParaRPr lang="en-IN" sz="2800" b="1" dirty="0" smtClean="0"/>
          </a:p>
          <a:p>
            <a:endParaRPr lang="en-IN" sz="2800" b="1" dirty="0" smtClean="0"/>
          </a:p>
          <a:p>
            <a:endParaRPr lang="en-IN" sz="2800" b="1" dirty="0" smtClean="0"/>
          </a:p>
          <a:p>
            <a:endParaRPr lang="en-IN" sz="2800" b="1" dirty="0" smtClean="0"/>
          </a:p>
          <a:p>
            <a:endParaRPr lang="en-IN" sz="2800" b="1" dirty="0" smtClean="0"/>
          </a:p>
          <a:p>
            <a:endParaRPr lang="en-IN" sz="2800" b="1" dirty="0" smtClean="0"/>
          </a:p>
          <a:p>
            <a:endParaRPr lang="en-IN" sz="2800" b="1" dirty="0" smtClean="0"/>
          </a:p>
          <a:p>
            <a:endParaRPr lang="en-IN" sz="2800" b="1" dirty="0" smtClean="0"/>
          </a:p>
          <a:p>
            <a:endParaRPr lang="en-IN" sz="2800" b="1" dirty="0" smtClean="0"/>
          </a:p>
          <a:p>
            <a:endParaRPr lang="en-IN" sz="2800" b="1" dirty="0" smtClean="0"/>
          </a:p>
          <a:p>
            <a:endParaRPr lang="en-IN" sz="2800" b="1" dirty="0" smtClean="0"/>
          </a:p>
          <a:p>
            <a:endParaRPr lang="en-IN" sz="2800" b="1" dirty="0"/>
          </a:p>
        </p:txBody>
      </p:sp>
      <p:graphicFrame>
        <p:nvGraphicFramePr>
          <p:cNvPr id="7" name="Table 6"/>
          <p:cNvGraphicFramePr>
            <a:graphicFrameLocks noGrp="1"/>
          </p:cNvGraphicFramePr>
          <p:nvPr/>
        </p:nvGraphicFramePr>
        <p:xfrm>
          <a:off x="381000" y="1828800"/>
          <a:ext cx="4114800" cy="3784600"/>
        </p:xfrm>
        <a:graphic>
          <a:graphicData uri="http://schemas.openxmlformats.org/drawingml/2006/table">
            <a:tbl>
              <a:tblPr firstRow="1" bandRow="1">
                <a:tableStyleId>{21E4AEA4-8DFA-4A89-87EB-49C32662AFE0}</a:tableStyleId>
              </a:tblPr>
              <a:tblGrid>
                <a:gridCol w="4114800"/>
              </a:tblGrid>
              <a:tr h="508069">
                <a:tc>
                  <a:txBody>
                    <a:bodyPr/>
                    <a:lstStyle/>
                    <a:p>
                      <a:pPr algn="ctr"/>
                      <a:r>
                        <a:rPr lang="en-IN" dirty="0" smtClean="0">
                          <a:latin typeface="Cambria" pitchFamily="18" charset="0"/>
                          <a:ea typeface="Cambria" pitchFamily="18" charset="0"/>
                        </a:rPr>
                        <a:t>BENEFITS</a:t>
                      </a:r>
                      <a:endParaRPr lang="en-IN" dirty="0">
                        <a:latin typeface="Cambria" pitchFamily="18" charset="0"/>
                        <a:ea typeface="Cambria" pitchFamily="18" charset="0"/>
                      </a:endParaRPr>
                    </a:p>
                  </a:txBody>
                  <a:tcPr/>
                </a:tc>
              </a:tr>
              <a:tr h="3276531">
                <a:tc>
                  <a:txBody>
                    <a:bodyPr/>
                    <a:lstStyle/>
                    <a:p>
                      <a:r>
                        <a:rPr lang="en-IN" sz="1800" kern="1200" dirty="0" smtClean="0">
                          <a:latin typeface="Cambria" pitchFamily="18" charset="0"/>
                          <a:ea typeface="Cambria" pitchFamily="18" charset="0"/>
                        </a:rPr>
                        <a:t>1.Specialist knowledge due to the experience obtained from various clients, which increases quality</a:t>
                      </a:r>
                    </a:p>
                    <a:p>
                      <a:r>
                        <a:rPr lang="en-IN" sz="1800" kern="1200" dirty="0" smtClean="0">
                          <a:latin typeface="Cambria" pitchFamily="18" charset="0"/>
                          <a:ea typeface="Cambria" pitchFamily="18" charset="0"/>
                        </a:rPr>
                        <a:t>2.Improves objectivity and independence</a:t>
                      </a:r>
                    </a:p>
                    <a:p>
                      <a:r>
                        <a:rPr lang="en-IN" sz="1800" kern="1200" dirty="0" smtClean="0">
                          <a:latin typeface="Cambria" pitchFamily="18" charset="0"/>
                          <a:ea typeface="Cambria" pitchFamily="18" charset="0"/>
                        </a:rPr>
                        <a:t>3.Provides access to leading-edge tools and methodologies</a:t>
                      </a:r>
                    </a:p>
                    <a:p>
                      <a:r>
                        <a:rPr lang="en-IN" sz="1800" kern="1200" dirty="0" smtClean="0">
                          <a:latin typeface="Cambria" pitchFamily="18" charset="0"/>
                          <a:ea typeface="Cambria" pitchFamily="18" charset="0"/>
                        </a:rPr>
                        <a:t>4.Transfer of knowledge and capabilities to the organisation</a:t>
                      </a:r>
                    </a:p>
                    <a:p>
                      <a:r>
                        <a:rPr lang="en-IN" sz="1800" kern="1200" dirty="0" smtClean="0">
                          <a:latin typeface="Cambria" pitchFamily="18" charset="0"/>
                          <a:ea typeface="Cambria" pitchFamily="18" charset="0"/>
                        </a:rPr>
                        <a:t>5.Greater Authority</a:t>
                      </a:r>
                      <a:endParaRPr lang="en-IN" dirty="0">
                        <a:latin typeface="Cambria" pitchFamily="18" charset="0"/>
                        <a:ea typeface="Cambria" pitchFamily="18" charset="0"/>
                      </a:endParaRPr>
                    </a:p>
                  </a:txBody>
                  <a:tcPr/>
                </a:tc>
              </a:tr>
            </a:tbl>
          </a:graphicData>
        </a:graphic>
      </p:graphicFrame>
      <p:graphicFrame>
        <p:nvGraphicFramePr>
          <p:cNvPr id="8" name="Table 7"/>
          <p:cNvGraphicFramePr>
            <a:graphicFrameLocks noGrp="1"/>
          </p:cNvGraphicFramePr>
          <p:nvPr/>
        </p:nvGraphicFramePr>
        <p:xfrm>
          <a:off x="4953000" y="1828800"/>
          <a:ext cx="4038600" cy="3733800"/>
        </p:xfrm>
        <a:graphic>
          <a:graphicData uri="http://schemas.openxmlformats.org/drawingml/2006/table">
            <a:tbl>
              <a:tblPr firstRow="1" bandRow="1">
                <a:tableStyleId>{7DF18680-E054-41AD-8BC1-D1AEF772440D}</a:tableStyleId>
              </a:tblPr>
              <a:tblGrid>
                <a:gridCol w="4038600"/>
              </a:tblGrid>
              <a:tr h="524410">
                <a:tc>
                  <a:txBody>
                    <a:bodyPr/>
                    <a:lstStyle/>
                    <a:p>
                      <a:pPr algn="ctr"/>
                      <a:r>
                        <a:rPr lang="en-IN" dirty="0" smtClean="0">
                          <a:latin typeface="Cambria" pitchFamily="18" charset="0"/>
                          <a:ea typeface="Cambria" pitchFamily="18" charset="0"/>
                        </a:rPr>
                        <a:t>DRAWBACKS</a:t>
                      </a:r>
                      <a:endParaRPr lang="en-IN" dirty="0">
                        <a:latin typeface="Cambria" pitchFamily="18" charset="0"/>
                        <a:ea typeface="Cambria" pitchFamily="18" charset="0"/>
                      </a:endParaRPr>
                    </a:p>
                  </a:txBody>
                  <a:tcPr/>
                </a:tc>
              </a:tr>
              <a:tr h="3209390">
                <a:tc>
                  <a:txBody>
                    <a:bodyPr/>
                    <a:lstStyle/>
                    <a:p>
                      <a:r>
                        <a:rPr lang="en-IN" sz="1800" kern="1200" dirty="0" smtClean="0">
                          <a:latin typeface="Cambria" pitchFamily="18" charset="0"/>
                          <a:ea typeface="Cambria" pitchFamily="18" charset="0"/>
                        </a:rPr>
                        <a:t>1.The use of specialist knowledge may prove to be expensive, which may discourage directors </a:t>
                      </a:r>
                    </a:p>
                    <a:p>
                      <a:r>
                        <a:rPr lang="en-IN" sz="1800" kern="1200" dirty="0" smtClean="0">
                          <a:latin typeface="Cambria" pitchFamily="18" charset="0"/>
                          <a:ea typeface="Cambria" pitchFamily="18" charset="0"/>
                        </a:rPr>
                        <a:t>2.Knowledge of the client needs to be refreshed upon every visit</a:t>
                      </a:r>
                    </a:p>
                    <a:p>
                      <a:r>
                        <a:rPr lang="en-IN" sz="1800" kern="1200" dirty="0" smtClean="0">
                          <a:latin typeface="Cambria" pitchFamily="18" charset="0"/>
                          <a:ea typeface="Cambria" pitchFamily="18" charset="0"/>
                        </a:rPr>
                        <a:t>3.Management may take the impression that responsibility has now been passed to the outsourced provider</a:t>
                      </a:r>
                    </a:p>
                  </a:txBody>
                  <a:tcPr/>
                </a:tc>
              </a:tr>
            </a:tbl>
          </a:graphicData>
        </a:graphic>
      </p:graphicFrame>
    </p:spTree>
    <p:extLst>
      <p:ext uri="{BB962C8B-B14F-4D97-AF65-F5344CB8AC3E}">
        <p14:creationId xmlns="" xmlns:p14="http://schemas.microsoft.com/office/powerpoint/2010/main" val="9075503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0"/>
            <a:ext cx="7772400" cy="761999"/>
          </a:xfrm>
        </p:spPr>
        <p:txBody>
          <a:bodyPr>
            <a:normAutofit fontScale="90000"/>
          </a:bodyPr>
          <a:lstStyle/>
          <a:p>
            <a:r>
              <a:rPr lang="en-US" sz="3200" dirty="0" smtClean="0">
                <a:solidFill>
                  <a:srgbClr val="FF0000"/>
                </a:solidFill>
              </a:rPr>
              <a:t>STANDARD ON INTERNAL AUDIT </a:t>
            </a:r>
            <a:r>
              <a:rPr lang="en-US" sz="3200" dirty="0" smtClean="0"/>
              <a:t/>
            </a:r>
            <a:br>
              <a:rPr lang="en-US" sz="3200" dirty="0" smtClean="0"/>
            </a:br>
            <a:r>
              <a:rPr lang="en-US" sz="3200" dirty="0" smtClean="0"/>
              <a:t/>
            </a:r>
            <a:br>
              <a:rPr lang="en-US" sz="3200" dirty="0" smtClean="0"/>
            </a:br>
            <a:r>
              <a:rPr lang="en-US" sz="3200" dirty="0" smtClean="0"/>
              <a:t/>
            </a:r>
            <a:br>
              <a:rPr lang="en-US" sz="3200" dirty="0" smtClean="0"/>
            </a:br>
            <a:endParaRPr lang="en-US" sz="3200" dirty="0"/>
          </a:p>
        </p:txBody>
      </p:sp>
      <p:sp>
        <p:nvSpPr>
          <p:cNvPr id="3" name="Subtitle 2"/>
          <p:cNvSpPr>
            <a:spLocks noGrp="1"/>
          </p:cNvSpPr>
          <p:nvPr>
            <p:ph type="subTitle" idx="1"/>
          </p:nvPr>
        </p:nvSpPr>
        <p:spPr>
          <a:xfrm>
            <a:off x="152400" y="1219200"/>
            <a:ext cx="8610600" cy="4953000"/>
          </a:xfrm>
        </p:spPr>
        <p:txBody>
          <a:bodyPr>
            <a:normAutofit fontScale="40000" lnSpcReduction="20000"/>
          </a:bodyPr>
          <a:lstStyle/>
          <a:p>
            <a:endParaRPr lang="en-IN" dirty="0" smtClean="0"/>
          </a:p>
          <a:p>
            <a:pPr algn="l"/>
            <a:r>
              <a:rPr lang="en-IN" sz="4500" dirty="0" smtClean="0">
                <a:solidFill>
                  <a:schemeClr val="tx1"/>
                </a:solidFill>
                <a:latin typeface="Cambria" pitchFamily="18" charset="0"/>
                <a:ea typeface="Cambria" pitchFamily="18" charset="0"/>
              </a:rPr>
              <a:t>ISSUED BY ICAI</a:t>
            </a:r>
          </a:p>
          <a:p>
            <a:pPr algn="l"/>
            <a:r>
              <a:rPr lang="en-IN" sz="4500" dirty="0" smtClean="0">
                <a:solidFill>
                  <a:schemeClr val="tx1"/>
                </a:solidFill>
                <a:latin typeface="Cambria" pitchFamily="18" charset="0"/>
                <a:ea typeface="Cambria" pitchFamily="18" charset="0"/>
              </a:rPr>
              <a:t>The Standards on Internal Audit (SIAs) establish uniform evaluation criteria, methods, processes and practices. The Standards are pronouncements which form the basis for conducting all internal audit activity. These pronouncements are designed to help the internal auditor to discharge his responsibilities.</a:t>
            </a:r>
          </a:p>
          <a:p>
            <a:pPr algn="l"/>
            <a:r>
              <a:rPr lang="en-IN" sz="4500" dirty="0" smtClean="0">
                <a:solidFill>
                  <a:schemeClr val="tx1"/>
                </a:solidFill>
                <a:latin typeface="Cambria" pitchFamily="18" charset="0"/>
                <a:ea typeface="Cambria" pitchFamily="18" charset="0"/>
              </a:rPr>
              <a:t>The Standards on Internal Audit, as and when issued, will be classified and numbered in a series format, as follows:</a:t>
            </a:r>
          </a:p>
          <a:p>
            <a:pPr algn="l"/>
            <a:r>
              <a:rPr lang="en-IN" sz="4500" dirty="0" smtClean="0">
                <a:solidFill>
                  <a:schemeClr val="tx1"/>
                </a:solidFill>
                <a:latin typeface="Cambria" pitchFamily="18" charset="0"/>
                <a:ea typeface="Cambria" pitchFamily="18" charset="0"/>
              </a:rPr>
              <a:t>(</a:t>
            </a:r>
            <a:r>
              <a:rPr lang="en-IN" sz="4500" dirty="0" err="1" smtClean="0">
                <a:solidFill>
                  <a:schemeClr val="tx1"/>
                </a:solidFill>
                <a:latin typeface="Cambria" pitchFamily="18" charset="0"/>
                <a:ea typeface="Cambria" pitchFamily="18" charset="0"/>
              </a:rPr>
              <a:t>i</a:t>
            </a:r>
            <a:r>
              <a:rPr lang="en-IN" sz="4500" dirty="0" smtClean="0">
                <a:solidFill>
                  <a:schemeClr val="tx1"/>
                </a:solidFill>
                <a:latin typeface="Cambria" pitchFamily="18" charset="0"/>
                <a:ea typeface="Cambria" pitchFamily="18" charset="0"/>
              </a:rPr>
              <a:t>)100 Series: Standards on Key Concepts</a:t>
            </a:r>
          </a:p>
          <a:p>
            <a:pPr algn="l"/>
            <a:r>
              <a:rPr lang="en-IN" sz="4500" dirty="0" smtClean="0">
                <a:solidFill>
                  <a:schemeClr val="tx1"/>
                </a:solidFill>
                <a:latin typeface="Cambria" pitchFamily="18" charset="0"/>
                <a:ea typeface="Cambria" pitchFamily="18" charset="0"/>
              </a:rPr>
              <a:t>(ii)200 Series: Standards on Internal Audit Management </a:t>
            </a:r>
          </a:p>
          <a:p>
            <a:pPr algn="l"/>
            <a:r>
              <a:rPr lang="en-IN" sz="4500" dirty="0" smtClean="0">
                <a:solidFill>
                  <a:schemeClr val="tx1"/>
                </a:solidFill>
                <a:latin typeface="Cambria" pitchFamily="18" charset="0"/>
                <a:ea typeface="Cambria" pitchFamily="18" charset="0"/>
              </a:rPr>
              <a:t>(iii)300–400 Series: Standards on the Conduct of Audit Assignments</a:t>
            </a:r>
          </a:p>
          <a:p>
            <a:pPr algn="l"/>
            <a:r>
              <a:rPr lang="en-IN" sz="4500" dirty="0" smtClean="0">
                <a:solidFill>
                  <a:schemeClr val="tx1"/>
                </a:solidFill>
                <a:latin typeface="Cambria" pitchFamily="18" charset="0"/>
                <a:ea typeface="Cambria" pitchFamily="18" charset="0"/>
              </a:rPr>
              <a:t>(iv)500 Series: Standards on Specialised Areas</a:t>
            </a:r>
          </a:p>
          <a:p>
            <a:pPr algn="l"/>
            <a:r>
              <a:rPr lang="en-IN" sz="4500" dirty="0" smtClean="0">
                <a:solidFill>
                  <a:schemeClr val="tx1"/>
                </a:solidFill>
                <a:latin typeface="Cambria" pitchFamily="18" charset="0"/>
                <a:ea typeface="Cambria" pitchFamily="18" charset="0"/>
              </a:rPr>
              <a:t>(v)600 Series: Standards on Quality Control</a:t>
            </a:r>
          </a:p>
          <a:p>
            <a:pPr algn="l"/>
            <a:r>
              <a:rPr lang="en-IN" sz="4500" dirty="0" smtClean="0">
                <a:solidFill>
                  <a:schemeClr val="tx1"/>
                </a:solidFill>
                <a:latin typeface="Cambria" pitchFamily="18" charset="0"/>
                <a:ea typeface="Cambria" pitchFamily="18" charset="0"/>
              </a:rPr>
              <a:t>(vi)700 Series: Other/Miscellaneous Matte</a:t>
            </a:r>
            <a:r>
              <a:rPr lang="en-IN" sz="3400" dirty="0" smtClean="0">
                <a:solidFill>
                  <a:schemeClr val="tx1"/>
                </a:solidFill>
                <a:latin typeface="Cambria" pitchFamily="18" charset="0"/>
                <a:ea typeface="Cambria" pitchFamily="18" charset="0"/>
              </a:rPr>
              <a:t>rs</a:t>
            </a:r>
          </a:p>
          <a:p>
            <a:endParaRPr lang="en-IN" dirty="0" smtClean="0"/>
          </a:p>
          <a:p>
            <a:r>
              <a:rPr lang="en-IN" dirty="0" smtClean="0"/>
              <a:t/>
            </a:r>
            <a:br>
              <a:rPr lang="en-IN" dirty="0" smtClean="0"/>
            </a:br>
            <a:r>
              <a:rPr lang="en-IN" dirty="0" smtClean="0"/>
              <a:t/>
            </a:r>
            <a:br>
              <a:rPr lang="en-IN" dirty="0" smtClean="0"/>
            </a:br>
            <a:r>
              <a:rPr lang="en-IN" dirty="0" smtClean="0"/>
              <a:t/>
            </a:r>
            <a:br>
              <a:rPr lang="en-IN" dirty="0" smtClean="0"/>
            </a:br>
            <a:r>
              <a:rPr lang="en-IN" dirty="0" smtClean="0"/>
              <a:t/>
            </a:r>
            <a:br>
              <a:rPr lang="en-IN" dirty="0" smtClean="0"/>
            </a:br>
            <a:endParaRPr lang="en-IN" dirty="0" smtClean="0"/>
          </a:p>
          <a:p>
            <a:endParaRPr lang="en-IN" dirty="0" smtClean="0"/>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443</TotalTime>
  <Words>1045</Words>
  <Application>Microsoft Office PowerPoint</Application>
  <PresentationFormat>On-screen Show (4:3)</PresentationFormat>
  <Paragraphs>153</Paragraphs>
  <Slides>13</Slides>
  <Notes>1</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INTERNAL AUDIT</vt:lpstr>
      <vt:lpstr>OVERVIEW OF INTERNAL AUDIT </vt:lpstr>
      <vt:lpstr>Slide 3</vt:lpstr>
      <vt:lpstr>Slide 4</vt:lpstr>
      <vt:lpstr>Slide 5</vt:lpstr>
      <vt:lpstr>Slide 6</vt:lpstr>
      <vt:lpstr>Slide 7</vt:lpstr>
      <vt:lpstr>Slide 8</vt:lpstr>
      <vt:lpstr>STANDARD ON INTERNAL AUDIT    </vt:lpstr>
      <vt:lpstr>INTERNAL AUDITOR RESPONSIBILITY </vt:lpstr>
      <vt:lpstr>Slide 11</vt:lpstr>
      <vt:lpstr>Slide 12</vt:lpstr>
      <vt:lpstr>QUESTION FROM MY SIDE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snt1</dc:creator>
  <cp:lastModifiedBy>JINESH SHAH</cp:lastModifiedBy>
  <cp:revision>62</cp:revision>
  <dcterms:created xsi:type="dcterms:W3CDTF">2020-01-29T04:33:21Z</dcterms:created>
  <dcterms:modified xsi:type="dcterms:W3CDTF">2020-07-27T06:52:04Z</dcterms:modified>
</cp:coreProperties>
</file>