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0" r:id="rId2"/>
    <p:sldId id="513" r:id="rId3"/>
    <p:sldId id="512" r:id="rId4"/>
    <p:sldId id="514" r:id="rId5"/>
    <p:sldId id="515" r:id="rId6"/>
    <p:sldId id="516" r:id="rId7"/>
    <p:sldId id="517" r:id="rId8"/>
    <p:sldId id="518" r:id="rId9"/>
    <p:sldId id="519" r:id="rId10"/>
    <p:sldId id="520" r:id="rId11"/>
    <p:sldId id="522" r:id="rId12"/>
    <p:sldId id="523" r:id="rId13"/>
    <p:sldId id="526" r:id="rId14"/>
    <p:sldId id="524" r:id="rId15"/>
    <p:sldId id="525" r:id="rId16"/>
    <p:sldId id="527" r:id="rId17"/>
    <p:sldId id="52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709158-0C27-41C5-AC28-2AE673B95B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098B1BFC-437A-49D9-800C-0FEA712EF151}">
      <dgm:prSet phldrT="[Text]" custT="1"/>
      <dgm:spPr/>
      <dgm:t>
        <a:bodyPr/>
        <a:lstStyle/>
        <a:p>
          <a:r>
            <a:rPr lang="en-IN" sz="3200" dirty="0"/>
            <a:t>Other direct costs</a:t>
          </a:r>
        </a:p>
      </dgm:t>
    </dgm:pt>
    <dgm:pt modelId="{F100A377-3A29-401E-8040-E76107A46B60}" type="parTrans" cxnId="{FDB68A7A-AFCF-4CAB-9355-96C47B4C7D82}">
      <dgm:prSet/>
      <dgm:spPr/>
      <dgm:t>
        <a:bodyPr/>
        <a:lstStyle/>
        <a:p>
          <a:endParaRPr lang="en-IN"/>
        </a:p>
      </dgm:t>
    </dgm:pt>
    <dgm:pt modelId="{249F40CC-2FA0-40E4-8888-48379E2436F7}" type="sibTrans" cxnId="{FDB68A7A-AFCF-4CAB-9355-96C47B4C7D82}">
      <dgm:prSet/>
      <dgm:spPr/>
      <dgm:t>
        <a:bodyPr/>
        <a:lstStyle/>
        <a:p>
          <a:endParaRPr lang="en-IN"/>
        </a:p>
      </dgm:t>
    </dgm:pt>
    <dgm:pt modelId="{378D1E9F-48A9-4875-84C8-FBF1C39D5A93}">
      <dgm:prSet phldrT="[Text]" custT="1"/>
      <dgm:spPr/>
      <dgm:t>
        <a:bodyPr/>
        <a:lstStyle/>
        <a:p>
          <a:r>
            <a:rPr lang="en-IN" sz="3200" dirty="0"/>
            <a:t>Direct Material</a:t>
          </a:r>
        </a:p>
      </dgm:t>
    </dgm:pt>
    <dgm:pt modelId="{DB4ACC52-E7A7-4B1C-9BC1-7DB776E0C201}" type="parTrans" cxnId="{60BF9F74-6B2A-49AC-912D-29EE1704E2CD}">
      <dgm:prSet/>
      <dgm:spPr/>
      <dgm:t>
        <a:bodyPr/>
        <a:lstStyle/>
        <a:p>
          <a:endParaRPr lang="en-IN"/>
        </a:p>
      </dgm:t>
    </dgm:pt>
    <dgm:pt modelId="{C7091113-BF64-46AB-9107-0BCBCE84AB9C}" type="sibTrans" cxnId="{60BF9F74-6B2A-49AC-912D-29EE1704E2CD}">
      <dgm:prSet/>
      <dgm:spPr/>
      <dgm:t>
        <a:bodyPr/>
        <a:lstStyle/>
        <a:p>
          <a:endParaRPr lang="en-IN"/>
        </a:p>
      </dgm:t>
    </dgm:pt>
    <dgm:pt modelId="{4BD50FD6-56CC-4584-93A9-115B99DBFDBF}">
      <dgm:prSet phldrT="[Text]" custT="1"/>
      <dgm:spPr/>
      <dgm:t>
        <a:bodyPr/>
        <a:lstStyle/>
        <a:p>
          <a:r>
            <a:rPr lang="en-IN" sz="3200" dirty="0"/>
            <a:t>Direct Labour</a:t>
          </a:r>
        </a:p>
      </dgm:t>
    </dgm:pt>
    <dgm:pt modelId="{1FD2D42F-AB7E-4C64-838A-0DAFCF90F402}" type="parTrans" cxnId="{06DAC4CB-3089-445E-A3FD-51B863067FFE}">
      <dgm:prSet/>
      <dgm:spPr/>
      <dgm:t>
        <a:bodyPr/>
        <a:lstStyle/>
        <a:p>
          <a:endParaRPr lang="en-IN"/>
        </a:p>
      </dgm:t>
    </dgm:pt>
    <dgm:pt modelId="{DC476D6B-1C3C-4B6C-ABF9-FEAD15163CC1}" type="sibTrans" cxnId="{06DAC4CB-3089-445E-A3FD-51B863067FFE}">
      <dgm:prSet/>
      <dgm:spPr/>
      <dgm:t>
        <a:bodyPr/>
        <a:lstStyle/>
        <a:p>
          <a:endParaRPr lang="en-IN"/>
        </a:p>
      </dgm:t>
    </dgm:pt>
    <dgm:pt modelId="{1891A534-CC41-45D1-A251-C8FBFD8217EE}">
      <dgm:prSet phldrT="[Text]" custT="1"/>
      <dgm:spPr/>
      <dgm:t>
        <a:bodyPr/>
        <a:lstStyle/>
        <a:p>
          <a:r>
            <a:rPr lang="en-IN" sz="3200" dirty="0"/>
            <a:t>Overheads</a:t>
          </a:r>
          <a:endParaRPr lang="en-IN" sz="3700" dirty="0"/>
        </a:p>
      </dgm:t>
    </dgm:pt>
    <dgm:pt modelId="{6A82062D-4A79-4E43-BD7A-DE3B3F7D3036}" type="parTrans" cxnId="{A6FF1998-B44A-4A20-8237-B3A602F8D5D1}">
      <dgm:prSet/>
      <dgm:spPr/>
      <dgm:t>
        <a:bodyPr/>
        <a:lstStyle/>
        <a:p>
          <a:endParaRPr lang="en-IN"/>
        </a:p>
      </dgm:t>
    </dgm:pt>
    <dgm:pt modelId="{D28FAC44-65EE-49E1-93E5-74446935A678}" type="sibTrans" cxnId="{A6FF1998-B44A-4A20-8237-B3A602F8D5D1}">
      <dgm:prSet/>
      <dgm:spPr/>
      <dgm:t>
        <a:bodyPr/>
        <a:lstStyle/>
        <a:p>
          <a:endParaRPr lang="en-IN"/>
        </a:p>
      </dgm:t>
    </dgm:pt>
    <dgm:pt modelId="{09070596-F4C8-4DB4-96E0-0CA20E3247DB}" type="pres">
      <dgm:prSet presAssocID="{67709158-0C27-41C5-AC28-2AE673B95BC4}" presName="diagram" presStyleCnt="0">
        <dgm:presLayoutVars>
          <dgm:dir/>
          <dgm:resizeHandles val="exact"/>
        </dgm:presLayoutVars>
      </dgm:prSet>
      <dgm:spPr/>
    </dgm:pt>
    <dgm:pt modelId="{D53EF4BD-DA88-40F0-86B2-1C42FC168FF6}" type="pres">
      <dgm:prSet presAssocID="{098B1BFC-437A-49D9-800C-0FEA712EF151}" presName="node" presStyleLbl="node1" presStyleIdx="0" presStyleCnt="4" custLinFactY="16109" custLinFactNeighborY="100000">
        <dgm:presLayoutVars>
          <dgm:bulletEnabled val="1"/>
        </dgm:presLayoutVars>
      </dgm:prSet>
      <dgm:spPr/>
    </dgm:pt>
    <dgm:pt modelId="{522035DD-2CCD-4D0D-87F7-4228EEB8C499}" type="pres">
      <dgm:prSet presAssocID="{249F40CC-2FA0-40E4-8888-48379E2436F7}" presName="sibTrans" presStyleCnt="0"/>
      <dgm:spPr/>
    </dgm:pt>
    <dgm:pt modelId="{EB5F441D-CD25-434C-B415-5C34FB2352FE}" type="pres">
      <dgm:prSet presAssocID="{378D1E9F-48A9-4875-84C8-FBF1C39D5A93}" presName="node" presStyleLbl="node1" presStyleIdx="1" presStyleCnt="4" custLinFactX="-9749" custLinFactNeighborX="-100000" custLinFactNeighborY="4777">
        <dgm:presLayoutVars>
          <dgm:bulletEnabled val="1"/>
        </dgm:presLayoutVars>
      </dgm:prSet>
      <dgm:spPr/>
    </dgm:pt>
    <dgm:pt modelId="{067F318A-91E0-4A46-AEE2-E5D49BD3E5CF}" type="pres">
      <dgm:prSet presAssocID="{C7091113-BF64-46AB-9107-0BCBCE84AB9C}" presName="sibTrans" presStyleCnt="0"/>
      <dgm:spPr/>
    </dgm:pt>
    <dgm:pt modelId="{B55E33A7-9EA6-4BCB-A5C7-E03F7ACF1FD0}" type="pres">
      <dgm:prSet presAssocID="{4BD50FD6-56CC-4584-93A9-115B99DBFDBF}" presName="node" presStyleLbl="node1" presStyleIdx="2" presStyleCnt="4" custScaleX="101798" custLinFactNeighborX="-34627" custLinFactNeighborY="4777">
        <dgm:presLayoutVars>
          <dgm:bulletEnabled val="1"/>
        </dgm:presLayoutVars>
      </dgm:prSet>
      <dgm:spPr/>
    </dgm:pt>
    <dgm:pt modelId="{69526F6B-871A-44DF-90B2-6370A517A88A}" type="pres">
      <dgm:prSet presAssocID="{DC476D6B-1C3C-4B6C-ABF9-FEAD15163CC1}" presName="sibTrans" presStyleCnt="0"/>
      <dgm:spPr/>
    </dgm:pt>
    <dgm:pt modelId="{E88C45F2-490B-45F1-9B46-4F96654DD017}" type="pres">
      <dgm:prSet presAssocID="{1891A534-CC41-45D1-A251-C8FBFD8217EE}" presName="node" presStyleLbl="node1" presStyleIdx="3" presStyleCnt="4" custScaleX="101880" custScaleY="102316" custLinFactNeighborX="74725" custLinFactNeighborY="-4865">
        <dgm:presLayoutVars>
          <dgm:bulletEnabled val="1"/>
        </dgm:presLayoutVars>
      </dgm:prSet>
      <dgm:spPr/>
    </dgm:pt>
  </dgm:ptLst>
  <dgm:cxnLst>
    <dgm:cxn modelId="{41B9AB1F-CB13-4EF8-A3AE-876AD4B51E9D}" type="presOf" srcId="{1891A534-CC41-45D1-A251-C8FBFD8217EE}" destId="{E88C45F2-490B-45F1-9B46-4F96654DD017}" srcOrd="0" destOrd="0" presId="urn:microsoft.com/office/officeart/2005/8/layout/default"/>
    <dgm:cxn modelId="{60BF9F74-6B2A-49AC-912D-29EE1704E2CD}" srcId="{67709158-0C27-41C5-AC28-2AE673B95BC4}" destId="{378D1E9F-48A9-4875-84C8-FBF1C39D5A93}" srcOrd="1" destOrd="0" parTransId="{DB4ACC52-E7A7-4B1C-9BC1-7DB776E0C201}" sibTransId="{C7091113-BF64-46AB-9107-0BCBCE84AB9C}"/>
    <dgm:cxn modelId="{FDB68A7A-AFCF-4CAB-9355-96C47B4C7D82}" srcId="{67709158-0C27-41C5-AC28-2AE673B95BC4}" destId="{098B1BFC-437A-49D9-800C-0FEA712EF151}" srcOrd="0" destOrd="0" parTransId="{F100A377-3A29-401E-8040-E76107A46B60}" sibTransId="{249F40CC-2FA0-40E4-8888-48379E2436F7}"/>
    <dgm:cxn modelId="{A12B007E-A94B-413C-9792-F10085CBD03A}" type="presOf" srcId="{378D1E9F-48A9-4875-84C8-FBF1C39D5A93}" destId="{EB5F441D-CD25-434C-B415-5C34FB2352FE}" srcOrd="0" destOrd="0" presId="urn:microsoft.com/office/officeart/2005/8/layout/default"/>
    <dgm:cxn modelId="{ACAB9996-9848-4081-89FD-5368B9C34C80}" type="presOf" srcId="{098B1BFC-437A-49D9-800C-0FEA712EF151}" destId="{D53EF4BD-DA88-40F0-86B2-1C42FC168FF6}" srcOrd="0" destOrd="0" presId="urn:microsoft.com/office/officeart/2005/8/layout/default"/>
    <dgm:cxn modelId="{A6FF1998-B44A-4A20-8237-B3A602F8D5D1}" srcId="{67709158-0C27-41C5-AC28-2AE673B95BC4}" destId="{1891A534-CC41-45D1-A251-C8FBFD8217EE}" srcOrd="3" destOrd="0" parTransId="{6A82062D-4A79-4E43-BD7A-DE3B3F7D3036}" sibTransId="{D28FAC44-65EE-49E1-93E5-74446935A678}"/>
    <dgm:cxn modelId="{0A6A10C4-4D51-4240-A583-168FECB8D275}" type="presOf" srcId="{4BD50FD6-56CC-4584-93A9-115B99DBFDBF}" destId="{B55E33A7-9EA6-4BCB-A5C7-E03F7ACF1FD0}" srcOrd="0" destOrd="0" presId="urn:microsoft.com/office/officeart/2005/8/layout/default"/>
    <dgm:cxn modelId="{06DAC4CB-3089-445E-A3FD-51B863067FFE}" srcId="{67709158-0C27-41C5-AC28-2AE673B95BC4}" destId="{4BD50FD6-56CC-4584-93A9-115B99DBFDBF}" srcOrd="2" destOrd="0" parTransId="{1FD2D42F-AB7E-4C64-838A-0DAFCF90F402}" sibTransId="{DC476D6B-1C3C-4B6C-ABF9-FEAD15163CC1}"/>
    <dgm:cxn modelId="{720812CE-1BB9-4B55-9475-C286FA150ABF}" type="presOf" srcId="{67709158-0C27-41C5-AC28-2AE673B95BC4}" destId="{09070596-F4C8-4DB4-96E0-0CA20E3247DB}" srcOrd="0" destOrd="0" presId="urn:microsoft.com/office/officeart/2005/8/layout/default"/>
    <dgm:cxn modelId="{E6693CBF-57EE-465F-BD1D-F986D7E1762B}" type="presParOf" srcId="{09070596-F4C8-4DB4-96E0-0CA20E3247DB}" destId="{D53EF4BD-DA88-40F0-86B2-1C42FC168FF6}" srcOrd="0" destOrd="0" presId="urn:microsoft.com/office/officeart/2005/8/layout/default"/>
    <dgm:cxn modelId="{335AF649-1897-43DE-BDB4-0F6F88BFD79D}" type="presParOf" srcId="{09070596-F4C8-4DB4-96E0-0CA20E3247DB}" destId="{522035DD-2CCD-4D0D-87F7-4228EEB8C499}" srcOrd="1" destOrd="0" presId="urn:microsoft.com/office/officeart/2005/8/layout/default"/>
    <dgm:cxn modelId="{0CFAAC55-FC01-4742-8555-22A5515FEA75}" type="presParOf" srcId="{09070596-F4C8-4DB4-96E0-0CA20E3247DB}" destId="{EB5F441D-CD25-434C-B415-5C34FB2352FE}" srcOrd="2" destOrd="0" presId="urn:microsoft.com/office/officeart/2005/8/layout/default"/>
    <dgm:cxn modelId="{456A4210-80A8-4018-BBCE-0C7DBB02D4B8}" type="presParOf" srcId="{09070596-F4C8-4DB4-96E0-0CA20E3247DB}" destId="{067F318A-91E0-4A46-AEE2-E5D49BD3E5CF}" srcOrd="3" destOrd="0" presId="urn:microsoft.com/office/officeart/2005/8/layout/default"/>
    <dgm:cxn modelId="{B3F83598-682A-45A7-8552-F7DAA338DF8E}" type="presParOf" srcId="{09070596-F4C8-4DB4-96E0-0CA20E3247DB}" destId="{B55E33A7-9EA6-4BCB-A5C7-E03F7ACF1FD0}" srcOrd="4" destOrd="0" presId="urn:microsoft.com/office/officeart/2005/8/layout/default"/>
    <dgm:cxn modelId="{EA70FD43-12D4-4468-B32B-7F6DA7C99DA2}" type="presParOf" srcId="{09070596-F4C8-4DB4-96E0-0CA20E3247DB}" destId="{69526F6B-871A-44DF-90B2-6370A517A88A}" srcOrd="5" destOrd="0" presId="urn:microsoft.com/office/officeart/2005/8/layout/default"/>
    <dgm:cxn modelId="{5F559FB9-3391-4A22-BBB2-4D780D35E8AF}" type="presParOf" srcId="{09070596-F4C8-4DB4-96E0-0CA20E3247DB}" destId="{E88C45F2-490B-45F1-9B46-4F96654DD01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EF4BD-DA88-40F0-86B2-1C42FC168FF6}">
      <dsp:nvSpPr>
        <dsp:cNvPr id="0" name=""/>
        <dsp:cNvSpPr/>
      </dsp:nvSpPr>
      <dsp:spPr>
        <a:xfrm>
          <a:off x="309220" y="1625988"/>
          <a:ext cx="2333625" cy="14001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Other direct costs</a:t>
          </a:r>
        </a:p>
      </dsp:txBody>
      <dsp:txXfrm>
        <a:off x="309220" y="1625988"/>
        <a:ext cx="2333625" cy="1400175"/>
      </dsp:txXfrm>
    </dsp:sp>
    <dsp:sp modelId="{EB5F441D-CD25-434C-B415-5C34FB2352FE}">
      <dsp:nvSpPr>
        <dsp:cNvPr id="0" name=""/>
        <dsp:cNvSpPr/>
      </dsp:nvSpPr>
      <dsp:spPr>
        <a:xfrm>
          <a:off x="315078" y="67145"/>
          <a:ext cx="2333625" cy="14001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Direct Material</a:t>
          </a:r>
        </a:p>
      </dsp:txBody>
      <dsp:txXfrm>
        <a:off x="315078" y="67145"/>
        <a:ext cx="2333625" cy="1400175"/>
      </dsp:txXfrm>
    </dsp:sp>
    <dsp:sp modelId="{B55E33A7-9EA6-4BCB-A5C7-E03F7ACF1FD0}">
      <dsp:nvSpPr>
        <dsp:cNvPr id="0" name=""/>
        <dsp:cNvSpPr/>
      </dsp:nvSpPr>
      <dsp:spPr>
        <a:xfrm>
          <a:off x="4635131" y="67145"/>
          <a:ext cx="2375583" cy="14001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Direct Labour</a:t>
          </a:r>
        </a:p>
      </dsp:txBody>
      <dsp:txXfrm>
        <a:off x="4635131" y="67145"/>
        <a:ext cx="2375583" cy="1400175"/>
      </dsp:txXfrm>
    </dsp:sp>
    <dsp:sp modelId="{E88C45F2-490B-45F1-9B46-4F96654DD017}">
      <dsp:nvSpPr>
        <dsp:cNvPr id="0" name=""/>
        <dsp:cNvSpPr/>
      </dsp:nvSpPr>
      <dsp:spPr>
        <a:xfrm>
          <a:off x="4619052" y="1565678"/>
          <a:ext cx="2377497" cy="14326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Overheads</a:t>
          </a:r>
          <a:endParaRPr lang="en-IN" sz="3700" kern="1200" dirty="0"/>
        </a:p>
      </dsp:txBody>
      <dsp:txXfrm>
        <a:off x="4619052" y="1565678"/>
        <a:ext cx="2377497" cy="143260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C5CE1-31B7-4042-A9EA-0359E7670B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4EE76AF-D31F-4AE8-81F8-35F31C7EAE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F8184A0-92D5-4745-B417-0752089930FC}"/>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7F56EC5B-0E1C-4C52-8DB9-6C79B4C22A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B609163-4872-4F61-88B9-5504ED4254F7}"/>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97836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883D-B457-4400-8652-74F0C3930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CF85496-800B-4D3D-A5B6-8EC0781BAA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AA93C66-451E-41F8-B6CF-2D75EF0B07A6}"/>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78710ADA-0FE5-47B2-897E-37950F1C27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2E45608-FD5C-4649-B5EE-60716457152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259678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CD341-50DA-4B80-8A7B-5DFC36973F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DAA428-C38A-4FB6-8557-004C116B3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3FA47A0-7823-49D2-8159-F6086B5BBCB2}"/>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D56D667F-C5E6-4D0B-80B6-0FD19A0BC0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97BA49-CDC8-4D6F-9613-FA5F5842FD00}"/>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156167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C6E55-9C83-48AA-9815-87BA1DA898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DD82056-28F5-462E-902E-08BF4635AF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7D115C-55A4-4C4D-90AF-860C8EF5CC74}"/>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8CFFE798-3AF0-47B0-A4E9-31296EA907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78C8518-3247-476D-ACFC-43EA3FC2E632}"/>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862477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3D2EA-52AB-4553-BAA7-8A434838B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1F7115D-1A31-4DE8-9C2D-09483A88C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312F108-EF76-4C45-BCEB-9772C42EE198}"/>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E4B9AE05-79D0-4242-963B-F43ACB125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1D5830-3445-4399-968B-03A8307D2E7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195773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3E9F-14E6-44BF-88E4-14201403CD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1851760-99AD-4A70-858F-0F66D5E340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57371FB-6E3C-4EAE-ADEC-4C2FC4F8E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710D7B4-8D2F-4A46-A02D-2248C40825D5}"/>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6" name="Footer Placeholder 5">
            <a:extLst>
              <a:ext uri="{FF2B5EF4-FFF2-40B4-BE49-F238E27FC236}">
                <a16:creationId xmlns:a16="http://schemas.microsoft.com/office/drawing/2014/main" id="{D55BFD9C-4314-472F-BA2D-A4FB9ABD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5B7C658-35FF-453A-9A19-A2DE33D7911B}"/>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85764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F9CEA-0A31-4D47-82B6-71163DEAF6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E80FA98-E88C-48A1-BCCC-6BEFC4621E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D0898A5-7EE8-41EA-BC65-A1E6C4DA0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A675106-69E2-4DF0-955D-A7A407EA5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7623877-3324-499B-A5F5-B15FAF3028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304A06-61F1-4F29-B7D2-D7945641CAD4}"/>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8" name="Footer Placeholder 7">
            <a:extLst>
              <a:ext uri="{FF2B5EF4-FFF2-40B4-BE49-F238E27FC236}">
                <a16:creationId xmlns:a16="http://schemas.microsoft.com/office/drawing/2014/main" id="{2CB5882D-F088-4692-902D-D848670F63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5B90CFA-70BD-4678-95BA-AB6E25E42A0B}"/>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53877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4D36-3612-4494-A9BD-F6C603BCAB1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95D0684-7D53-4B01-9081-24B4C2CDBA39}"/>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4" name="Footer Placeholder 3">
            <a:extLst>
              <a:ext uri="{FF2B5EF4-FFF2-40B4-BE49-F238E27FC236}">
                <a16:creationId xmlns:a16="http://schemas.microsoft.com/office/drawing/2014/main" id="{75C5FA02-FF2C-4BE0-9A3C-99961BFB53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55827F4-168E-4C31-987F-F7DFC52B99E0}"/>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08311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2BE6B-5712-4DA9-A464-063D8402B7F8}"/>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3" name="Footer Placeholder 2">
            <a:extLst>
              <a:ext uri="{FF2B5EF4-FFF2-40B4-BE49-F238E27FC236}">
                <a16:creationId xmlns:a16="http://schemas.microsoft.com/office/drawing/2014/main" id="{F2BFEB72-7BD7-4C69-89EF-D1166194D89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82B06B53-F84E-4A6E-9828-0FAC3AD5BFF2}"/>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48081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3CB0C-89FF-461E-9472-58019545B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0526B57-1F22-47E6-9F6F-AF0496CD34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A29A376-CE50-4408-8DAA-A934D923F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F6F60A6-36EA-4AD5-9456-341D847C316F}"/>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6" name="Footer Placeholder 5">
            <a:extLst>
              <a:ext uri="{FF2B5EF4-FFF2-40B4-BE49-F238E27FC236}">
                <a16:creationId xmlns:a16="http://schemas.microsoft.com/office/drawing/2014/main" id="{8F710263-85F1-48E4-BA5B-6B212F553ED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29281E2-2445-441F-9533-64179A9DD7B9}"/>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20189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6E39F-59E2-4D2A-9DEE-9CDD66B3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AB4F127-7BF0-45EA-80C7-587DC003CD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1B50B42-C43B-4E8D-95DD-EA254F13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623EBF-3D63-4E95-A958-91299B7FA0B0}"/>
              </a:ext>
            </a:extLst>
          </p:cNvPr>
          <p:cNvSpPr>
            <a:spLocks noGrp="1"/>
          </p:cNvSpPr>
          <p:nvPr>
            <p:ph type="dt" sz="half" idx="10"/>
          </p:nvPr>
        </p:nvSpPr>
        <p:spPr/>
        <p:txBody>
          <a:bodyPr/>
          <a:lstStyle/>
          <a:p>
            <a:fld id="{16406936-CF26-4A98-9778-4F8E888FBB82}" type="datetimeFigureOut">
              <a:rPr lang="en-IN" smtClean="0"/>
              <a:t>11-04-2020</a:t>
            </a:fld>
            <a:endParaRPr lang="en-IN"/>
          </a:p>
        </p:txBody>
      </p:sp>
      <p:sp>
        <p:nvSpPr>
          <p:cNvPr id="6" name="Footer Placeholder 5">
            <a:extLst>
              <a:ext uri="{FF2B5EF4-FFF2-40B4-BE49-F238E27FC236}">
                <a16:creationId xmlns:a16="http://schemas.microsoft.com/office/drawing/2014/main" id="{5CBA2F3B-105C-4AFA-8204-124CBDD35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21FFCF2-340C-4898-A41B-5E989880856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34305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8E8784-2B8F-457D-B6C5-CEEBDF73B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62785E2-82DB-4A76-B45A-13CF7939D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2AFB6DB-319B-4421-AD88-B5DD352C5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06936-CF26-4A98-9778-4F8E888FBB82}" type="datetimeFigureOut">
              <a:rPr lang="en-IN" smtClean="0"/>
              <a:t>11-04-2020</a:t>
            </a:fld>
            <a:endParaRPr lang="en-IN"/>
          </a:p>
        </p:txBody>
      </p:sp>
      <p:sp>
        <p:nvSpPr>
          <p:cNvPr id="5" name="Footer Placeholder 4">
            <a:extLst>
              <a:ext uri="{FF2B5EF4-FFF2-40B4-BE49-F238E27FC236}">
                <a16:creationId xmlns:a16="http://schemas.microsoft.com/office/drawing/2014/main" id="{A6613027-988D-4D32-92AF-22F3A8D79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0370552-BA72-4960-A67F-080D178E4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1971B-AA39-44FB-82B6-26D42CAECE09}" type="slidenum">
              <a:rPr lang="en-IN" smtClean="0"/>
              <a:t>‹#›</a:t>
            </a:fld>
            <a:endParaRPr lang="en-IN"/>
          </a:p>
        </p:txBody>
      </p:sp>
    </p:spTree>
    <p:extLst>
      <p:ext uri="{BB962C8B-B14F-4D97-AF65-F5344CB8AC3E}">
        <p14:creationId xmlns:p14="http://schemas.microsoft.com/office/powerpoint/2010/main" val="282400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1ECC-177C-45E5-84DA-DB987904B539}"/>
              </a:ext>
            </a:extLst>
          </p:cNvPr>
          <p:cNvSpPr>
            <a:spLocks noGrp="1"/>
          </p:cNvSpPr>
          <p:nvPr>
            <p:ph type="ctrTitle"/>
          </p:nvPr>
        </p:nvSpPr>
        <p:spPr>
          <a:xfrm>
            <a:off x="1524000" y="1154096"/>
            <a:ext cx="9144000" cy="3471169"/>
          </a:xfrm>
        </p:spPr>
        <p:txBody>
          <a:bodyPr>
            <a:noAutofit/>
          </a:bodyPr>
          <a:lstStyle/>
          <a:p>
            <a:r>
              <a:rPr lang="en-IN" b="1" u="sng" dirty="0">
                <a:solidFill>
                  <a:srgbClr val="000099"/>
                </a:solidFill>
                <a:latin typeface="Times New Roman" panose="02020603050405020304" pitchFamily="18" charset="0"/>
                <a:cs typeface="Times New Roman" panose="02020603050405020304" pitchFamily="18" charset="0"/>
              </a:rPr>
              <a:t>INDIAN ACCOUNTING STANDARD 2 </a:t>
            </a:r>
            <a:br>
              <a:rPr lang="en-IN" b="1" u="sng" dirty="0">
                <a:solidFill>
                  <a:srgbClr val="000099"/>
                </a:solidFill>
                <a:latin typeface="Times New Roman" panose="02020603050405020304" pitchFamily="18" charset="0"/>
                <a:cs typeface="Times New Roman" panose="02020603050405020304" pitchFamily="18" charset="0"/>
              </a:rPr>
            </a:br>
            <a:br>
              <a:rPr lang="en-IN" b="1" u="sng" dirty="0">
                <a:solidFill>
                  <a:srgbClr val="000099"/>
                </a:solidFill>
                <a:latin typeface="Times New Roman" panose="02020603050405020304" pitchFamily="18" charset="0"/>
                <a:cs typeface="Times New Roman" panose="02020603050405020304" pitchFamily="18" charset="0"/>
              </a:rPr>
            </a:br>
            <a:r>
              <a:rPr lang="en-IN" b="1" u="sng" dirty="0">
                <a:solidFill>
                  <a:srgbClr val="CC0000"/>
                </a:solidFill>
                <a:latin typeface="Times New Roman" panose="02020603050405020304" pitchFamily="18" charset="0"/>
                <a:cs typeface="Times New Roman" panose="02020603050405020304" pitchFamily="18" charset="0"/>
              </a:rPr>
              <a:t>INVENTORIES</a:t>
            </a:r>
            <a:endParaRPr lang="en-IN" b="1" u="sng" dirty="0">
              <a:solidFill>
                <a:srgbClr val="000099"/>
              </a:solidFill>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a16="http://schemas.microsoft.com/office/drawing/2014/main" id="{298C0E6C-E093-48AA-9087-F7B0F7B43B24}"/>
                </a:ext>
              </a:extLst>
            </p:cNvPr>
            <p:cNvPicPr>
              <a:picLocks noChangeAspect="1"/>
            </p:cNvPicPr>
            <p:nvPr/>
          </p:nvPicPr>
          <p:blipFill rotWithShape="1">
            <a:blip r:embed="rId2"/>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Tree>
    <p:extLst>
      <p:ext uri="{BB962C8B-B14F-4D97-AF65-F5344CB8AC3E}">
        <p14:creationId xmlns:p14="http://schemas.microsoft.com/office/powerpoint/2010/main" val="2022667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2FA5CBF2-0197-4036-8618-F27478C04008}"/>
              </a:ext>
            </a:extLst>
          </p:cNvPr>
          <p:cNvSpPr>
            <a:spLocks noGrp="1"/>
          </p:cNvSpPr>
          <p:nvPr>
            <p:ph type="ctrTitle"/>
          </p:nvPr>
        </p:nvSpPr>
        <p:spPr>
          <a:xfrm>
            <a:off x="1524000" y="150921"/>
            <a:ext cx="9144000" cy="1855432"/>
          </a:xfrm>
        </p:spPr>
        <p:txBody>
          <a:bodyPr/>
          <a:lstStyle/>
          <a:p>
            <a:r>
              <a:rPr lang="en-IN" b="1" u="sng" dirty="0">
                <a:solidFill>
                  <a:srgbClr val="000099"/>
                </a:solidFill>
                <a:latin typeface="Times New Roman" panose="02020603050405020304" pitchFamily="18" charset="0"/>
                <a:cs typeface="Times New Roman" panose="02020603050405020304" pitchFamily="18" charset="0"/>
              </a:rPr>
              <a:t>Techniques for the measurement of cost</a:t>
            </a:r>
          </a:p>
        </p:txBody>
      </p:sp>
      <p:sp>
        <p:nvSpPr>
          <p:cNvPr id="5" name="Rectangle: Rounded Corners 4">
            <a:extLst>
              <a:ext uri="{FF2B5EF4-FFF2-40B4-BE49-F238E27FC236}">
                <a16:creationId xmlns:a16="http://schemas.microsoft.com/office/drawing/2014/main" id="{CC923AD8-2C87-4605-9A68-6A3293FB0635}"/>
              </a:ext>
            </a:extLst>
          </p:cNvPr>
          <p:cNvSpPr/>
          <p:nvPr/>
        </p:nvSpPr>
        <p:spPr>
          <a:xfrm>
            <a:off x="1251751" y="3124940"/>
            <a:ext cx="3488925" cy="2183907"/>
          </a:xfrm>
          <a:prstGeom prst="round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chemeClr val="bg1"/>
                </a:solidFill>
                <a:latin typeface="Times New Roman" panose="02020603050405020304" pitchFamily="18" charset="0"/>
                <a:cs typeface="Times New Roman" panose="02020603050405020304" pitchFamily="18" charset="0"/>
              </a:rPr>
              <a:t>Retail method</a:t>
            </a:r>
          </a:p>
        </p:txBody>
      </p:sp>
      <p:sp>
        <p:nvSpPr>
          <p:cNvPr id="6" name="Rectangle: Rounded Corners 5">
            <a:extLst>
              <a:ext uri="{FF2B5EF4-FFF2-40B4-BE49-F238E27FC236}">
                <a16:creationId xmlns:a16="http://schemas.microsoft.com/office/drawing/2014/main" id="{812BF234-3F81-45CF-A080-731156E158BF}"/>
              </a:ext>
            </a:extLst>
          </p:cNvPr>
          <p:cNvSpPr/>
          <p:nvPr/>
        </p:nvSpPr>
        <p:spPr>
          <a:xfrm>
            <a:off x="6863932" y="3124939"/>
            <a:ext cx="3488925" cy="2183907"/>
          </a:xfrm>
          <a:prstGeom prst="round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latin typeface="Times New Roman" panose="02020603050405020304" pitchFamily="18" charset="0"/>
                <a:cs typeface="Times New Roman" panose="02020603050405020304" pitchFamily="18" charset="0"/>
              </a:rPr>
              <a:t>Standard cost</a:t>
            </a:r>
          </a:p>
        </p:txBody>
      </p:sp>
    </p:spTree>
    <p:extLst>
      <p:ext uri="{BB962C8B-B14F-4D97-AF65-F5344CB8AC3E}">
        <p14:creationId xmlns:p14="http://schemas.microsoft.com/office/powerpoint/2010/main" val="9319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9D3742D4-6D5B-4431-B766-59DC915C8296}"/>
              </a:ext>
            </a:extLst>
          </p:cNvPr>
          <p:cNvSpPr>
            <a:spLocks noGrp="1"/>
          </p:cNvSpPr>
          <p:nvPr>
            <p:ph type="ctrTitle"/>
          </p:nvPr>
        </p:nvSpPr>
        <p:spPr>
          <a:xfrm>
            <a:off x="1524000" y="480735"/>
            <a:ext cx="9144000" cy="1119465"/>
          </a:xfrm>
        </p:spPr>
        <p:txBody>
          <a:bodyPr/>
          <a:lstStyle/>
          <a:p>
            <a:r>
              <a:rPr lang="en-IN" b="1" u="sng" dirty="0">
                <a:solidFill>
                  <a:srgbClr val="000099"/>
                </a:solidFill>
                <a:latin typeface="Times New Roman" panose="02020603050405020304" pitchFamily="18" charset="0"/>
                <a:cs typeface="Times New Roman" panose="02020603050405020304" pitchFamily="18" charset="0"/>
              </a:rPr>
              <a:t>RETAIL METHOD</a:t>
            </a:r>
          </a:p>
        </p:txBody>
      </p:sp>
      <p:sp>
        <p:nvSpPr>
          <p:cNvPr id="4" name="Subtitle 3">
            <a:extLst>
              <a:ext uri="{FF2B5EF4-FFF2-40B4-BE49-F238E27FC236}">
                <a16:creationId xmlns:a16="http://schemas.microsoft.com/office/drawing/2014/main" id="{0196201F-E295-4E73-8D04-4B06B47A7FF3}"/>
              </a:ext>
            </a:extLst>
          </p:cNvPr>
          <p:cNvSpPr>
            <a:spLocks noGrp="1"/>
          </p:cNvSpPr>
          <p:nvPr>
            <p:ph type="subTitle" idx="1"/>
          </p:nvPr>
        </p:nvSpPr>
        <p:spPr>
          <a:xfrm>
            <a:off x="1524000" y="2015231"/>
            <a:ext cx="9144000" cy="4438835"/>
          </a:xfrm>
        </p:spPr>
        <p:txBody>
          <a:bodyPr>
            <a:normAutofit/>
          </a:bodyPr>
          <a:lstStyle/>
          <a:p>
            <a:pPr algn="l"/>
            <a:r>
              <a:rPr lang="en-IN" sz="2800" dirty="0">
                <a:latin typeface="Times New Roman" panose="02020603050405020304" pitchFamily="18" charset="0"/>
                <a:cs typeface="Times New Roman" panose="02020603050405020304" pitchFamily="18" charset="0"/>
              </a:rPr>
              <a:t>Cost is determined by reducing the sales value of the inventory by the appropriate percentage gross margin. The percentage used takes into consideration inventory that has been marked down to below its original price. This method is often used in the retail industry  for measuring inventories of rapidly changing items that have similar margins.</a:t>
            </a:r>
          </a:p>
          <a:p>
            <a:pPr algn="l"/>
            <a:endParaRPr lang="en-IN" sz="2800" dirty="0">
              <a:latin typeface="Times New Roman" panose="02020603050405020304" pitchFamily="18" charset="0"/>
              <a:cs typeface="Times New Roman" panose="02020603050405020304" pitchFamily="18" charset="0"/>
            </a:endParaRPr>
          </a:p>
          <a:p>
            <a:pPr algn="l"/>
            <a:endParaRPr lang="en-IN" sz="32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301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DBF92017-BA7A-4CEB-96B9-433807546884}"/>
              </a:ext>
            </a:extLst>
          </p:cNvPr>
          <p:cNvSpPr>
            <a:spLocks noGrp="1"/>
          </p:cNvSpPr>
          <p:nvPr>
            <p:ph type="ctrTitle"/>
          </p:nvPr>
        </p:nvSpPr>
        <p:spPr>
          <a:xfrm>
            <a:off x="1251751" y="701335"/>
            <a:ext cx="9416249" cy="1553593"/>
          </a:xfrm>
        </p:spPr>
        <p:txBody>
          <a:bodyPr>
            <a:noAutofit/>
          </a:bodyPr>
          <a:lstStyle/>
          <a:p>
            <a:r>
              <a:rPr lang="en-IN" b="1" u="sng" dirty="0">
                <a:solidFill>
                  <a:srgbClr val="000099"/>
                </a:solidFill>
                <a:latin typeface="Times New Roman" panose="02020603050405020304" pitchFamily="18" charset="0"/>
                <a:cs typeface="Times New Roman" panose="02020603050405020304" pitchFamily="18" charset="0"/>
              </a:rPr>
              <a:t>STANDARD COST METHOD</a:t>
            </a:r>
          </a:p>
        </p:txBody>
      </p:sp>
      <p:sp>
        <p:nvSpPr>
          <p:cNvPr id="4" name="Subtitle 3">
            <a:extLst>
              <a:ext uri="{FF2B5EF4-FFF2-40B4-BE49-F238E27FC236}">
                <a16:creationId xmlns:a16="http://schemas.microsoft.com/office/drawing/2014/main" id="{C3A5E459-0E71-45AB-9160-73A7A7B915C5}"/>
              </a:ext>
            </a:extLst>
          </p:cNvPr>
          <p:cNvSpPr>
            <a:spLocks noGrp="1"/>
          </p:cNvSpPr>
          <p:nvPr>
            <p:ph type="subTitle" idx="1"/>
          </p:nvPr>
        </p:nvSpPr>
        <p:spPr>
          <a:xfrm>
            <a:off x="1524000" y="2556769"/>
            <a:ext cx="9144000" cy="1990818"/>
          </a:xfrm>
        </p:spPr>
        <p:txBody>
          <a:bodyPr>
            <a:normAutofit/>
          </a:bodyPr>
          <a:lstStyle/>
          <a:p>
            <a:pPr algn="l"/>
            <a:r>
              <a:rPr lang="en-IN" sz="3200" dirty="0">
                <a:latin typeface="Times New Roman" panose="02020603050405020304" pitchFamily="18" charset="0"/>
                <a:cs typeface="Times New Roman" panose="02020603050405020304" pitchFamily="18" charset="0"/>
              </a:rPr>
              <a:t>Cost is based on normal levels of materials and supplies, labour efficiency and capital utilisation. They are regularly reviewed and revised where necessary.</a:t>
            </a:r>
          </a:p>
        </p:txBody>
      </p:sp>
    </p:spTree>
    <p:extLst>
      <p:ext uri="{BB962C8B-B14F-4D97-AF65-F5344CB8AC3E}">
        <p14:creationId xmlns:p14="http://schemas.microsoft.com/office/powerpoint/2010/main" val="720103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DBF92017-BA7A-4CEB-96B9-433807546884}"/>
              </a:ext>
            </a:extLst>
          </p:cNvPr>
          <p:cNvSpPr>
            <a:spLocks noGrp="1"/>
          </p:cNvSpPr>
          <p:nvPr>
            <p:ph type="ctrTitle"/>
          </p:nvPr>
        </p:nvSpPr>
        <p:spPr>
          <a:xfrm>
            <a:off x="1251751" y="239690"/>
            <a:ext cx="9416249" cy="1686758"/>
          </a:xfrm>
        </p:spPr>
        <p:txBody>
          <a:bodyPr>
            <a:noAutofit/>
          </a:bodyPr>
          <a:lstStyle/>
          <a:p>
            <a:r>
              <a:rPr lang="en-US" b="1" u="sng" dirty="0">
                <a:solidFill>
                  <a:srgbClr val="000099"/>
                </a:solidFill>
                <a:latin typeface="Times New Roman" panose="02020603050405020304" pitchFamily="18" charset="0"/>
                <a:cs typeface="Times New Roman" panose="02020603050405020304" pitchFamily="18" charset="0"/>
              </a:rPr>
              <a:t>Cost of Inventory of Service Provider</a:t>
            </a:r>
            <a:endParaRPr lang="en-IN" b="1" u="sng" dirty="0">
              <a:solidFill>
                <a:srgbClr val="000099"/>
              </a:solidFill>
              <a:latin typeface="Times New Roman" panose="02020603050405020304" pitchFamily="18" charset="0"/>
              <a:cs typeface="Times New Roman" panose="02020603050405020304" pitchFamily="18" charset="0"/>
            </a:endParaRPr>
          </a:p>
        </p:txBody>
      </p:sp>
      <p:sp>
        <p:nvSpPr>
          <p:cNvPr id="4" name="Subtitle 3">
            <a:extLst>
              <a:ext uri="{FF2B5EF4-FFF2-40B4-BE49-F238E27FC236}">
                <a16:creationId xmlns:a16="http://schemas.microsoft.com/office/drawing/2014/main" id="{C3A5E459-0E71-45AB-9160-73A7A7B915C5}"/>
              </a:ext>
            </a:extLst>
          </p:cNvPr>
          <p:cNvSpPr>
            <a:spLocks noGrp="1"/>
          </p:cNvSpPr>
          <p:nvPr>
            <p:ph type="subTitle" idx="1"/>
          </p:nvPr>
        </p:nvSpPr>
        <p:spPr>
          <a:xfrm>
            <a:off x="1524000" y="2334825"/>
            <a:ext cx="9144000" cy="3879542"/>
          </a:xfrm>
        </p:spPr>
        <p:txBody>
          <a:bodyPr>
            <a:noAutofit/>
          </a:bodyPr>
          <a:lstStyle/>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They measure them at the costs of their production. </a:t>
            </a:r>
          </a:p>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These costs consist primarily of the </a:t>
            </a:r>
            <a:r>
              <a:rPr lang="en-US" dirty="0" err="1">
                <a:latin typeface="Times New Roman" panose="02020603050405020304" pitchFamily="18" charset="0"/>
                <a:cs typeface="Times New Roman" panose="02020603050405020304" pitchFamily="18" charset="0"/>
              </a:rPr>
              <a:t>labour</a:t>
            </a:r>
            <a:r>
              <a:rPr lang="en-US" dirty="0">
                <a:latin typeface="Times New Roman" panose="02020603050405020304" pitchFamily="18" charset="0"/>
                <a:cs typeface="Times New Roman" panose="02020603050405020304" pitchFamily="18" charset="0"/>
              </a:rPr>
              <a:t> and other costs of personnel directly engaged in providing the service, including supervisory personnel, and attributable overheads. </a:t>
            </a:r>
          </a:p>
          <a:p>
            <a:pPr marL="342900" indent="-342900" algn="l">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Labour</a:t>
            </a:r>
            <a:r>
              <a:rPr lang="en-US" dirty="0">
                <a:latin typeface="Times New Roman" panose="02020603050405020304" pitchFamily="18" charset="0"/>
                <a:cs typeface="Times New Roman" panose="02020603050405020304" pitchFamily="18" charset="0"/>
              </a:rPr>
              <a:t> and other costs relating to sales and general administrative personnel are not included but are recognized as expenses in the period in which they are incurred. </a:t>
            </a:r>
          </a:p>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cost of inventories of a service provider does not include profit margins or non-attributable overheads that are often factored into prices charged by service providers.</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7588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DC6E1E0E-BD9B-42B4-9E62-98E3788D6C85}"/>
              </a:ext>
            </a:extLst>
          </p:cNvPr>
          <p:cNvSpPr>
            <a:spLocks noGrp="1"/>
          </p:cNvSpPr>
          <p:nvPr>
            <p:ph type="ctrTitle"/>
          </p:nvPr>
        </p:nvSpPr>
        <p:spPr>
          <a:xfrm>
            <a:off x="1524000" y="204186"/>
            <a:ext cx="9144000" cy="949911"/>
          </a:xfrm>
        </p:spPr>
        <p:txBody>
          <a:bodyPr>
            <a:normAutofit/>
          </a:bodyPr>
          <a:lstStyle/>
          <a:p>
            <a:r>
              <a:rPr lang="en-IN" b="1" u="sng" dirty="0">
                <a:solidFill>
                  <a:srgbClr val="000099"/>
                </a:solidFill>
                <a:latin typeface="Times New Roman" panose="02020603050405020304" pitchFamily="18" charset="0"/>
                <a:cs typeface="Times New Roman" panose="02020603050405020304" pitchFamily="18" charset="0"/>
              </a:rPr>
              <a:t>DISCLOSURE</a:t>
            </a:r>
          </a:p>
        </p:txBody>
      </p:sp>
      <p:sp>
        <p:nvSpPr>
          <p:cNvPr id="4" name="Subtitle 3">
            <a:extLst>
              <a:ext uri="{FF2B5EF4-FFF2-40B4-BE49-F238E27FC236}">
                <a16:creationId xmlns:a16="http://schemas.microsoft.com/office/drawing/2014/main" id="{7E8CC12A-D424-4324-AA28-C3DA4FCDEE62}"/>
              </a:ext>
            </a:extLst>
          </p:cNvPr>
          <p:cNvSpPr>
            <a:spLocks noGrp="1"/>
          </p:cNvSpPr>
          <p:nvPr>
            <p:ph type="subTitle" idx="1"/>
          </p:nvPr>
        </p:nvSpPr>
        <p:spPr>
          <a:xfrm>
            <a:off x="1524000" y="1294108"/>
            <a:ext cx="9144000" cy="5359705"/>
          </a:xfrm>
        </p:spPr>
        <p:txBody>
          <a:bodyPr>
            <a:noAutofit/>
          </a:bodyPr>
          <a:lstStyle/>
          <a:p>
            <a:pPr marL="514350" indent="-514350" algn="l">
              <a:buFont typeface="+mj-lt"/>
              <a:buAutoNum type="arabicPeriod"/>
            </a:pPr>
            <a:r>
              <a:rPr lang="en-IN" dirty="0">
                <a:latin typeface="Times New Roman" panose="02020603050405020304" pitchFamily="18" charset="0"/>
                <a:cs typeface="Times New Roman" panose="02020603050405020304" pitchFamily="18" charset="0"/>
              </a:rPr>
              <a:t>Accounting policies</a:t>
            </a:r>
          </a:p>
          <a:p>
            <a:pPr algn="l"/>
            <a:r>
              <a:rPr lang="en-IN" dirty="0">
                <a:latin typeface="Times New Roman" panose="02020603050405020304" pitchFamily="18" charset="0"/>
                <a:cs typeface="Times New Roman" panose="02020603050405020304" pitchFamily="18" charset="0"/>
              </a:rPr>
              <a:t>      the accounting policies adopted in measuring inventories.</a:t>
            </a:r>
          </a:p>
          <a:p>
            <a:pPr algn="l"/>
            <a:r>
              <a:rPr lang="en-IN" dirty="0">
                <a:latin typeface="Times New Roman" panose="02020603050405020304" pitchFamily="18" charset="0"/>
                <a:cs typeface="Times New Roman" panose="02020603050405020304" pitchFamily="18" charset="0"/>
              </a:rPr>
              <a:t>2.   Analysis of carrying amount</a:t>
            </a:r>
          </a:p>
          <a:p>
            <a:pPr algn="l"/>
            <a:r>
              <a:rPr lang="en-IN" dirty="0">
                <a:latin typeface="Times New Roman" panose="02020603050405020304" pitchFamily="18" charset="0"/>
                <a:cs typeface="Times New Roman" panose="02020603050405020304" pitchFamily="18" charset="0"/>
              </a:rPr>
              <a:t>      the total carrying amount of inventories and the carrying amount in  </a:t>
            </a:r>
          </a:p>
          <a:p>
            <a:pPr algn="l"/>
            <a:r>
              <a:rPr lang="en-IN" dirty="0">
                <a:latin typeface="Times New Roman" panose="02020603050405020304" pitchFamily="18" charset="0"/>
                <a:cs typeface="Times New Roman" panose="02020603050405020304" pitchFamily="18" charset="0"/>
              </a:rPr>
              <a:t>     classification appropriate to the entity.</a:t>
            </a:r>
          </a:p>
          <a:p>
            <a:pPr algn="l"/>
            <a:r>
              <a:rPr lang="en-IN" dirty="0">
                <a:latin typeface="Times New Roman" panose="02020603050405020304" pitchFamily="18" charset="0"/>
                <a:cs typeface="Times New Roman" panose="02020603050405020304" pitchFamily="18" charset="0"/>
              </a:rPr>
              <a:t>     Common classifications on inventory are as follows:</a:t>
            </a:r>
          </a:p>
          <a:p>
            <a:pPr marL="457200" indent="-457200" algn="l">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Merchandise</a:t>
            </a:r>
          </a:p>
          <a:p>
            <a:pPr marL="457200" indent="-457200" algn="l">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Product supplies</a:t>
            </a:r>
          </a:p>
          <a:p>
            <a:pPr marL="457200" indent="-457200" algn="l">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Materials</a:t>
            </a:r>
          </a:p>
          <a:p>
            <a:pPr marL="457200" indent="-457200" algn="l">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Work in progress</a:t>
            </a:r>
          </a:p>
          <a:p>
            <a:pPr marL="457200" indent="-457200" algn="l">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Finished goods</a:t>
            </a:r>
          </a:p>
          <a:p>
            <a:pPr algn="l"/>
            <a:r>
              <a:rPr lang="en-IN"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94968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DC6E1E0E-BD9B-42B4-9E62-98E3788D6C85}"/>
              </a:ext>
            </a:extLst>
          </p:cNvPr>
          <p:cNvSpPr>
            <a:spLocks noGrp="1"/>
          </p:cNvSpPr>
          <p:nvPr>
            <p:ph type="ctrTitle"/>
          </p:nvPr>
        </p:nvSpPr>
        <p:spPr>
          <a:xfrm>
            <a:off x="1524000" y="204186"/>
            <a:ext cx="9144000" cy="949911"/>
          </a:xfrm>
        </p:spPr>
        <p:txBody>
          <a:bodyPr>
            <a:normAutofit/>
          </a:bodyPr>
          <a:lstStyle/>
          <a:p>
            <a:r>
              <a:rPr lang="en-IN" b="1" u="sng" dirty="0">
                <a:solidFill>
                  <a:srgbClr val="000099"/>
                </a:solidFill>
                <a:latin typeface="Times New Roman" panose="02020603050405020304" pitchFamily="18" charset="0"/>
                <a:cs typeface="Times New Roman" panose="02020603050405020304" pitchFamily="18" charset="0"/>
              </a:rPr>
              <a:t>DISCLOSURE</a:t>
            </a:r>
          </a:p>
        </p:txBody>
      </p:sp>
      <p:sp>
        <p:nvSpPr>
          <p:cNvPr id="4" name="Subtitle 3">
            <a:extLst>
              <a:ext uri="{FF2B5EF4-FFF2-40B4-BE49-F238E27FC236}">
                <a16:creationId xmlns:a16="http://schemas.microsoft.com/office/drawing/2014/main" id="{7E8CC12A-D424-4324-AA28-C3DA4FCDEE62}"/>
              </a:ext>
            </a:extLst>
          </p:cNvPr>
          <p:cNvSpPr>
            <a:spLocks noGrp="1"/>
          </p:cNvSpPr>
          <p:nvPr>
            <p:ph type="subTitle" idx="1"/>
          </p:nvPr>
        </p:nvSpPr>
        <p:spPr>
          <a:xfrm>
            <a:off x="1524000" y="1482572"/>
            <a:ext cx="9144000" cy="4864962"/>
          </a:xfrm>
        </p:spPr>
        <p:txBody>
          <a:bodyPr>
            <a:noAutofit/>
          </a:bodyPr>
          <a:lstStyle/>
          <a:p>
            <a:pPr algn="l"/>
            <a:r>
              <a:rPr lang="en-IN" sz="2800" dirty="0">
                <a:latin typeface="Times New Roman" panose="02020603050405020304" pitchFamily="18" charset="0"/>
                <a:cs typeface="Times New Roman" panose="02020603050405020304" pitchFamily="18" charset="0"/>
              </a:rPr>
              <a:t>3. Inventories carried at fair value less cost to sell.</a:t>
            </a:r>
          </a:p>
          <a:p>
            <a:pPr algn="l"/>
            <a:r>
              <a:rPr lang="en-IN" sz="2800" dirty="0">
                <a:latin typeface="Times New Roman" panose="02020603050405020304" pitchFamily="18" charset="0"/>
                <a:cs typeface="Times New Roman" panose="02020603050405020304" pitchFamily="18" charset="0"/>
              </a:rPr>
              <a:t>4. Amounts recognised in profit and loss</a:t>
            </a:r>
          </a:p>
          <a:p>
            <a:pPr marL="457200" indent="-457200" algn="l">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The amount of inventory recognised as an expense during the period.</a:t>
            </a:r>
          </a:p>
          <a:p>
            <a:pPr marL="457200" indent="-457200" algn="l">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The amount of any write-down of inventories recognised as an expense in the period.</a:t>
            </a:r>
          </a:p>
          <a:p>
            <a:pPr algn="l"/>
            <a:r>
              <a:rPr lang="en-IN" sz="2800" dirty="0">
                <a:latin typeface="Times New Roman" panose="02020603050405020304" pitchFamily="18" charset="0"/>
                <a:cs typeface="Times New Roman" panose="02020603050405020304" pitchFamily="18" charset="0"/>
              </a:rPr>
              <a:t>5. Inventories pledged as security.</a:t>
            </a:r>
          </a:p>
          <a:p>
            <a:pPr algn="l"/>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735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DC6E1E0E-BD9B-42B4-9E62-98E3788D6C85}"/>
              </a:ext>
            </a:extLst>
          </p:cNvPr>
          <p:cNvSpPr>
            <a:spLocks noGrp="1"/>
          </p:cNvSpPr>
          <p:nvPr>
            <p:ph type="ctrTitle"/>
          </p:nvPr>
        </p:nvSpPr>
        <p:spPr>
          <a:xfrm>
            <a:off x="1524000" y="111198"/>
            <a:ext cx="9144000" cy="576005"/>
          </a:xfrm>
        </p:spPr>
        <p:txBody>
          <a:bodyPr>
            <a:normAutofit/>
          </a:bodyPr>
          <a:lstStyle/>
          <a:p>
            <a:r>
              <a:rPr lang="en-IN" sz="3200" b="1" u="sng" dirty="0">
                <a:solidFill>
                  <a:srgbClr val="000099"/>
                </a:solidFill>
                <a:latin typeface="Times New Roman" panose="02020603050405020304" pitchFamily="18" charset="0"/>
                <a:cs typeface="Times New Roman" panose="02020603050405020304" pitchFamily="18" charset="0"/>
              </a:rPr>
              <a:t>Inventory valuation data of HONDA</a:t>
            </a:r>
          </a:p>
        </p:txBody>
      </p:sp>
      <p:pic>
        <p:nvPicPr>
          <p:cNvPr id="5" name="Picture 4">
            <a:extLst>
              <a:ext uri="{FF2B5EF4-FFF2-40B4-BE49-F238E27FC236}">
                <a16:creationId xmlns:a16="http://schemas.microsoft.com/office/drawing/2014/main" id="{9EDECD00-01D3-437D-B93D-466A02CCCEB9}"/>
              </a:ext>
            </a:extLst>
          </p:cNvPr>
          <p:cNvPicPr>
            <a:picLocks noChangeAspect="1"/>
          </p:cNvPicPr>
          <p:nvPr/>
        </p:nvPicPr>
        <p:blipFill>
          <a:blip r:embed="rId3"/>
          <a:stretch>
            <a:fillRect/>
          </a:stretch>
        </p:blipFill>
        <p:spPr>
          <a:xfrm>
            <a:off x="743919" y="742882"/>
            <a:ext cx="10794569" cy="3147333"/>
          </a:xfrm>
          <a:prstGeom prst="rect">
            <a:avLst/>
          </a:prstGeom>
        </p:spPr>
      </p:pic>
      <p:pic>
        <p:nvPicPr>
          <p:cNvPr id="6" name="Picture 5">
            <a:extLst>
              <a:ext uri="{FF2B5EF4-FFF2-40B4-BE49-F238E27FC236}">
                <a16:creationId xmlns:a16="http://schemas.microsoft.com/office/drawing/2014/main" id="{0A14DF66-2CD6-4F68-AEAB-E4B6929E60D4}"/>
              </a:ext>
            </a:extLst>
          </p:cNvPr>
          <p:cNvPicPr>
            <a:picLocks noChangeAspect="1"/>
          </p:cNvPicPr>
          <p:nvPr/>
        </p:nvPicPr>
        <p:blipFill>
          <a:blip r:embed="rId4"/>
          <a:stretch>
            <a:fillRect/>
          </a:stretch>
        </p:blipFill>
        <p:spPr>
          <a:xfrm>
            <a:off x="743919" y="4174355"/>
            <a:ext cx="10794569" cy="1546994"/>
          </a:xfrm>
          <a:prstGeom prst="rect">
            <a:avLst/>
          </a:prstGeom>
        </p:spPr>
      </p:pic>
    </p:spTree>
    <p:extLst>
      <p:ext uri="{BB962C8B-B14F-4D97-AF65-F5344CB8AC3E}">
        <p14:creationId xmlns:p14="http://schemas.microsoft.com/office/powerpoint/2010/main" val="3395832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THANK YOU</a:t>
            </a:r>
            <a:endParaRPr lang="en-IN" sz="4000" dirty="0"/>
          </a:p>
        </p:txBody>
      </p:sp>
      <p:sp>
        <p:nvSpPr>
          <p:cNvPr id="3" name="Subtitle 2">
            <a:extLst>
              <a:ext uri="{FF2B5EF4-FFF2-40B4-BE49-F238E27FC236}">
                <a16:creationId xmlns:a16="http://schemas.microsoft.com/office/drawing/2014/main" id="{CB961148-B853-4A83-950C-4AD81DDC78B6}"/>
              </a:ext>
            </a:extLst>
          </p:cNvPr>
          <p:cNvSpPr>
            <a:spLocks noGrp="1"/>
          </p:cNvSpPr>
          <p:nvPr>
            <p:ph type="subTitle" idx="1"/>
          </p:nvPr>
        </p:nvSpPr>
        <p:spPr>
          <a:xfrm>
            <a:off x="1524000" y="4418784"/>
            <a:ext cx="9144000" cy="1655762"/>
          </a:xfrm>
        </p:spPr>
        <p:txBody>
          <a:bodyPr>
            <a:normAutofit/>
          </a:bodyPr>
          <a:lstStyle/>
          <a:p>
            <a:r>
              <a:rPr lang="en-US" sz="2800" b="1" dirty="0">
                <a:solidFill>
                  <a:srgbClr val="CC0000"/>
                </a:solidFill>
                <a:latin typeface="Times New Roman" panose="02020603050405020304" pitchFamily="18" charset="0"/>
                <a:cs typeface="Times New Roman" panose="02020603050405020304" pitchFamily="18" charset="0"/>
              </a:rPr>
              <a:t>PRESENTATION BY :- ADITYA CHANDNANI</a:t>
            </a:r>
            <a:endParaRPr lang="en-IN" sz="2800" b="1" dirty="0">
              <a:solidFill>
                <a:srgbClr val="CC000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D581B5C2-E367-41B3-BBA0-A9A09E604075}"/>
              </a:ext>
            </a:extLst>
          </p:cNvPr>
          <p:cNvPicPr>
            <a:picLocks noChangeAspect="1"/>
          </p:cNvPicPr>
          <p:nvPr/>
        </p:nvPicPr>
        <p:blipFill rotWithShape="1">
          <a:blip r:embed="rId2"/>
          <a:srcRect l="6300" t="71332" r="6325" b="11333"/>
          <a:stretch/>
        </p:blipFill>
        <p:spPr>
          <a:xfrm>
            <a:off x="1861676" y="5778342"/>
            <a:ext cx="8468648" cy="944999"/>
          </a:xfrm>
          <a:prstGeom prst="rect">
            <a:avLst/>
          </a:prstGeom>
        </p:spPr>
      </p:pic>
      <p:pic>
        <p:nvPicPr>
          <p:cNvPr id="10" name="Picture 9">
            <a:extLst>
              <a:ext uri="{FF2B5EF4-FFF2-40B4-BE49-F238E27FC236}">
                <a16:creationId xmlns:a16="http://schemas.microsoft.com/office/drawing/2014/main"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99534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EDA0-0AA3-4775-96FB-5002ABCA0FB6}"/>
              </a:ext>
            </a:extLst>
          </p:cNvPr>
          <p:cNvSpPr>
            <a:spLocks noGrp="1"/>
          </p:cNvSpPr>
          <p:nvPr>
            <p:ph type="title"/>
          </p:nvPr>
        </p:nvSpPr>
        <p:spPr>
          <a:xfrm>
            <a:off x="838200" y="311859"/>
            <a:ext cx="10515600" cy="984281"/>
          </a:xfrm>
        </p:spPr>
        <p:txBody>
          <a:bodyPr>
            <a:normAutofit/>
          </a:bodyPr>
          <a:lstStyle/>
          <a:p>
            <a:pPr algn="ctr"/>
            <a:r>
              <a:rPr lang="en-IN" sz="6000" b="1" u="sng" dirty="0">
                <a:solidFill>
                  <a:srgbClr val="000099"/>
                </a:solidFill>
                <a:latin typeface="Times New Roman" panose="02020603050405020304" pitchFamily="18" charset="0"/>
                <a:cs typeface="Times New Roman" panose="02020603050405020304" pitchFamily="18" charset="0"/>
              </a:rPr>
              <a:t>OBJECTIVE</a:t>
            </a:r>
          </a:p>
        </p:txBody>
      </p:sp>
      <p:sp>
        <p:nvSpPr>
          <p:cNvPr id="3" name="Content Placeholder 2">
            <a:extLst>
              <a:ext uri="{FF2B5EF4-FFF2-40B4-BE49-F238E27FC236}">
                <a16:creationId xmlns:a16="http://schemas.microsoft.com/office/drawing/2014/main" id="{E5996358-193C-41A9-A251-E32DD27926DF}"/>
              </a:ext>
            </a:extLst>
          </p:cNvPr>
          <p:cNvSpPr>
            <a:spLocks noGrp="1"/>
          </p:cNvSpPr>
          <p:nvPr>
            <p:ph idx="1"/>
          </p:nvPr>
        </p:nvSpPr>
        <p:spPr>
          <a:xfrm>
            <a:off x="878889" y="1970845"/>
            <a:ext cx="10466032" cy="4421078"/>
          </a:xfrm>
        </p:spPr>
        <p:txBody>
          <a:bodyPr>
            <a:normAutofit/>
          </a:bodyPr>
          <a:lstStyle/>
          <a:p>
            <a:r>
              <a:rPr lang="en-IN" dirty="0">
                <a:solidFill>
                  <a:srgbClr val="CC0000"/>
                </a:solidFill>
                <a:latin typeface="Times New Roman" panose="02020603050405020304" pitchFamily="18" charset="0"/>
                <a:cs typeface="Times New Roman" panose="02020603050405020304" pitchFamily="18" charset="0"/>
              </a:rPr>
              <a:t>It Prescribe the accounting treatment of inventories.</a:t>
            </a:r>
          </a:p>
          <a:p>
            <a:r>
              <a:rPr lang="en-US" dirty="0">
                <a:solidFill>
                  <a:srgbClr val="CC0000"/>
                </a:solidFill>
                <a:latin typeface="Times New Roman" panose="02020603050405020304" pitchFamily="18" charset="0"/>
                <a:cs typeface="Times New Roman" panose="02020603050405020304" pitchFamily="18" charset="0"/>
              </a:rPr>
              <a:t>It Deals with the determination of cost.</a:t>
            </a:r>
          </a:p>
          <a:p>
            <a:r>
              <a:rPr lang="en-US" dirty="0">
                <a:solidFill>
                  <a:srgbClr val="CC0000"/>
                </a:solidFill>
                <a:latin typeface="Times New Roman" panose="02020603050405020304" pitchFamily="18" charset="0"/>
                <a:cs typeface="Times New Roman" panose="02020603050405020304" pitchFamily="18" charset="0"/>
              </a:rPr>
              <a:t>It determines Subsequent recognition as an expense, including any write-down to NRV.</a:t>
            </a:r>
          </a:p>
          <a:p>
            <a:r>
              <a:rPr lang="en-US" dirty="0">
                <a:solidFill>
                  <a:srgbClr val="CC0000"/>
                </a:solidFill>
                <a:latin typeface="Times New Roman" panose="02020603050405020304" pitchFamily="18" charset="0"/>
                <a:cs typeface="Times New Roman" panose="02020603050405020304" pitchFamily="18" charset="0"/>
              </a:rPr>
              <a:t>Guidance on the cost formulas that are used to assign costs to inventories.</a:t>
            </a:r>
            <a:endParaRPr lang="en-IN" dirty="0">
              <a:solidFill>
                <a:srgbClr val="CC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25060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1850" y="204186"/>
            <a:ext cx="10515600" cy="1100831"/>
          </a:xfrm>
        </p:spPr>
        <p:txBody>
          <a:bodyPr>
            <a:normAutofit/>
          </a:bodyPr>
          <a:lstStyle/>
          <a:p>
            <a:pPr algn="ctr"/>
            <a:r>
              <a:rPr lang="en-IN" b="1" u="sng" dirty="0">
                <a:solidFill>
                  <a:srgbClr val="000099"/>
                </a:solidFill>
                <a:latin typeface="Times New Roman" panose="02020603050405020304" pitchFamily="18" charset="0"/>
                <a:cs typeface="Times New Roman" panose="02020603050405020304" pitchFamily="18" charset="0"/>
              </a:rPr>
              <a:t>SCOPE</a:t>
            </a: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1850" y="1419561"/>
            <a:ext cx="10515600" cy="4901775"/>
          </a:xfrm>
        </p:spPr>
        <p:txBody>
          <a:bodyPr>
            <a:noAutofit/>
          </a:bodyPr>
          <a:lstStyle/>
          <a:p>
            <a:endParaRPr lang="en-IN" sz="2000" dirty="0">
              <a:solidFill>
                <a:srgbClr val="FF0000"/>
              </a:solidFill>
              <a:latin typeface="Times New Roman" panose="02020603050405020304" pitchFamily="18" charset="0"/>
              <a:cs typeface="Times New Roman" panose="02020603050405020304" pitchFamily="18" charset="0"/>
            </a:endParaRPr>
          </a:p>
          <a:p>
            <a:r>
              <a:rPr lang="en-IN" sz="2000" dirty="0">
                <a:solidFill>
                  <a:srgbClr val="CC0000"/>
                </a:solidFill>
                <a:latin typeface="Times New Roman" panose="02020603050405020304" pitchFamily="18" charset="0"/>
                <a:cs typeface="Times New Roman" panose="02020603050405020304" pitchFamily="18" charset="0"/>
              </a:rPr>
              <a:t>This standard applies to all inventories except:</a:t>
            </a:r>
          </a:p>
          <a:p>
            <a:endParaRPr lang="en-IN" sz="2000" dirty="0">
              <a:solidFill>
                <a:srgbClr val="FF0000"/>
              </a:solidFill>
              <a:latin typeface="Times New Roman" panose="02020603050405020304" pitchFamily="18" charset="0"/>
              <a:cs typeface="Times New Roman" panose="02020603050405020304" pitchFamily="18" charset="0"/>
            </a:endParaRPr>
          </a:p>
          <a:p>
            <a:pPr marL="457200" indent="-457200">
              <a:buAutoNum type="alphaUcParenBoth"/>
            </a:pPr>
            <a:r>
              <a:rPr lang="en-US" sz="2000" dirty="0">
                <a:solidFill>
                  <a:schemeClr val="tx1"/>
                </a:solidFill>
                <a:latin typeface="Times New Roman" panose="02020603050405020304" pitchFamily="18" charset="0"/>
                <a:cs typeface="Times New Roman" panose="02020603050405020304" pitchFamily="18" charset="0"/>
              </a:rPr>
              <a:t>Financial instruments (IND AS 32, financial instruments: presentation and IND AS 109, financial instruments)</a:t>
            </a:r>
          </a:p>
          <a:p>
            <a:r>
              <a:rPr lang="en-US" sz="2000" dirty="0">
                <a:solidFill>
                  <a:schemeClr val="tx1"/>
                </a:solidFill>
                <a:latin typeface="Times New Roman" panose="02020603050405020304" pitchFamily="18" charset="0"/>
                <a:cs typeface="Times New Roman" panose="02020603050405020304" pitchFamily="18" charset="0"/>
              </a:rPr>
              <a:t>(B) Biological assets (i.e. Living animals or plants) related to agricultural activity and</a:t>
            </a:r>
          </a:p>
          <a:p>
            <a:r>
              <a:rPr lang="en-US" sz="2000" dirty="0">
                <a:solidFill>
                  <a:schemeClr val="tx1"/>
                </a:solidFill>
                <a:latin typeface="Times New Roman" panose="02020603050405020304" pitchFamily="18" charset="0"/>
                <a:cs typeface="Times New Roman" panose="02020603050405020304" pitchFamily="18" charset="0"/>
              </a:rPr>
              <a:t>      agricultural produce at the point of harvest (see IND AS 41, agriculture).</a:t>
            </a:r>
          </a:p>
          <a:p>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rgbClr val="CC0000"/>
                </a:solidFill>
                <a:latin typeface="Times New Roman" panose="02020603050405020304" pitchFamily="18" charset="0"/>
                <a:cs typeface="Times New Roman" panose="02020603050405020304" pitchFamily="18" charset="0"/>
              </a:rPr>
              <a:t>This standard does not apply to the measurement of inventories held by</a:t>
            </a:r>
          </a:p>
          <a:p>
            <a:endParaRPr lang="en-US" sz="2000" dirty="0">
              <a:solidFill>
                <a:srgbClr val="CC0000"/>
              </a:solidFill>
              <a:latin typeface="Times New Roman" panose="02020603050405020304" pitchFamily="18" charset="0"/>
              <a:cs typeface="Times New Roman" panose="02020603050405020304" pitchFamily="18" charset="0"/>
            </a:endParaRPr>
          </a:p>
          <a:p>
            <a:pPr marL="457200" indent="-457200">
              <a:buAutoNum type="alphaUcParenBoth"/>
            </a:pPr>
            <a:r>
              <a:rPr lang="en-US" sz="2000" dirty="0">
                <a:solidFill>
                  <a:schemeClr val="tx1"/>
                </a:solidFill>
                <a:latin typeface="Times New Roman" panose="02020603050405020304" pitchFamily="18" charset="0"/>
                <a:cs typeface="Times New Roman" panose="02020603050405020304" pitchFamily="18" charset="0"/>
              </a:rPr>
              <a:t>Producers of agricultural and forest products, agricultural produce after harvest, and minerals and mineral products.</a:t>
            </a:r>
          </a:p>
          <a:p>
            <a:pPr marL="457200" indent="-457200">
              <a:buAutoNum type="alphaUcParenBoth"/>
            </a:pPr>
            <a:r>
              <a:rPr lang="en-US" sz="2000" dirty="0">
                <a:solidFill>
                  <a:schemeClr val="tx1"/>
                </a:solidFill>
                <a:latin typeface="Times New Roman" panose="02020603050405020304" pitchFamily="18" charset="0"/>
                <a:cs typeface="Times New Roman" panose="02020603050405020304" pitchFamily="18" charset="0"/>
              </a:rPr>
              <a:t>Commodity broker-traders who measure their inventories at fair value less costs to sell.</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6350" y="6711519"/>
            <a:ext cx="12192000" cy="148802"/>
          </a:xfrm>
          <a:prstGeom prst="rect">
            <a:avLst/>
          </a:prstGeom>
        </p:spPr>
      </p:pic>
    </p:spTree>
    <p:extLst>
      <p:ext uri="{BB962C8B-B14F-4D97-AF65-F5344CB8AC3E}">
        <p14:creationId xmlns:p14="http://schemas.microsoft.com/office/powerpoint/2010/main" val="280403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7071-F93F-4C6A-95E8-E1995A50DD68}"/>
              </a:ext>
            </a:extLst>
          </p:cNvPr>
          <p:cNvSpPr>
            <a:spLocks noGrp="1"/>
          </p:cNvSpPr>
          <p:nvPr>
            <p:ph type="title"/>
          </p:nvPr>
        </p:nvSpPr>
        <p:spPr>
          <a:xfrm>
            <a:off x="838200" y="17653"/>
            <a:ext cx="10515600" cy="1033907"/>
          </a:xfrm>
        </p:spPr>
        <p:txBody>
          <a:bodyPr>
            <a:normAutofit/>
          </a:bodyPr>
          <a:lstStyle/>
          <a:p>
            <a:pPr algn="ctr"/>
            <a:r>
              <a:rPr lang="en-IN" sz="6000" b="1" u="sng" dirty="0">
                <a:solidFill>
                  <a:srgbClr val="000099"/>
                </a:solidFill>
                <a:latin typeface="Times New Roman" panose="02020603050405020304" pitchFamily="18" charset="0"/>
                <a:cs typeface="Times New Roman" panose="02020603050405020304" pitchFamily="18" charset="0"/>
              </a:rPr>
              <a:t>DEFINITIONS:</a:t>
            </a:r>
          </a:p>
        </p:txBody>
      </p:sp>
      <p:pic>
        <p:nvPicPr>
          <p:cNvPr id="5" name="Picture 4">
            <a:extLst>
              <a:ext uri="{FF2B5EF4-FFF2-40B4-BE49-F238E27FC236}">
                <a16:creationId xmlns:a16="http://schemas.microsoft.com/office/drawing/2014/main" id="{BC69D0D6-2074-4FA4-BA53-4057FD5B760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8" name="Content Placeholder 7">
            <a:extLst>
              <a:ext uri="{FF2B5EF4-FFF2-40B4-BE49-F238E27FC236}">
                <a16:creationId xmlns:a16="http://schemas.microsoft.com/office/drawing/2014/main" id="{D60B1DED-862A-4266-AF48-288D44CDFF35}"/>
              </a:ext>
            </a:extLst>
          </p:cNvPr>
          <p:cNvSpPr>
            <a:spLocks noGrp="1"/>
          </p:cNvSpPr>
          <p:nvPr>
            <p:ph sz="half" idx="1"/>
          </p:nvPr>
        </p:nvSpPr>
        <p:spPr>
          <a:xfrm>
            <a:off x="826008" y="1377569"/>
            <a:ext cx="10226040" cy="4351338"/>
          </a:xfrm>
        </p:spPr>
        <p:txBody>
          <a:bodyPr>
            <a:normAutofit/>
          </a:bodyPr>
          <a:lstStyle/>
          <a:p>
            <a:pPr marL="514350" indent="-514350">
              <a:buAutoNum type="arabicParenR"/>
            </a:pPr>
            <a:r>
              <a:rPr lang="en-US" dirty="0">
                <a:solidFill>
                  <a:srgbClr val="C00000"/>
                </a:solidFill>
                <a:latin typeface="Times New Roman" panose="02020603050405020304" pitchFamily="18" charset="0"/>
                <a:cs typeface="Times New Roman" panose="02020603050405020304" pitchFamily="18" charset="0"/>
              </a:rPr>
              <a:t>INVENTORIES</a:t>
            </a:r>
          </a:p>
          <a:p>
            <a:pPr marL="0" indent="0">
              <a:buNone/>
            </a:pPr>
            <a:endParaRPr lang="en-US" dirty="0">
              <a:solidFill>
                <a:srgbClr val="C00000"/>
              </a:solidFill>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Inventories means asset : </a:t>
            </a:r>
          </a:p>
          <a:p>
            <a:pPr marL="0" indent="0">
              <a:buNone/>
            </a:pP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Held for sale in the ordinary course of business, </a:t>
            </a:r>
          </a:p>
          <a:p>
            <a:pPr marL="0" indent="0">
              <a:buNone/>
            </a:pPr>
            <a:r>
              <a:rPr lang="en-US" dirty="0">
                <a:latin typeface="Times New Roman" panose="02020603050405020304" pitchFamily="18" charset="0"/>
                <a:cs typeface="Times New Roman" panose="02020603050405020304" pitchFamily="18" charset="0"/>
              </a:rPr>
              <a:t>ii.  In the process of production for such sale; or </a:t>
            </a:r>
          </a:p>
          <a:p>
            <a:pPr marL="0" indent="0">
              <a:buNone/>
            </a:pPr>
            <a:r>
              <a:rPr lang="en-US" dirty="0">
                <a:latin typeface="Times New Roman" panose="02020603050405020304" pitchFamily="18" charset="0"/>
                <a:cs typeface="Times New Roman" panose="02020603050405020304" pitchFamily="18" charset="0"/>
              </a:rPr>
              <a:t>iii. In the form of materials or supplies to be consumed in the</a:t>
            </a:r>
          </a:p>
          <a:p>
            <a:pPr marL="0" indent="0">
              <a:buNone/>
            </a:pPr>
            <a:r>
              <a:rPr lang="en-US" dirty="0">
                <a:latin typeface="Times New Roman" panose="02020603050405020304" pitchFamily="18" charset="0"/>
                <a:cs typeface="Times New Roman" panose="02020603050405020304" pitchFamily="18" charset="0"/>
              </a:rPr>
              <a:t>      production process or in the rendering of services.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195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B879402B-CD40-4306-B94D-944F51C02822}"/>
              </a:ext>
            </a:extLst>
          </p:cNvPr>
          <p:cNvSpPr>
            <a:spLocks noGrp="1"/>
          </p:cNvSpPr>
          <p:nvPr>
            <p:ph type="subTitle" idx="1"/>
          </p:nvPr>
        </p:nvSpPr>
        <p:spPr>
          <a:xfrm>
            <a:off x="1515122" y="801863"/>
            <a:ext cx="9144000" cy="5196489"/>
          </a:xfrm>
        </p:spPr>
        <p:txBody>
          <a:bodyPr>
            <a:noAutofit/>
          </a:bodyPr>
          <a:lstStyle/>
          <a:p>
            <a:pPr algn="l"/>
            <a:r>
              <a:rPr lang="en-IN" sz="2800" dirty="0">
                <a:solidFill>
                  <a:srgbClr val="C00000"/>
                </a:solidFill>
                <a:latin typeface="Times New Roman" panose="02020603050405020304" pitchFamily="18" charset="0"/>
                <a:cs typeface="Times New Roman" panose="02020603050405020304" pitchFamily="18" charset="0"/>
              </a:rPr>
              <a:t>2) Net realisable value</a:t>
            </a:r>
          </a:p>
          <a:p>
            <a:pPr algn="l"/>
            <a:r>
              <a:rPr lang="en-IN" sz="2800" dirty="0">
                <a:solidFill>
                  <a:srgbClr val="C00000"/>
                </a:solidFill>
                <a:latin typeface="Times New Roman" panose="02020603050405020304" pitchFamily="18" charset="0"/>
                <a:cs typeface="Times New Roman" panose="02020603050405020304" pitchFamily="18" charset="0"/>
              </a:rPr>
              <a:t> </a:t>
            </a:r>
            <a:r>
              <a:rPr lang="en-IN" sz="2800" dirty="0">
                <a:latin typeface="Times New Roman" panose="02020603050405020304" pitchFamily="18" charset="0"/>
                <a:cs typeface="Times New Roman" panose="02020603050405020304" pitchFamily="18" charset="0"/>
              </a:rPr>
              <a:t>It is the estimated selling price in the ordinary course of business less the estimated cost of completion and the estimated costs necessary to make the sale.</a:t>
            </a:r>
          </a:p>
          <a:p>
            <a:pPr algn="l"/>
            <a:r>
              <a:rPr lang="en-IN" sz="2800" dirty="0">
                <a:latin typeface="Times New Roman" panose="02020603050405020304" pitchFamily="18" charset="0"/>
                <a:cs typeface="Times New Roman" panose="02020603050405020304" pitchFamily="18" charset="0"/>
              </a:rPr>
              <a:t>In other words,</a:t>
            </a:r>
            <a:r>
              <a:rPr lang="en-US" sz="2800" dirty="0">
                <a:latin typeface="Times New Roman" panose="02020603050405020304" pitchFamily="18" charset="0"/>
                <a:cs typeface="Times New Roman" panose="02020603050405020304" pitchFamily="18" charset="0"/>
              </a:rPr>
              <a:t> NRV is the Net amount that an entity expects to realize from the sale of inventory in the ordinary course of business.</a:t>
            </a:r>
            <a:br>
              <a:rPr lang="en-US"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a:p>
            <a:pPr algn="l"/>
            <a:r>
              <a:rPr lang="en-US" sz="2800" dirty="0">
                <a:solidFill>
                  <a:srgbClr val="CC0000"/>
                </a:solidFill>
                <a:latin typeface="Times New Roman" panose="02020603050405020304" pitchFamily="18" charset="0"/>
                <a:cs typeface="Times New Roman" panose="02020603050405020304" pitchFamily="18" charset="0"/>
              </a:rPr>
              <a:t>3) Fair value</a:t>
            </a:r>
          </a:p>
          <a:p>
            <a:pPr algn="l"/>
            <a:r>
              <a:rPr lang="en-US" sz="2800" dirty="0">
                <a:latin typeface="Times New Roman" panose="02020603050405020304" pitchFamily="18" charset="0"/>
                <a:cs typeface="Times New Roman" panose="02020603050405020304" pitchFamily="18" charset="0"/>
              </a:rPr>
              <a:t>It is the price that would be received to sell an asset or paid to transfer a liability in an orderly transaction between market participants at the measurement date.</a:t>
            </a:r>
          </a:p>
        </p:txBody>
      </p:sp>
      <p:pic>
        <p:nvPicPr>
          <p:cNvPr id="7" name="Picture 6">
            <a:extLst>
              <a:ext uri="{FF2B5EF4-FFF2-40B4-BE49-F238E27FC236}">
                <a16:creationId xmlns:a16="http://schemas.microsoft.com/office/drawing/2014/main" id="{C0D7B3F3-3073-4E15-B730-BADD05B056FB}"/>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2610929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16002-419F-4DB3-A43D-C71CC9989A4A}"/>
              </a:ext>
            </a:extLst>
          </p:cNvPr>
          <p:cNvSpPr>
            <a:spLocks noGrp="1"/>
          </p:cNvSpPr>
          <p:nvPr>
            <p:ph type="ctrTitle"/>
          </p:nvPr>
        </p:nvSpPr>
        <p:spPr>
          <a:xfrm>
            <a:off x="1524000" y="1122363"/>
            <a:ext cx="9144000" cy="839602"/>
          </a:xfrm>
        </p:spPr>
        <p:txBody>
          <a:bodyPr>
            <a:noAutofit/>
          </a:bodyPr>
          <a:lstStyle/>
          <a:p>
            <a:pPr algn="ctr"/>
            <a:r>
              <a:rPr lang="en-IN" b="1" u="sng" dirty="0">
                <a:solidFill>
                  <a:srgbClr val="000099"/>
                </a:solidFill>
                <a:latin typeface="Times New Roman" panose="02020603050405020304" pitchFamily="18" charset="0"/>
                <a:cs typeface="Times New Roman" panose="02020603050405020304" pitchFamily="18" charset="0"/>
              </a:rPr>
              <a:t>MEASUREMENT OF  INVENTORIES</a:t>
            </a:r>
          </a:p>
        </p:txBody>
      </p:sp>
      <p:pic>
        <p:nvPicPr>
          <p:cNvPr id="3" name="Picture 2">
            <a:extLst>
              <a:ext uri="{FF2B5EF4-FFF2-40B4-BE49-F238E27FC236}">
                <a16:creationId xmlns:a16="http://schemas.microsoft.com/office/drawing/2014/main" id="{5D4A25C5-2F55-4169-9998-01A5ACD7F39D}"/>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5" name="Rectangle 4">
            <a:extLst>
              <a:ext uri="{FF2B5EF4-FFF2-40B4-BE49-F238E27FC236}">
                <a16:creationId xmlns:a16="http://schemas.microsoft.com/office/drawing/2014/main" id="{E6FC3205-F9B9-49D2-9604-0861137BCB76}"/>
              </a:ext>
            </a:extLst>
          </p:cNvPr>
          <p:cNvSpPr/>
          <p:nvPr/>
        </p:nvSpPr>
        <p:spPr>
          <a:xfrm>
            <a:off x="2459115" y="2610035"/>
            <a:ext cx="7146523" cy="949911"/>
          </a:xfrm>
          <a:prstGeom prst="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latin typeface="Times New Roman" panose="02020603050405020304" pitchFamily="18" charset="0"/>
                <a:cs typeface="Times New Roman" panose="02020603050405020304" pitchFamily="18" charset="0"/>
              </a:rPr>
              <a:t>AT THE LOWER OF</a:t>
            </a:r>
          </a:p>
        </p:txBody>
      </p:sp>
      <p:sp>
        <p:nvSpPr>
          <p:cNvPr id="6" name="Rectangle 5">
            <a:extLst>
              <a:ext uri="{FF2B5EF4-FFF2-40B4-BE49-F238E27FC236}">
                <a16:creationId xmlns:a16="http://schemas.microsoft.com/office/drawing/2014/main" id="{9EE4E5E8-168D-49AB-8AD4-A41590CEF9CB}"/>
              </a:ext>
            </a:extLst>
          </p:cNvPr>
          <p:cNvSpPr/>
          <p:nvPr/>
        </p:nvSpPr>
        <p:spPr>
          <a:xfrm>
            <a:off x="2016707" y="4227251"/>
            <a:ext cx="3195961" cy="1782932"/>
          </a:xfrm>
          <a:prstGeom prst="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latin typeface="Times New Roman" panose="02020603050405020304" pitchFamily="18" charset="0"/>
                <a:cs typeface="Times New Roman" panose="02020603050405020304" pitchFamily="18" charset="0"/>
              </a:rPr>
              <a:t>COST OF PURCHASE</a:t>
            </a:r>
          </a:p>
        </p:txBody>
      </p:sp>
      <p:sp>
        <p:nvSpPr>
          <p:cNvPr id="7" name="Rectangle 6">
            <a:extLst>
              <a:ext uri="{FF2B5EF4-FFF2-40B4-BE49-F238E27FC236}">
                <a16:creationId xmlns:a16="http://schemas.microsoft.com/office/drawing/2014/main" id="{DD46DF6C-BA74-4A19-BFAF-BF9C6B5F091F}"/>
              </a:ext>
            </a:extLst>
          </p:cNvPr>
          <p:cNvSpPr/>
          <p:nvPr/>
        </p:nvSpPr>
        <p:spPr>
          <a:xfrm>
            <a:off x="6554683" y="4225771"/>
            <a:ext cx="3515557" cy="1784412"/>
          </a:xfrm>
          <a:prstGeom prst="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latin typeface="Times New Roman" panose="02020603050405020304" pitchFamily="18" charset="0"/>
                <a:cs typeface="Times New Roman" panose="02020603050405020304" pitchFamily="18" charset="0"/>
              </a:rPr>
              <a:t>NET REALISABLE VALUE</a:t>
            </a:r>
          </a:p>
        </p:txBody>
      </p:sp>
    </p:spTree>
    <p:extLst>
      <p:ext uri="{BB962C8B-B14F-4D97-AF65-F5344CB8AC3E}">
        <p14:creationId xmlns:p14="http://schemas.microsoft.com/office/powerpoint/2010/main" val="2319588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FEF926-E9FC-4E97-AC66-52CBB5E8F1CC}"/>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id="{20301937-B25E-49CC-9BF5-0D5B204AF3A0}"/>
              </a:ext>
            </a:extLst>
          </p:cNvPr>
          <p:cNvSpPr>
            <a:spLocks noGrp="1"/>
          </p:cNvSpPr>
          <p:nvPr>
            <p:ph type="ctrTitle"/>
          </p:nvPr>
        </p:nvSpPr>
        <p:spPr>
          <a:xfrm>
            <a:off x="1524000" y="207962"/>
            <a:ext cx="9144000" cy="2387600"/>
          </a:xfrm>
        </p:spPr>
        <p:txBody>
          <a:bodyPr>
            <a:normAutofit/>
          </a:bodyPr>
          <a:lstStyle/>
          <a:p>
            <a:r>
              <a:rPr lang="en-IN" b="1" u="sng" dirty="0">
                <a:solidFill>
                  <a:srgbClr val="000099"/>
                </a:solidFill>
                <a:latin typeface="Times New Roman" panose="02020603050405020304" pitchFamily="18" charset="0"/>
                <a:cs typeface="Times New Roman" panose="02020603050405020304" pitchFamily="18" charset="0"/>
              </a:rPr>
              <a:t>COST OF PURCHASES INCLUDES</a:t>
            </a:r>
          </a:p>
        </p:txBody>
      </p:sp>
      <p:sp>
        <p:nvSpPr>
          <p:cNvPr id="8" name="Arrow: Left 7">
            <a:extLst>
              <a:ext uri="{FF2B5EF4-FFF2-40B4-BE49-F238E27FC236}">
                <a16:creationId xmlns:a16="http://schemas.microsoft.com/office/drawing/2014/main" id="{AC10B1CD-E9C3-4B9C-A618-7EF124F7E5CF}"/>
              </a:ext>
            </a:extLst>
          </p:cNvPr>
          <p:cNvSpPr/>
          <p:nvPr/>
        </p:nvSpPr>
        <p:spPr>
          <a:xfrm rot="16200000">
            <a:off x="2735520" y="2993872"/>
            <a:ext cx="903151" cy="824560"/>
          </a:xfrm>
          <a:prstGeom prst="lef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1" name="Arrow: Left 10">
            <a:extLst>
              <a:ext uri="{FF2B5EF4-FFF2-40B4-BE49-F238E27FC236}">
                <a16:creationId xmlns:a16="http://schemas.microsoft.com/office/drawing/2014/main" id="{3E741604-BACC-45AE-8514-DCDE57A0E701}"/>
              </a:ext>
            </a:extLst>
          </p:cNvPr>
          <p:cNvSpPr/>
          <p:nvPr/>
        </p:nvSpPr>
        <p:spPr>
          <a:xfrm rot="16200000">
            <a:off x="5372631" y="2975083"/>
            <a:ext cx="905226" cy="824560"/>
          </a:xfrm>
          <a:prstGeom prst="lef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2" name="Arrow: Left 11">
            <a:extLst>
              <a:ext uri="{FF2B5EF4-FFF2-40B4-BE49-F238E27FC236}">
                <a16:creationId xmlns:a16="http://schemas.microsoft.com/office/drawing/2014/main" id="{2B0E5C3C-DE60-4C29-8EE2-7EDB5FFB1577}"/>
              </a:ext>
            </a:extLst>
          </p:cNvPr>
          <p:cNvSpPr/>
          <p:nvPr/>
        </p:nvSpPr>
        <p:spPr>
          <a:xfrm rot="16200000">
            <a:off x="10102220" y="3015768"/>
            <a:ext cx="859359" cy="824560"/>
          </a:xfrm>
          <a:prstGeom prst="lef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3" name="Arrow: Left 12">
            <a:extLst>
              <a:ext uri="{FF2B5EF4-FFF2-40B4-BE49-F238E27FC236}">
                <a16:creationId xmlns:a16="http://schemas.microsoft.com/office/drawing/2014/main" id="{989A098A-3248-4D1A-87B3-5EE403FE33B6}"/>
              </a:ext>
            </a:extLst>
          </p:cNvPr>
          <p:cNvSpPr/>
          <p:nvPr/>
        </p:nvSpPr>
        <p:spPr>
          <a:xfrm rot="16200000">
            <a:off x="558268" y="3007928"/>
            <a:ext cx="875039" cy="824560"/>
          </a:xfrm>
          <a:prstGeom prst="lef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4" name="Arrow: Left 13">
            <a:extLst>
              <a:ext uri="{FF2B5EF4-FFF2-40B4-BE49-F238E27FC236}">
                <a16:creationId xmlns:a16="http://schemas.microsoft.com/office/drawing/2014/main" id="{604DEA09-1120-4562-870B-C4D105247CBF}"/>
              </a:ext>
            </a:extLst>
          </p:cNvPr>
          <p:cNvSpPr/>
          <p:nvPr/>
        </p:nvSpPr>
        <p:spPr>
          <a:xfrm rot="16200000">
            <a:off x="7882797" y="2998017"/>
            <a:ext cx="859359" cy="824560"/>
          </a:xfrm>
          <a:prstGeom prst="lef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F78E4023-A80B-4511-805D-E74C5702AA08}"/>
              </a:ext>
            </a:extLst>
          </p:cNvPr>
          <p:cNvSpPr/>
          <p:nvPr/>
        </p:nvSpPr>
        <p:spPr>
          <a:xfrm>
            <a:off x="204186" y="4429958"/>
            <a:ext cx="1615736" cy="1933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Times New Roman" panose="02020603050405020304" pitchFamily="18" charset="0"/>
                <a:cs typeface="Times New Roman" panose="02020603050405020304" pitchFamily="18" charset="0"/>
              </a:rPr>
              <a:t>PURCASE PRICE</a:t>
            </a:r>
          </a:p>
        </p:txBody>
      </p:sp>
      <p:sp>
        <p:nvSpPr>
          <p:cNvPr id="16" name="Rectangle: Rounded Corners 15">
            <a:extLst>
              <a:ext uri="{FF2B5EF4-FFF2-40B4-BE49-F238E27FC236}">
                <a16:creationId xmlns:a16="http://schemas.microsoft.com/office/drawing/2014/main" id="{03CFF210-CEC7-47E8-8998-915CD1345BD3}"/>
              </a:ext>
            </a:extLst>
          </p:cNvPr>
          <p:cNvSpPr/>
          <p:nvPr/>
        </p:nvSpPr>
        <p:spPr>
          <a:xfrm>
            <a:off x="2442839" y="4437354"/>
            <a:ext cx="1615736" cy="1935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Times New Roman" panose="02020603050405020304" pitchFamily="18" charset="0"/>
                <a:cs typeface="Times New Roman" panose="02020603050405020304" pitchFamily="18" charset="0"/>
              </a:rPr>
              <a:t>IMPORT DUTIES AND OTHER TAXES</a:t>
            </a:r>
          </a:p>
        </p:txBody>
      </p:sp>
      <p:sp>
        <p:nvSpPr>
          <p:cNvPr id="18" name="Rectangle: Rounded Corners 17">
            <a:extLst>
              <a:ext uri="{FF2B5EF4-FFF2-40B4-BE49-F238E27FC236}">
                <a16:creationId xmlns:a16="http://schemas.microsoft.com/office/drawing/2014/main" id="{A9128EE1-710D-47A0-87CF-A0639936F4E3}"/>
              </a:ext>
            </a:extLst>
          </p:cNvPr>
          <p:cNvSpPr/>
          <p:nvPr/>
        </p:nvSpPr>
        <p:spPr>
          <a:xfrm>
            <a:off x="5019594" y="4437354"/>
            <a:ext cx="1615736" cy="1935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Times New Roman" panose="02020603050405020304" pitchFamily="18" charset="0"/>
                <a:cs typeface="Times New Roman" panose="02020603050405020304" pitchFamily="18" charset="0"/>
              </a:rPr>
              <a:t>TRANSPORT HANDLING</a:t>
            </a:r>
          </a:p>
        </p:txBody>
      </p:sp>
      <p:sp>
        <p:nvSpPr>
          <p:cNvPr id="19" name="Rectangle: Rounded Corners 18">
            <a:extLst>
              <a:ext uri="{FF2B5EF4-FFF2-40B4-BE49-F238E27FC236}">
                <a16:creationId xmlns:a16="http://schemas.microsoft.com/office/drawing/2014/main" id="{FCE80656-AC5B-4ED2-9C23-FB8384242F75}"/>
              </a:ext>
            </a:extLst>
          </p:cNvPr>
          <p:cNvSpPr/>
          <p:nvPr/>
        </p:nvSpPr>
        <p:spPr>
          <a:xfrm>
            <a:off x="7436550" y="4418126"/>
            <a:ext cx="1615736" cy="1935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Times New Roman" panose="02020603050405020304" pitchFamily="18" charset="0"/>
                <a:cs typeface="Times New Roman" panose="02020603050405020304" pitchFamily="18" charset="0"/>
              </a:rPr>
              <a:t>OTHER COST TO BRING INVENTORY TO PRESENT LOCATION AND CONDITION</a:t>
            </a:r>
          </a:p>
        </p:txBody>
      </p:sp>
      <p:sp>
        <p:nvSpPr>
          <p:cNvPr id="20" name="Rectangle: Rounded Corners 19">
            <a:extLst>
              <a:ext uri="{FF2B5EF4-FFF2-40B4-BE49-F238E27FC236}">
                <a16:creationId xmlns:a16="http://schemas.microsoft.com/office/drawing/2014/main" id="{4C02BDFF-03B8-41B6-8C2C-12D2D51814A5}"/>
              </a:ext>
            </a:extLst>
          </p:cNvPr>
          <p:cNvSpPr/>
          <p:nvPr/>
        </p:nvSpPr>
        <p:spPr>
          <a:xfrm>
            <a:off x="9799493" y="4419598"/>
            <a:ext cx="1615736" cy="1935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Times New Roman" panose="02020603050405020304" pitchFamily="18" charset="0"/>
                <a:cs typeface="Times New Roman" panose="02020603050405020304" pitchFamily="18" charset="0"/>
              </a:rPr>
              <a:t>TRADE DISCOUNTS, REBATES AND OTHER SIMILAR ITEMS</a:t>
            </a:r>
          </a:p>
        </p:txBody>
      </p:sp>
      <p:sp>
        <p:nvSpPr>
          <p:cNvPr id="21" name="Plus Sign 20">
            <a:extLst>
              <a:ext uri="{FF2B5EF4-FFF2-40B4-BE49-F238E27FC236}">
                <a16:creationId xmlns:a16="http://schemas.microsoft.com/office/drawing/2014/main" id="{A784F58A-989D-4EDC-846A-7A27BEABBD2A}"/>
              </a:ext>
            </a:extLst>
          </p:cNvPr>
          <p:cNvSpPr/>
          <p:nvPr/>
        </p:nvSpPr>
        <p:spPr>
          <a:xfrm>
            <a:off x="1970841" y="5370990"/>
            <a:ext cx="337351" cy="48827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22" name="Plus Sign 21">
            <a:extLst>
              <a:ext uri="{FF2B5EF4-FFF2-40B4-BE49-F238E27FC236}">
                <a16:creationId xmlns:a16="http://schemas.microsoft.com/office/drawing/2014/main" id="{DC62CE54-D0D6-4025-859C-70B8E6C187DB}"/>
              </a:ext>
            </a:extLst>
          </p:cNvPr>
          <p:cNvSpPr/>
          <p:nvPr/>
        </p:nvSpPr>
        <p:spPr>
          <a:xfrm>
            <a:off x="4307151" y="5354712"/>
            <a:ext cx="337351" cy="48827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23" name="Plus Sign 22">
            <a:extLst>
              <a:ext uri="{FF2B5EF4-FFF2-40B4-BE49-F238E27FC236}">
                <a16:creationId xmlns:a16="http://schemas.microsoft.com/office/drawing/2014/main" id="{3EDBB837-F737-468D-ABCB-C243C5676AE2}"/>
              </a:ext>
            </a:extLst>
          </p:cNvPr>
          <p:cNvSpPr/>
          <p:nvPr/>
        </p:nvSpPr>
        <p:spPr>
          <a:xfrm>
            <a:off x="6892042" y="5347312"/>
            <a:ext cx="337351" cy="48827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Times New Roman" panose="02020603050405020304" pitchFamily="18" charset="0"/>
              <a:cs typeface="Times New Roman" panose="02020603050405020304" pitchFamily="18" charset="0"/>
            </a:endParaRPr>
          </a:p>
        </p:txBody>
      </p:sp>
      <p:sp>
        <p:nvSpPr>
          <p:cNvPr id="24" name="Minus Sign 23">
            <a:extLst>
              <a:ext uri="{FF2B5EF4-FFF2-40B4-BE49-F238E27FC236}">
                <a16:creationId xmlns:a16="http://schemas.microsoft.com/office/drawing/2014/main" id="{C5224DFA-2CD8-45FF-8A97-470F3BFEA711}"/>
              </a:ext>
            </a:extLst>
          </p:cNvPr>
          <p:cNvSpPr/>
          <p:nvPr/>
        </p:nvSpPr>
        <p:spPr>
          <a:xfrm>
            <a:off x="9215023" y="5378385"/>
            <a:ext cx="445363" cy="46312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44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5DE0C8-1236-419F-9435-975E98DFDD38}"/>
              </a:ext>
            </a:extLst>
          </p:cNvPr>
          <p:cNvSpPr>
            <a:spLocks noGrp="1"/>
          </p:cNvSpPr>
          <p:nvPr>
            <p:ph type="ctrTitle"/>
          </p:nvPr>
        </p:nvSpPr>
        <p:spPr>
          <a:xfrm>
            <a:off x="1524000" y="287696"/>
            <a:ext cx="9144000" cy="1388200"/>
          </a:xfrm>
        </p:spPr>
        <p:txBody>
          <a:bodyPr/>
          <a:lstStyle/>
          <a:p>
            <a:r>
              <a:rPr lang="en-IN" b="1" u="sng" dirty="0">
                <a:solidFill>
                  <a:srgbClr val="000099"/>
                </a:solidFill>
                <a:latin typeface="Times New Roman" panose="02020603050405020304" pitchFamily="18" charset="0"/>
                <a:cs typeface="Times New Roman" panose="02020603050405020304" pitchFamily="18" charset="0"/>
              </a:rPr>
              <a:t>COST OF CONVERSION</a:t>
            </a:r>
          </a:p>
        </p:txBody>
      </p:sp>
      <p:sp>
        <p:nvSpPr>
          <p:cNvPr id="7" name="Subtitle 6">
            <a:extLst>
              <a:ext uri="{FF2B5EF4-FFF2-40B4-BE49-F238E27FC236}">
                <a16:creationId xmlns:a16="http://schemas.microsoft.com/office/drawing/2014/main" id="{289E6236-8858-4DEB-AC0D-9271B58F3363}"/>
              </a:ext>
            </a:extLst>
          </p:cNvPr>
          <p:cNvSpPr>
            <a:spLocks noGrp="1"/>
          </p:cNvSpPr>
          <p:nvPr>
            <p:ph type="subTitle" idx="1"/>
          </p:nvPr>
        </p:nvSpPr>
        <p:spPr>
          <a:xfrm>
            <a:off x="1470733" y="2202975"/>
            <a:ext cx="8410114" cy="854556"/>
          </a:xfrm>
        </p:spPr>
        <p:txBody>
          <a:bodyPr>
            <a:noAutofit/>
          </a:bodyPr>
          <a:lstStyle/>
          <a:p>
            <a:pPr algn="l"/>
            <a:r>
              <a:rPr lang="en-IN" dirty="0"/>
              <a:t>Cost of conversion of inventories includes costs directly related to the units of production such as:</a:t>
            </a:r>
          </a:p>
        </p:txBody>
      </p:sp>
      <p:pic>
        <p:nvPicPr>
          <p:cNvPr id="5" name="Picture 4">
            <a:extLst>
              <a:ext uri="{FF2B5EF4-FFF2-40B4-BE49-F238E27FC236}">
                <a16:creationId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09198"/>
            <a:ext cx="12192000" cy="148802"/>
          </a:xfrm>
          <a:prstGeom prst="rect">
            <a:avLst/>
          </a:prstGeom>
        </p:spPr>
      </p:pic>
      <p:graphicFrame>
        <p:nvGraphicFramePr>
          <p:cNvPr id="9" name="Diagram 8">
            <a:extLst>
              <a:ext uri="{FF2B5EF4-FFF2-40B4-BE49-F238E27FC236}">
                <a16:creationId xmlns:a16="http://schemas.microsoft.com/office/drawing/2014/main" id="{FC4D1949-0B29-4095-820F-C77CAF968462}"/>
              </a:ext>
            </a:extLst>
          </p:cNvPr>
          <p:cNvGraphicFramePr/>
          <p:nvPr>
            <p:extLst>
              <p:ext uri="{D42A27DB-BD31-4B8C-83A1-F6EECF244321}">
                <p14:modId xmlns:p14="http://schemas.microsoft.com/office/powerpoint/2010/main" val="3133287658"/>
              </p:ext>
            </p:extLst>
          </p:nvPr>
        </p:nvGraphicFramePr>
        <p:xfrm>
          <a:off x="2032000" y="3057531"/>
          <a:ext cx="8128000" cy="30666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4056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2E78E5-C2C0-4C0E-A5B9-6A9DDB547500}"/>
              </a:ext>
            </a:extLst>
          </p:cNvPr>
          <p:cNvSpPr>
            <a:spLocks noGrp="1"/>
          </p:cNvSpPr>
          <p:nvPr>
            <p:ph type="ctrTitle"/>
          </p:nvPr>
        </p:nvSpPr>
        <p:spPr>
          <a:xfrm>
            <a:off x="1524000" y="195307"/>
            <a:ext cx="9144000" cy="932155"/>
          </a:xfrm>
        </p:spPr>
        <p:txBody>
          <a:bodyPr/>
          <a:lstStyle/>
          <a:p>
            <a:r>
              <a:rPr lang="en-IN" b="1" u="sng" dirty="0">
                <a:solidFill>
                  <a:srgbClr val="000099"/>
                </a:solidFill>
                <a:latin typeface="Times New Roman" panose="02020603050405020304" pitchFamily="18" charset="0"/>
                <a:cs typeface="Times New Roman" panose="02020603050405020304" pitchFamily="18" charset="0"/>
              </a:rPr>
              <a:t>Other Costs</a:t>
            </a:r>
          </a:p>
        </p:txBody>
      </p:sp>
      <p:sp>
        <p:nvSpPr>
          <p:cNvPr id="7" name="Subtitle 6">
            <a:extLst>
              <a:ext uri="{FF2B5EF4-FFF2-40B4-BE49-F238E27FC236}">
                <a16:creationId xmlns:a16="http://schemas.microsoft.com/office/drawing/2014/main" id="{12A9630E-E843-4F30-AABD-A783CD597CF1}"/>
              </a:ext>
            </a:extLst>
          </p:cNvPr>
          <p:cNvSpPr>
            <a:spLocks noGrp="1"/>
          </p:cNvSpPr>
          <p:nvPr>
            <p:ph type="subTitle" idx="1"/>
          </p:nvPr>
        </p:nvSpPr>
        <p:spPr>
          <a:xfrm>
            <a:off x="1066800" y="1358288"/>
            <a:ext cx="10058400" cy="5113533"/>
          </a:xfrm>
        </p:spPr>
        <p:txBody>
          <a:bodyPr>
            <a:noAutofit/>
          </a:bodyPr>
          <a:lstStyle/>
          <a:p>
            <a:pPr algn="l"/>
            <a:r>
              <a:rPr lang="en-IN" dirty="0"/>
              <a:t>Other costs are included in the cost of inventories only to the extent that they are incurred in bringing the inventories to their present location and condition.</a:t>
            </a:r>
          </a:p>
          <a:p>
            <a:pPr algn="l"/>
            <a:endParaRPr lang="en-IN" dirty="0"/>
          </a:p>
          <a:p>
            <a:pPr algn="l"/>
            <a:r>
              <a:rPr lang="en-US" dirty="0">
                <a:solidFill>
                  <a:srgbClr val="CC0000"/>
                </a:solidFill>
              </a:rPr>
              <a:t>Costs to be excluded from the cost of inventories and recognized as expenses in the period in which they are incurred are:</a:t>
            </a:r>
          </a:p>
          <a:p>
            <a:pPr algn="l"/>
            <a:endParaRPr lang="en-US" dirty="0">
              <a:solidFill>
                <a:srgbClr val="CC0000"/>
              </a:solidFill>
            </a:endParaRPr>
          </a:p>
          <a:p>
            <a:pPr marL="457200" indent="-457200" algn="l">
              <a:buAutoNum type="alphaLcParenBoth"/>
            </a:pPr>
            <a:r>
              <a:rPr lang="en-US" dirty="0"/>
              <a:t>Abnormal amounts of wasted materials, </a:t>
            </a:r>
            <a:r>
              <a:rPr lang="en-US" dirty="0" err="1"/>
              <a:t>labour</a:t>
            </a:r>
            <a:r>
              <a:rPr lang="en-US" dirty="0"/>
              <a:t> or other production costs, </a:t>
            </a:r>
          </a:p>
          <a:p>
            <a:pPr marL="457200" indent="-457200" algn="l">
              <a:buAutoNum type="alphaLcParenBoth"/>
            </a:pPr>
            <a:r>
              <a:rPr lang="en-US" dirty="0"/>
              <a:t>storage costs, unless those costs are necessary in the production process</a:t>
            </a:r>
          </a:p>
          <a:p>
            <a:pPr algn="l"/>
            <a:r>
              <a:rPr lang="en-US" dirty="0"/>
              <a:t>       before a further production stage, </a:t>
            </a:r>
          </a:p>
          <a:p>
            <a:pPr algn="l"/>
            <a:r>
              <a:rPr lang="en-US" dirty="0"/>
              <a:t>(c) administrative overheads that do not contribute to bringing inventories to</a:t>
            </a:r>
          </a:p>
          <a:p>
            <a:pPr algn="l"/>
            <a:r>
              <a:rPr lang="en-US" dirty="0"/>
              <a:t>       their present location and condition; and </a:t>
            </a:r>
          </a:p>
          <a:p>
            <a:pPr algn="l"/>
            <a:r>
              <a:rPr lang="en-US" dirty="0"/>
              <a:t>(d) Selling costs.</a:t>
            </a:r>
            <a:br>
              <a:rPr lang="en-US" dirty="0"/>
            </a:br>
            <a:br>
              <a:rPr lang="en-US" dirty="0"/>
            </a:br>
            <a:br>
              <a:rPr lang="en-US" dirty="0"/>
            </a:br>
            <a:endParaRPr lang="en-IN" dirty="0"/>
          </a:p>
        </p:txBody>
      </p:sp>
      <p:pic>
        <p:nvPicPr>
          <p:cNvPr id="5" name="Picture 4">
            <a:extLst>
              <a:ext uri="{FF2B5EF4-FFF2-40B4-BE49-F238E27FC236}">
                <a16:creationId xmlns:a16="http://schemas.microsoft.com/office/drawing/2014/main" id="{98710450-AF63-4388-83E7-7D586FDAEF3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1916393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3866</TotalTime>
  <Words>820</Words>
  <Application>Microsoft Office PowerPoint</Application>
  <PresentationFormat>Widescreen</PresentationFormat>
  <Paragraphs>92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INDIAN ACCOUNTING STANDARD 2   INVENTORIES</vt:lpstr>
      <vt:lpstr>OBJECTIVE</vt:lpstr>
      <vt:lpstr>SCOPE</vt:lpstr>
      <vt:lpstr>DEFINITIONS:</vt:lpstr>
      <vt:lpstr>PowerPoint Presentation</vt:lpstr>
      <vt:lpstr>MEASUREMENT OF  INVENTORIES</vt:lpstr>
      <vt:lpstr>COST OF PURCHASES INCLUDES</vt:lpstr>
      <vt:lpstr>COST OF CONVERSION</vt:lpstr>
      <vt:lpstr>Other Costs</vt:lpstr>
      <vt:lpstr>Techniques for the measurement of cost</vt:lpstr>
      <vt:lpstr>RETAIL METHOD</vt:lpstr>
      <vt:lpstr>STANDARD COST METHOD</vt:lpstr>
      <vt:lpstr>Cost of Inventory of Service Provider</vt:lpstr>
      <vt:lpstr>DISCLOSURE</vt:lpstr>
      <vt:lpstr>DISCLOSURE</vt:lpstr>
      <vt:lpstr>Inventory valuation data of HONDA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Aditya chandnani</cp:lastModifiedBy>
  <cp:revision>555</cp:revision>
  <dcterms:created xsi:type="dcterms:W3CDTF">2018-01-03T12:04:39Z</dcterms:created>
  <dcterms:modified xsi:type="dcterms:W3CDTF">2020-04-11T10:09:49Z</dcterms:modified>
</cp:coreProperties>
</file>