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510" r:id="rId2"/>
    <p:sldId id="513" r:id="rId3"/>
    <p:sldId id="512" r:id="rId4"/>
    <p:sldId id="514" r:id="rId5"/>
    <p:sldId id="515" r:id="rId6"/>
    <p:sldId id="516" r:id="rId7"/>
    <p:sldId id="517" r:id="rId8"/>
    <p:sldId id="521"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000" autoAdjust="0"/>
    <p:restoredTop sz="94660"/>
  </p:normalViewPr>
  <p:slideViewPr>
    <p:cSldViewPr snapToGrid="0">
      <p:cViewPr varScale="1">
        <p:scale>
          <a:sx n="69" d="100"/>
          <a:sy n="69" d="100"/>
        </p:scale>
        <p:origin x="-684" y="-108"/>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910080" y="359898"/>
            <a:ext cx="987552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910080" y="1850064"/>
            <a:ext cx="987552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16406936-CF26-4A98-9778-4F8E888FBB82}" type="datetimeFigureOut">
              <a:rPr lang="en-IN" smtClean="0"/>
              <a:pPr/>
              <a:t>09-03-2019</a:t>
            </a:fld>
            <a:endParaRPr lang="en-IN"/>
          </a:p>
        </p:txBody>
      </p:sp>
      <p:sp>
        <p:nvSpPr>
          <p:cNvPr id="20" name="Footer Placeholder 19"/>
          <p:cNvSpPr>
            <a:spLocks noGrp="1"/>
          </p:cNvSpPr>
          <p:nvPr>
            <p:ph type="ftr" sz="quarter" idx="11"/>
          </p:nvPr>
        </p:nvSpPr>
        <p:spPr/>
        <p:txBody>
          <a:bodyPr/>
          <a:lstStyle>
            <a:extLst/>
          </a:lstStyle>
          <a:p>
            <a:endParaRPr lang="en-IN"/>
          </a:p>
        </p:txBody>
      </p:sp>
      <p:sp>
        <p:nvSpPr>
          <p:cNvPr id="10" name="Slide Number Placeholder 9"/>
          <p:cNvSpPr>
            <a:spLocks noGrp="1"/>
          </p:cNvSpPr>
          <p:nvPr>
            <p:ph type="sldNum" sz="quarter" idx="12"/>
          </p:nvPr>
        </p:nvSpPr>
        <p:spPr/>
        <p:txBody>
          <a:bodyPr/>
          <a:lstStyle>
            <a:extLst/>
          </a:lstStyle>
          <a:p>
            <a:fld id="{E3D1971B-AA39-44FB-82B6-26D42CAECE09}" type="slidenum">
              <a:rPr lang="en-IN" smtClean="0"/>
              <a:pPr/>
              <a:t>‹#›</a:t>
            </a:fld>
            <a:endParaRPr lang="en-IN"/>
          </a:p>
        </p:txBody>
      </p:sp>
      <p:sp>
        <p:nvSpPr>
          <p:cNvPr id="8" name="Oval 7"/>
          <p:cNvSpPr/>
          <p:nvPr/>
        </p:nvSpPr>
        <p:spPr>
          <a:xfrm>
            <a:off x="1228577" y="1413802"/>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542901" y="1345016"/>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6406936-CF26-4A98-9778-4F8E888FBB82}" type="datetimeFigureOut">
              <a:rPr lang="en-IN" smtClean="0"/>
              <a:pPr/>
              <a:t>09-03-2019</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E3D1971B-AA39-44FB-82B6-26D42CAECE09}"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274640"/>
            <a:ext cx="24384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524000" y="274641"/>
            <a:ext cx="7416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6406936-CF26-4A98-9778-4F8E888FBB82}" type="datetimeFigureOut">
              <a:rPr lang="en-IN" smtClean="0"/>
              <a:pPr/>
              <a:t>09-03-2019</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E3D1971B-AA39-44FB-82B6-26D42CAECE09}"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6406936-CF26-4A98-9778-4F8E888FBB82}" type="datetimeFigureOut">
              <a:rPr lang="en-IN" smtClean="0"/>
              <a:pPr/>
              <a:t>09-03-2019</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E3D1971B-AA39-44FB-82B6-26D42CAECE09}"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043853" y="-54"/>
            <a:ext cx="9144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3437856" y="2600325"/>
            <a:ext cx="85344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437856" y="1066800"/>
            <a:ext cx="85344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6406936-CF26-4A98-9778-4F8E888FBB82}" type="datetimeFigureOut">
              <a:rPr lang="en-IN" smtClean="0"/>
              <a:pPr/>
              <a:t>09-03-2019</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E3D1971B-AA39-44FB-82B6-26D42CAECE09}" type="slidenum">
              <a:rPr lang="en-IN" smtClean="0"/>
              <a:pPr/>
              <a:t>‹#›</a:t>
            </a:fld>
            <a:endParaRPr lang="en-IN"/>
          </a:p>
        </p:txBody>
      </p:sp>
      <p:sp>
        <p:nvSpPr>
          <p:cNvPr id="10" name="Rectangle 9"/>
          <p:cNvSpPr/>
          <p:nvPr/>
        </p:nvSpPr>
        <p:spPr bwMode="invGray">
          <a:xfrm>
            <a:off x="3048000" y="0"/>
            <a:ext cx="1016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896428" y="2814656"/>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3210752" y="2745870"/>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91414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703478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6406936-CF26-4A98-9778-4F8E888FBB82}" type="datetimeFigureOut">
              <a:rPr lang="en-IN" smtClean="0"/>
              <a:pPr/>
              <a:t>09-03-2019</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E3D1971B-AA39-44FB-82B6-26D42CAECE09}"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5160336"/>
            <a:ext cx="109728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21792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21792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6406936-CF26-4A98-9778-4F8E888FBB82}" type="datetimeFigureOut">
              <a:rPr lang="en-IN" smtClean="0"/>
              <a:pPr/>
              <a:t>09-03-2019</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E3D1971B-AA39-44FB-82B6-26D42CAECE09}"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6406936-CF26-4A98-9778-4F8E888FBB82}" type="datetimeFigureOut">
              <a:rPr lang="en-IN" smtClean="0"/>
              <a:pPr/>
              <a:t>09-03-2019</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E3D1971B-AA39-44FB-82B6-26D42CAECE09}"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353312" y="0"/>
            <a:ext cx="10838688"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6406936-CF26-4A98-9778-4F8E888FBB82}" type="datetimeFigureOut">
              <a:rPr lang="en-IN" smtClean="0"/>
              <a:pPr/>
              <a:t>09-03-2019</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E3D1971B-AA39-44FB-82B6-26D42CAECE09}" type="slidenum">
              <a:rPr lang="en-IN" smtClean="0"/>
              <a:pPr/>
              <a:t>‹#›</a:t>
            </a:fld>
            <a:endParaRPr lang="en-IN"/>
          </a:p>
        </p:txBody>
      </p:sp>
      <p:sp>
        <p:nvSpPr>
          <p:cNvPr id="6" name="Rectangle 5"/>
          <p:cNvSpPr/>
          <p:nvPr/>
        </p:nvSpPr>
        <p:spPr bwMode="invGray">
          <a:xfrm>
            <a:off x="1353312"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16778"/>
            <a:ext cx="508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09600" y="1406964"/>
            <a:ext cx="508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609600" y="2133601"/>
            <a:ext cx="108712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6406936-CF26-4A98-9778-4F8E888FBB82}" type="datetimeFigureOut">
              <a:rPr lang="en-IN" smtClean="0"/>
              <a:pPr/>
              <a:t>09-03-2019</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E3D1971B-AA39-44FB-82B6-26D42CAECE09}"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49195" y="1066800"/>
            <a:ext cx="36576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16406936-CF26-4A98-9778-4F8E888FBB82}" type="datetimeFigureOut">
              <a:rPr lang="en-IN" smtClean="0"/>
              <a:pPr/>
              <a:t>09-03-2019</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E3D1971B-AA39-44FB-82B6-26D42CAECE09}" type="slidenum">
              <a:rPr lang="en-IN" smtClean="0"/>
              <a:pPr/>
              <a:t>‹#›</a:t>
            </a:fld>
            <a:endParaRPr lang="en-IN"/>
          </a:p>
        </p:txBody>
      </p:sp>
      <p:sp>
        <p:nvSpPr>
          <p:cNvPr id="8" name="Rectangle 7"/>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1117600" y="1143004"/>
            <a:ext cx="58928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1117600" y="4800600"/>
            <a:ext cx="58928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1087902" y="-815922"/>
            <a:ext cx="2185183"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25089" y="21103"/>
            <a:ext cx="2269588"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243842" y="1055077"/>
            <a:ext cx="1500956"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350498" y="-54"/>
            <a:ext cx="10841503"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914144" y="274638"/>
            <a:ext cx="999744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914144" y="1447800"/>
            <a:ext cx="999744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6406936-CF26-4A98-9778-4F8E888FBB82}" type="datetimeFigureOut">
              <a:rPr lang="en-IN" smtClean="0"/>
              <a:pPr/>
              <a:t>09-03-2019</a:t>
            </a:fld>
            <a:endParaRPr lang="en-IN"/>
          </a:p>
        </p:txBody>
      </p:sp>
      <p:sp>
        <p:nvSpPr>
          <p:cNvPr id="10" name="Footer Placeholder 9"/>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IN"/>
          </a:p>
        </p:txBody>
      </p:sp>
      <p:sp>
        <p:nvSpPr>
          <p:cNvPr id="22" name="Slide Number Placeholder 21"/>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E3D1971B-AA39-44FB-82B6-26D42CAECE09}" type="slidenum">
              <a:rPr lang="en-IN" smtClean="0"/>
              <a:pPr/>
              <a:t>‹#›</a:t>
            </a:fld>
            <a:endParaRPr lang="en-IN"/>
          </a:p>
        </p:txBody>
      </p:sp>
      <p:sp>
        <p:nvSpPr>
          <p:cNvPr id="15" name="Rectangle 14"/>
          <p:cNvSpPr/>
          <p:nvPr/>
        </p:nvSpPr>
        <p:spPr bwMode="invGray">
          <a:xfrm>
            <a:off x="1353312"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taxguru.in/income-tax/cost-inflation-index-cii-fy-201819-ay-201920-notified-cbdt-280-base-year-200102.htm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2631ECC-177C-45E5-84DA-DB987904B539}"/>
              </a:ext>
            </a:extLst>
          </p:cNvPr>
          <p:cNvSpPr>
            <a:spLocks noGrp="1"/>
          </p:cNvSpPr>
          <p:nvPr>
            <p:ph type="ctrTitle"/>
          </p:nvPr>
        </p:nvSpPr>
        <p:spPr>
          <a:xfrm>
            <a:off x="1496291" y="1288617"/>
            <a:ext cx="9144000" cy="2387600"/>
          </a:xfrm>
        </p:spPr>
        <p:txBody>
          <a:bodyPr>
            <a:normAutofit/>
          </a:bodyPr>
          <a:lstStyle/>
          <a:p>
            <a:r>
              <a:rPr lang="en-US" sz="4400" dirty="0" smtClean="0">
                <a:latin typeface="Times New Roman" pitchFamily="18" charset="0"/>
                <a:cs typeface="Times New Roman" pitchFamily="18" charset="0"/>
              </a:rPr>
              <a:t>LONG TERM CAPITAL GAIN ON EQUITY SHARE CAPITAL</a:t>
            </a:r>
            <a:endParaRPr lang="en-IN" sz="4400" dirty="0">
              <a:latin typeface="Times New Roman" pitchFamily="18" charset="0"/>
              <a:cs typeface="Times New Roman" pitchFamily="18" charset="0"/>
            </a:endParaRPr>
          </a:p>
        </p:txBody>
      </p:sp>
      <p:sp>
        <p:nvSpPr>
          <p:cNvPr id="3" name="Subtitle 2">
            <a:extLst>
              <a:ext uri="{FF2B5EF4-FFF2-40B4-BE49-F238E27FC236}">
                <a16:creationId xmlns="" xmlns:a16="http://schemas.microsoft.com/office/drawing/2014/main" id="{CB961148-B853-4A83-950C-4AD81DDC78B6}"/>
              </a:ext>
            </a:extLst>
          </p:cNvPr>
          <p:cNvSpPr>
            <a:spLocks noGrp="1"/>
          </p:cNvSpPr>
          <p:nvPr>
            <p:ph type="subTitle" idx="1"/>
          </p:nvPr>
        </p:nvSpPr>
        <p:spPr>
          <a:xfrm>
            <a:off x="4599707" y="3865420"/>
            <a:ext cx="6428509" cy="450272"/>
          </a:xfrm>
        </p:spPr>
        <p:txBody>
          <a:bodyPr>
            <a:normAutofit/>
          </a:bodyPr>
          <a:lstStyle/>
          <a:p>
            <a:r>
              <a:rPr lang="en-IN" dirty="0" smtClean="0"/>
              <a:t>- By </a:t>
            </a:r>
            <a:r>
              <a:rPr lang="en-IN" dirty="0" err="1" smtClean="0"/>
              <a:t>Prachi</a:t>
            </a:r>
            <a:r>
              <a:rPr lang="en-IN" dirty="0" smtClean="0"/>
              <a:t> </a:t>
            </a:r>
            <a:r>
              <a:rPr lang="en-IN" dirty="0" err="1" smtClean="0"/>
              <a:t>Motwani</a:t>
            </a:r>
            <a:endParaRPr lang="en-IN" dirty="0"/>
          </a:p>
        </p:txBody>
      </p:sp>
      <p:grpSp>
        <p:nvGrpSpPr>
          <p:cNvPr id="4" name="Group 3">
            <a:extLst>
              <a:ext uri="{FF2B5EF4-FFF2-40B4-BE49-F238E27FC236}">
                <a16:creationId xmlns="" xmlns:a16="http://schemas.microsoft.com/office/drawing/2014/main" id="{74AF2B98-49F0-4179-B6DA-BA9FD1A4D5F0}"/>
              </a:ext>
            </a:extLst>
          </p:cNvPr>
          <p:cNvGrpSpPr/>
          <p:nvPr/>
        </p:nvGrpSpPr>
        <p:grpSpPr>
          <a:xfrm>
            <a:off x="0" y="5735637"/>
            <a:ext cx="12192000" cy="1136506"/>
            <a:chOff x="0" y="5735637"/>
            <a:chExt cx="12192000" cy="1136506"/>
          </a:xfrm>
        </p:grpSpPr>
        <p:pic>
          <p:nvPicPr>
            <p:cNvPr id="5" name="Picture 4">
              <a:extLst>
                <a:ext uri="{FF2B5EF4-FFF2-40B4-BE49-F238E27FC236}">
                  <a16:creationId xmlns="" xmlns:a16="http://schemas.microsoft.com/office/drawing/2014/main" id="{298C0E6C-E093-48AA-9087-F7B0F7B43B24}"/>
                </a:ext>
              </a:extLst>
            </p:cNvPr>
            <p:cNvPicPr>
              <a:picLocks noChangeAspect="1"/>
            </p:cNvPicPr>
            <p:nvPr/>
          </p:nvPicPr>
          <p:blipFill rotWithShape="1">
            <a:blip r:embed="rId2" cstate="print"/>
            <a:srcRect l="16701" t="34913" r="16881" b="40943"/>
            <a:stretch/>
          </p:blipFill>
          <p:spPr>
            <a:xfrm>
              <a:off x="3967636" y="5735637"/>
              <a:ext cx="4105899" cy="839553"/>
            </a:xfrm>
            <a:prstGeom prst="rect">
              <a:avLst/>
            </a:prstGeom>
          </p:spPr>
        </p:pic>
        <p:pic>
          <p:nvPicPr>
            <p:cNvPr id="6" name="Picture 5">
              <a:extLst>
                <a:ext uri="{FF2B5EF4-FFF2-40B4-BE49-F238E27FC236}">
                  <a16:creationId xmlns="" xmlns:a16="http://schemas.microsoft.com/office/drawing/2014/main" id="{FEA16DCC-092C-425D-AFD4-325CB98483E4}"/>
                </a:ext>
              </a:extLst>
            </p:cNvPr>
            <p:cNvPicPr>
              <a:picLocks noChangeAspect="1"/>
            </p:cNvPicPr>
            <p:nvPr/>
          </p:nvPicPr>
          <p:blipFill rotWithShape="1">
            <a:blip r:embed="rId3"/>
            <a:srcRect l="541" t="82474" r="1263" b="15395"/>
            <a:stretch/>
          </p:blipFill>
          <p:spPr>
            <a:xfrm>
              <a:off x="0" y="6723341"/>
              <a:ext cx="12192000" cy="148802"/>
            </a:xfrm>
            <a:prstGeom prst="rect">
              <a:avLst/>
            </a:prstGeom>
          </p:spPr>
        </p:pic>
      </p:grpSp>
    </p:spTree>
    <p:extLst>
      <p:ext uri="{BB962C8B-B14F-4D97-AF65-F5344CB8AC3E}">
        <p14:creationId xmlns="" xmlns:p14="http://schemas.microsoft.com/office/powerpoint/2010/main" val="20226672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6FCEDA0-0AA3-4775-96FB-5002ABCA0FB6}"/>
              </a:ext>
            </a:extLst>
          </p:cNvPr>
          <p:cNvSpPr>
            <a:spLocks noGrp="1"/>
          </p:cNvSpPr>
          <p:nvPr>
            <p:ph type="title"/>
          </p:nvPr>
        </p:nvSpPr>
        <p:spPr/>
        <p:txBody>
          <a:bodyPr>
            <a:noAutofit/>
          </a:bodyPr>
          <a:lstStyle/>
          <a:p>
            <a:r>
              <a:rPr lang="en-US" sz="3600" b="1" i="1" dirty="0" smtClean="0">
                <a:latin typeface="Times New Roman" pitchFamily="18" charset="0"/>
                <a:cs typeface="Times New Roman" pitchFamily="18" charset="0"/>
              </a:rPr>
              <a:t>Determination of Cost of Acquisition on or before 31</a:t>
            </a:r>
            <a:r>
              <a:rPr lang="en-US" sz="3600" b="1" i="1" baseline="30000" dirty="0" smtClean="0">
                <a:latin typeface="Times New Roman" pitchFamily="18" charset="0"/>
                <a:cs typeface="Times New Roman" pitchFamily="18" charset="0"/>
              </a:rPr>
              <a:t>st</a:t>
            </a:r>
            <a:r>
              <a:rPr lang="en-US" sz="3600" b="1" i="1" dirty="0" smtClean="0">
                <a:latin typeface="Times New Roman" pitchFamily="18" charset="0"/>
                <a:cs typeface="Times New Roman" pitchFamily="18" charset="0"/>
              </a:rPr>
              <a:t> January, 2018	</a:t>
            </a:r>
            <a:endParaRPr lang="en-IN" sz="3600" i="1" dirty="0">
              <a:latin typeface="Times New Roman" pitchFamily="18" charset="0"/>
              <a:cs typeface="Times New Roman" pitchFamily="18" charset="0"/>
            </a:endParaRPr>
          </a:p>
        </p:txBody>
      </p:sp>
      <p:sp>
        <p:nvSpPr>
          <p:cNvPr id="3" name="Content Placeholder 2">
            <a:extLst>
              <a:ext uri="{FF2B5EF4-FFF2-40B4-BE49-F238E27FC236}">
                <a16:creationId xmlns="" xmlns:a16="http://schemas.microsoft.com/office/drawing/2014/main" id="{E5996358-193C-41A9-A251-E32DD27926DF}"/>
              </a:ext>
            </a:extLst>
          </p:cNvPr>
          <p:cNvSpPr>
            <a:spLocks noGrp="1"/>
          </p:cNvSpPr>
          <p:nvPr>
            <p:ph idx="1"/>
          </p:nvPr>
        </p:nvSpPr>
        <p:spPr>
          <a:xfrm>
            <a:off x="1330036" y="2050473"/>
            <a:ext cx="10023764" cy="3782291"/>
          </a:xfrm>
        </p:spPr>
        <p:txBody>
          <a:bodyPr>
            <a:noAutofit/>
          </a:bodyPr>
          <a:lstStyle/>
          <a:p>
            <a:r>
              <a:rPr lang="en-US" sz="3200" dirty="0" smtClean="0">
                <a:latin typeface="Tw Cen MT" pitchFamily="34" charset="0"/>
              </a:rPr>
              <a:t>Cost of Acquisition means the actual cost of any asset acquired.</a:t>
            </a:r>
          </a:p>
          <a:p>
            <a:r>
              <a:rPr lang="en-US" sz="3200" dirty="0" smtClean="0">
                <a:latin typeface="Tw Cen MT" pitchFamily="34" charset="0"/>
              </a:rPr>
              <a:t>If the actual cost is less than the market value then fair market value will be deemed to be the cost of acquisition.</a:t>
            </a:r>
          </a:p>
          <a:p>
            <a:r>
              <a:rPr lang="en-US" sz="3200" dirty="0" smtClean="0">
                <a:latin typeface="Tw Cen MT" pitchFamily="34" charset="0"/>
              </a:rPr>
              <a:t>If the value of consideration or transfer is less than the fair market value then, such value of consideration or the actual cost whichever is higher will be deemed to be the cost of acquisition.</a:t>
            </a:r>
            <a:endParaRPr lang="en-IN" sz="3200" dirty="0" smtClean="0">
              <a:latin typeface="Tw Cen MT" pitchFamily="34" charset="0"/>
            </a:endParaRPr>
          </a:p>
          <a:p>
            <a:endParaRPr lang="en-IN" sz="3200" dirty="0">
              <a:latin typeface="Tw Cen MT" pitchFamily="34" charset="0"/>
              <a:cs typeface="Times New Roman" panose="02020603050405020304" pitchFamily="18" charset="0"/>
            </a:endParaRPr>
          </a:p>
        </p:txBody>
      </p:sp>
      <p:pic>
        <p:nvPicPr>
          <p:cNvPr id="6" name="Picture 5">
            <a:extLst>
              <a:ext uri="{FF2B5EF4-FFF2-40B4-BE49-F238E27FC236}">
                <a16:creationId xmlns="" xmlns:a16="http://schemas.microsoft.com/office/drawing/2014/main" id="{1CB9AAE0-7F8A-4A55-8A36-C9BC5C0C1A12}"/>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Tree>
    <p:extLst>
      <p:ext uri="{BB962C8B-B14F-4D97-AF65-F5344CB8AC3E}">
        <p14:creationId xmlns="" xmlns:p14="http://schemas.microsoft.com/office/powerpoint/2010/main" val="2506081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b="1" i="1" dirty="0" smtClean="0">
                <a:latin typeface="Times New Roman" pitchFamily="18" charset="0"/>
                <a:cs typeface="Times New Roman" pitchFamily="18" charset="0"/>
              </a:rPr>
              <a:t>Determination of fair market value </a:t>
            </a:r>
            <a:endParaRPr lang="en-US" i="1" dirty="0">
              <a:latin typeface="Times New Roman" pitchFamily="18" charset="0"/>
              <a:cs typeface="Times New Roman" pitchFamily="18" charset="0"/>
            </a:endParaRPr>
          </a:p>
        </p:txBody>
      </p:sp>
      <p:sp>
        <p:nvSpPr>
          <p:cNvPr id="7" name="Content Placeholder 6"/>
          <p:cNvSpPr>
            <a:spLocks noGrp="1"/>
          </p:cNvSpPr>
          <p:nvPr>
            <p:ph idx="1"/>
          </p:nvPr>
        </p:nvSpPr>
        <p:spPr>
          <a:xfrm>
            <a:off x="1454727" y="1447800"/>
            <a:ext cx="10456857" cy="4800600"/>
          </a:xfrm>
        </p:spPr>
        <p:txBody>
          <a:bodyPr>
            <a:normAutofit/>
          </a:bodyPr>
          <a:lstStyle/>
          <a:p>
            <a:r>
              <a:rPr lang="en-US" sz="3200" dirty="0" smtClean="0">
                <a:latin typeface="Tw Cen MT" pitchFamily="34" charset="0"/>
              </a:rPr>
              <a:t>In case of listed equity share or unit the fair market value(FMV) means the highest price of such share or unit quoted in the stock exchange on 31</a:t>
            </a:r>
            <a:r>
              <a:rPr lang="en-US" sz="3200" baseline="30000" dirty="0" smtClean="0">
                <a:latin typeface="Tw Cen MT" pitchFamily="34" charset="0"/>
              </a:rPr>
              <a:t>st</a:t>
            </a:r>
            <a:r>
              <a:rPr lang="en-US" sz="3200" dirty="0" smtClean="0">
                <a:latin typeface="Tw Cen MT" pitchFamily="34" charset="0"/>
              </a:rPr>
              <a:t> January, 2018.</a:t>
            </a:r>
          </a:p>
          <a:p>
            <a:r>
              <a:rPr lang="en-US" sz="3200" dirty="0" smtClean="0">
                <a:latin typeface="Tw Cen MT" pitchFamily="34" charset="0"/>
              </a:rPr>
              <a:t>In case of no trading the FMV will be the highest price quoted on the immediately preceding date.</a:t>
            </a:r>
          </a:p>
          <a:p>
            <a:r>
              <a:rPr lang="en-US" sz="3200" dirty="0" smtClean="0">
                <a:latin typeface="Tw Cen MT" pitchFamily="34" charset="0"/>
              </a:rPr>
              <a:t>In case of Unlisted unit, The Net Asset value will be considered the Fair Market Value</a:t>
            </a:r>
          </a:p>
          <a:p>
            <a:pPr>
              <a:buNone/>
            </a:pPr>
            <a:endParaRPr lang="en-IN" sz="3200" dirty="0" smtClean="0">
              <a:latin typeface="Tw Cen MT" pitchFamily="34" charset="0"/>
            </a:endParaRPr>
          </a:p>
          <a:p>
            <a:endParaRPr lang="en-US" sz="3200" dirty="0">
              <a:latin typeface="Tw Cen MT" pitchFamily="34" charset="0"/>
            </a:endParaRPr>
          </a:p>
        </p:txBody>
      </p:sp>
      <p:pic>
        <p:nvPicPr>
          <p:cNvPr id="6" name="Picture 5">
            <a:extLst>
              <a:ext uri="{FF2B5EF4-FFF2-40B4-BE49-F238E27FC236}">
                <a16:creationId xmlns="" xmlns:a16="http://schemas.microsoft.com/office/drawing/2014/main" id="{E9F066FD-AA01-4B69-89E4-14752A70F018}"/>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Tree>
    <p:extLst>
      <p:ext uri="{BB962C8B-B14F-4D97-AF65-F5344CB8AC3E}">
        <p14:creationId xmlns="" xmlns:p14="http://schemas.microsoft.com/office/powerpoint/2010/main" val="28040309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IN" sz="4000" b="1" i="1" dirty="0" smtClean="0">
                <a:latin typeface="Times New Roman" pitchFamily="18" charset="0"/>
                <a:cs typeface="Times New Roman" pitchFamily="18" charset="0"/>
              </a:rPr>
              <a:t>Long-Term Capital Assets</a:t>
            </a:r>
            <a:endParaRPr lang="en-US" sz="4000" i="1" dirty="0">
              <a:latin typeface="Times New Roman" pitchFamily="18" charset="0"/>
              <a:cs typeface="Times New Roman" pitchFamily="18" charset="0"/>
            </a:endParaRPr>
          </a:p>
        </p:txBody>
      </p:sp>
      <p:sp>
        <p:nvSpPr>
          <p:cNvPr id="7" name="Content Placeholder 6"/>
          <p:cNvSpPr>
            <a:spLocks noGrp="1"/>
          </p:cNvSpPr>
          <p:nvPr>
            <p:ph idx="1"/>
          </p:nvPr>
        </p:nvSpPr>
        <p:spPr>
          <a:xfrm>
            <a:off x="1413164" y="1447800"/>
            <a:ext cx="10498420" cy="4800600"/>
          </a:xfrm>
        </p:spPr>
        <p:txBody>
          <a:bodyPr>
            <a:normAutofit/>
          </a:bodyPr>
          <a:lstStyle/>
          <a:p>
            <a:r>
              <a:rPr lang="en-IN" sz="3600" u="sng" dirty="0" smtClean="0">
                <a:latin typeface="Tw Cen MT" pitchFamily="34" charset="0"/>
              </a:rPr>
              <a:t>Listed equity shares</a:t>
            </a:r>
            <a:r>
              <a:rPr lang="en-IN" sz="3600" dirty="0" smtClean="0">
                <a:latin typeface="Tw Cen MT" pitchFamily="34" charset="0"/>
              </a:rPr>
              <a:t> are considered as long-term capital assets if it is held for </a:t>
            </a:r>
            <a:r>
              <a:rPr lang="en-IN" sz="3600" u="sng" dirty="0" smtClean="0">
                <a:latin typeface="Tw Cen MT" pitchFamily="34" charset="0"/>
              </a:rPr>
              <a:t>more than 12 months</a:t>
            </a:r>
            <a:r>
              <a:rPr lang="en-IN" sz="3600" dirty="0" smtClean="0">
                <a:latin typeface="Tw Cen MT" pitchFamily="34" charset="0"/>
              </a:rPr>
              <a:t>.</a:t>
            </a:r>
          </a:p>
          <a:p>
            <a:r>
              <a:rPr lang="en-IN" sz="3600" dirty="0" smtClean="0">
                <a:latin typeface="Tw Cen MT" pitchFamily="34" charset="0"/>
              </a:rPr>
              <a:t>In the case of an </a:t>
            </a:r>
            <a:r>
              <a:rPr lang="en-IN" sz="3600" u="sng" dirty="0" smtClean="0">
                <a:latin typeface="Tw Cen MT" pitchFamily="34" charset="0"/>
              </a:rPr>
              <a:t>unlisted equity share</a:t>
            </a:r>
            <a:r>
              <a:rPr lang="en-IN" sz="3600" dirty="0" smtClean="0">
                <a:latin typeface="Tw Cen MT" pitchFamily="34" charset="0"/>
              </a:rPr>
              <a:t>, the period of holding should be more than </a:t>
            </a:r>
            <a:r>
              <a:rPr lang="en-IN" sz="3600" u="sng" dirty="0" smtClean="0">
                <a:latin typeface="Tw Cen MT" pitchFamily="34" charset="0"/>
              </a:rPr>
              <a:t>24 months</a:t>
            </a:r>
            <a:r>
              <a:rPr lang="en-IN" sz="3600" dirty="0" smtClean="0">
                <a:latin typeface="Tw Cen MT" pitchFamily="34" charset="0"/>
              </a:rPr>
              <a:t> for qualifying as a long-term capital asset.</a:t>
            </a:r>
          </a:p>
          <a:p>
            <a:endParaRPr lang="en-US" sz="3600" dirty="0">
              <a:latin typeface="Tw Cen MT" pitchFamily="34" charset="0"/>
            </a:endParaRPr>
          </a:p>
        </p:txBody>
      </p:sp>
      <p:pic>
        <p:nvPicPr>
          <p:cNvPr id="5" name="Picture 4">
            <a:extLst>
              <a:ext uri="{FF2B5EF4-FFF2-40B4-BE49-F238E27FC236}">
                <a16:creationId xmlns="" xmlns:a16="http://schemas.microsoft.com/office/drawing/2014/main" id="{BC69D0D6-2074-4FA4-BA53-4057FD5B760A}"/>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Tree>
    <p:extLst>
      <p:ext uri="{BB962C8B-B14F-4D97-AF65-F5344CB8AC3E}">
        <p14:creationId xmlns="" xmlns:p14="http://schemas.microsoft.com/office/powerpoint/2010/main" val="5441958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800" dirty="0" smtClean="0">
                <a:latin typeface="Times New Roman" pitchFamily="18" charset="0"/>
                <a:cs typeface="Times New Roman" pitchFamily="18" charset="0"/>
              </a:rPr>
              <a:t>Cont…</a:t>
            </a:r>
            <a:endParaRPr lang="en-US" sz="4800" dirty="0">
              <a:latin typeface="Times New Roman" pitchFamily="18" charset="0"/>
              <a:cs typeface="Times New Roman" pitchFamily="18" charset="0"/>
            </a:endParaRPr>
          </a:p>
        </p:txBody>
      </p:sp>
      <p:sp>
        <p:nvSpPr>
          <p:cNvPr id="14" name="Content Placeholder 13"/>
          <p:cNvSpPr>
            <a:spLocks noGrp="1"/>
          </p:cNvSpPr>
          <p:nvPr>
            <p:ph idx="1"/>
          </p:nvPr>
        </p:nvSpPr>
        <p:spPr>
          <a:xfrm>
            <a:off x="1524000" y="1447800"/>
            <a:ext cx="10387584" cy="4800600"/>
          </a:xfrm>
        </p:spPr>
        <p:txBody>
          <a:bodyPr>
            <a:normAutofit/>
          </a:bodyPr>
          <a:lstStyle/>
          <a:p>
            <a:r>
              <a:rPr lang="en-IN" sz="3200" b="1" dirty="0" smtClean="0">
                <a:latin typeface="Tw Cen MT" pitchFamily="34" charset="0"/>
              </a:rPr>
              <a:t>Finance Act 2018</a:t>
            </a:r>
            <a:r>
              <a:rPr lang="en-IN" sz="3200" dirty="0" smtClean="0">
                <a:latin typeface="Tw Cen MT" pitchFamily="34" charset="0"/>
              </a:rPr>
              <a:t> provides that</a:t>
            </a:r>
            <a:r>
              <a:rPr lang="en-IN" sz="3200" b="1" u="sng" dirty="0" smtClean="0">
                <a:latin typeface="Tw Cen MT" pitchFamily="34" charset="0"/>
              </a:rPr>
              <a:t> Sec 10(38)</a:t>
            </a:r>
            <a:r>
              <a:rPr lang="en-IN" sz="3200" dirty="0" smtClean="0">
                <a:latin typeface="Tw Cen MT" pitchFamily="34" charset="0"/>
              </a:rPr>
              <a:t> will not be applicable to any income arising from the </a:t>
            </a:r>
            <a:r>
              <a:rPr lang="en-IN" sz="3200" b="1" dirty="0" smtClean="0">
                <a:latin typeface="Tw Cen MT" pitchFamily="34" charset="0"/>
              </a:rPr>
              <a:t>transfer</a:t>
            </a:r>
            <a:r>
              <a:rPr lang="en-IN" sz="3200" dirty="0" smtClean="0">
                <a:latin typeface="Tw Cen MT" pitchFamily="34" charset="0"/>
              </a:rPr>
              <a:t> of long-term capital asset, being </a:t>
            </a:r>
          </a:p>
          <a:p>
            <a:pPr>
              <a:buNone/>
            </a:pPr>
            <a:r>
              <a:rPr lang="en-IN" sz="3200" dirty="0" smtClean="0">
                <a:latin typeface="Tw Cen MT" pitchFamily="34" charset="0"/>
              </a:rPr>
              <a:t>a) an equity share in a company or</a:t>
            </a:r>
          </a:p>
          <a:p>
            <a:pPr>
              <a:buNone/>
            </a:pPr>
            <a:r>
              <a:rPr lang="en-IN" sz="3200" dirty="0" smtClean="0">
                <a:latin typeface="Tw Cen MT" pitchFamily="34" charset="0"/>
              </a:rPr>
              <a:t>b) a unit of an equity oriented fund or</a:t>
            </a:r>
          </a:p>
          <a:p>
            <a:pPr>
              <a:buNone/>
            </a:pPr>
            <a:r>
              <a:rPr lang="en-IN" sz="3200" dirty="0" smtClean="0">
                <a:latin typeface="Tw Cen MT" pitchFamily="34" charset="0"/>
              </a:rPr>
              <a:t>c) a unit of a business trust,</a:t>
            </a:r>
          </a:p>
          <a:p>
            <a:r>
              <a:rPr lang="en-IN" sz="3200" dirty="0" smtClean="0">
                <a:latin typeface="Tw Cen MT" pitchFamily="34" charset="0"/>
              </a:rPr>
              <a:t>made on or after the</a:t>
            </a:r>
            <a:r>
              <a:rPr lang="en-IN" sz="3200" b="1" dirty="0" smtClean="0">
                <a:latin typeface="Tw Cen MT" pitchFamily="34" charset="0"/>
              </a:rPr>
              <a:t> 1</a:t>
            </a:r>
            <a:r>
              <a:rPr lang="en-IN" sz="3200" b="1" baseline="30000" dirty="0" smtClean="0">
                <a:latin typeface="Tw Cen MT" pitchFamily="34" charset="0"/>
              </a:rPr>
              <a:t>st</a:t>
            </a:r>
            <a:r>
              <a:rPr lang="en-IN" sz="3200" b="1" dirty="0" smtClean="0">
                <a:latin typeface="Tw Cen MT" pitchFamily="34" charset="0"/>
              </a:rPr>
              <a:t> April 2018</a:t>
            </a:r>
            <a:endParaRPr lang="en-IN" sz="3200" dirty="0" smtClean="0">
              <a:latin typeface="Tw Cen MT" pitchFamily="34" charset="0"/>
            </a:endParaRPr>
          </a:p>
          <a:p>
            <a:endParaRPr lang="en-IN" sz="3200" dirty="0" smtClean="0">
              <a:latin typeface="Tw Cen MT" pitchFamily="34" charset="0"/>
            </a:endParaRPr>
          </a:p>
          <a:p>
            <a:endParaRPr lang="en-US" sz="3200" dirty="0">
              <a:latin typeface="Tw Cen MT" pitchFamily="34" charset="0"/>
            </a:endParaRPr>
          </a:p>
        </p:txBody>
      </p:sp>
      <p:pic>
        <p:nvPicPr>
          <p:cNvPr id="7" name="Picture 6">
            <a:extLst>
              <a:ext uri="{FF2B5EF4-FFF2-40B4-BE49-F238E27FC236}">
                <a16:creationId xmlns="" xmlns:a16="http://schemas.microsoft.com/office/drawing/2014/main" id="{C0D7B3F3-3073-4E15-B730-BADD05B056FB}"/>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Tree>
    <p:extLst>
      <p:ext uri="{BB962C8B-B14F-4D97-AF65-F5344CB8AC3E}">
        <p14:creationId xmlns="" xmlns:p14="http://schemas.microsoft.com/office/powerpoint/2010/main" val="26109292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IN" sz="4000" i="1" dirty="0" smtClean="0">
                <a:latin typeface="Times New Roman" pitchFamily="18" charset="0"/>
                <a:cs typeface="Times New Roman" pitchFamily="18" charset="0"/>
              </a:rPr>
              <a:t>Amendments made by Finance Act 2018</a:t>
            </a:r>
            <a:endParaRPr lang="en-US" sz="4000" i="1" dirty="0">
              <a:latin typeface="Times New Roman" pitchFamily="18" charset="0"/>
              <a:cs typeface="Times New Roman" pitchFamily="18" charset="0"/>
            </a:endParaRPr>
          </a:p>
        </p:txBody>
      </p:sp>
      <p:sp>
        <p:nvSpPr>
          <p:cNvPr id="5" name="Content Placeholder 4"/>
          <p:cNvSpPr>
            <a:spLocks noGrp="1"/>
          </p:cNvSpPr>
          <p:nvPr>
            <p:ph idx="1"/>
          </p:nvPr>
        </p:nvSpPr>
        <p:spPr/>
        <p:txBody>
          <a:bodyPr>
            <a:noAutofit/>
          </a:bodyPr>
          <a:lstStyle/>
          <a:p>
            <a:r>
              <a:rPr lang="en-IN" sz="2200" dirty="0" smtClean="0">
                <a:latin typeface="Tw Cen MT" pitchFamily="34" charset="0"/>
              </a:rPr>
              <a:t> A new Section 112A has been inserted, with effect from FY 2018-19 / AY 2019-20. This section is applicable if:</a:t>
            </a:r>
          </a:p>
          <a:p>
            <a:pPr marL="514350" indent="-514350">
              <a:buFont typeface="+mj-lt"/>
              <a:buAutoNum type="arabicPeriod"/>
            </a:pPr>
            <a:r>
              <a:rPr lang="en-IN" sz="2200" dirty="0" smtClean="0">
                <a:latin typeface="Tw Cen MT" pitchFamily="34" charset="0"/>
              </a:rPr>
              <a:t>Total income includes any income chargeable under the head “Capital gains”</a:t>
            </a:r>
          </a:p>
          <a:p>
            <a:pPr marL="514350" indent="-514350">
              <a:buFont typeface="+mj-lt"/>
              <a:buAutoNum type="arabicPeriod"/>
            </a:pPr>
            <a:r>
              <a:rPr lang="en-IN" sz="2200" dirty="0" smtClean="0">
                <a:latin typeface="Tw Cen MT" pitchFamily="34" charset="0"/>
              </a:rPr>
              <a:t>Capital gains arise from the transfer of a long-term capital asset being an equity share in a company or a unit of an equity oriented fund or a unit of a business trust</a:t>
            </a:r>
          </a:p>
          <a:p>
            <a:pPr marL="514350" indent="-514350">
              <a:buFont typeface="+mj-lt"/>
              <a:buAutoNum type="arabicPeriod"/>
            </a:pPr>
            <a:r>
              <a:rPr lang="en-IN" sz="2200" dirty="0" smtClean="0">
                <a:latin typeface="Tw Cen MT" pitchFamily="34" charset="0"/>
              </a:rPr>
              <a:t>Securities transaction tax (STT) has been paid at the time of transfer, and also on acquisition in case of equity shares.</a:t>
            </a:r>
            <a:r>
              <a:rPr lang="en-IN" sz="2200" i="1" dirty="0" smtClean="0">
                <a:latin typeface="Tw Cen MT" pitchFamily="34" charset="0"/>
              </a:rPr>
              <a:t> (This condition shall not apply to a transfer undertaken on a recognised stock exchange located in any International Financial Services Centre and where the consideration for such transfer is received or receivable in foreign currency.)</a:t>
            </a:r>
            <a:endParaRPr lang="en-IN" sz="2200" dirty="0" smtClean="0">
              <a:latin typeface="Tw Cen MT" pitchFamily="34" charset="0"/>
            </a:endParaRPr>
          </a:p>
          <a:p>
            <a:r>
              <a:rPr lang="en-IN" sz="2200" dirty="0" smtClean="0">
                <a:latin typeface="Tw Cen MT" pitchFamily="34" charset="0"/>
              </a:rPr>
              <a:t>Tax on such Long term </a:t>
            </a:r>
            <a:r>
              <a:rPr lang="en-IN" sz="2200" dirty="0" smtClean="0">
                <a:latin typeface="Tw Cen MT" pitchFamily="34" charset="0"/>
                <a:hlinkClick r:id="rId2"/>
              </a:rPr>
              <a:t>capital gains</a:t>
            </a:r>
            <a:r>
              <a:rPr lang="en-IN" sz="2200" dirty="0" smtClean="0">
                <a:latin typeface="Tw Cen MT" pitchFamily="34" charset="0"/>
              </a:rPr>
              <a:t> shall be</a:t>
            </a:r>
            <a:r>
              <a:rPr lang="en-IN" sz="2200" u="sng" dirty="0" smtClean="0">
                <a:latin typeface="Tw Cen MT" pitchFamily="34" charset="0"/>
              </a:rPr>
              <a:t> 10% on the gains exceeding Rs. 1 </a:t>
            </a:r>
            <a:r>
              <a:rPr lang="en-IN" sz="2200" u="sng" dirty="0" err="1" smtClean="0">
                <a:latin typeface="Tw Cen MT" pitchFamily="34" charset="0"/>
              </a:rPr>
              <a:t>Lakhs</a:t>
            </a:r>
            <a:r>
              <a:rPr lang="en-IN" sz="2200" u="sng" dirty="0" smtClean="0">
                <a:latin typeface="Tw Cen MT" pitchFamily="34" charset="0"/>
              </a:rPr>
              <a:t>.</a:t>
            </a:r>
            <a:endParaRPr lang="en-IN" sz="2200" dirty="0" smtClean="0">
              <a:latin typeface="Tw Cen MT" pitchFamily="34" charset="0"/>
            </a:endParaRPr>
          </a:p>
          <a:p>
            <a:endParaRPr lang="en-US" sz="2200" dirty="0">
              <a:latin typeface="Tw Cen MT" pitchFamily="34" charset="0"/>
            </a:endParaRPr>
          </a:p>
        </p:txBody>
      </p:sp>
      <p:pic>
        <p:nvPicPr>
          <p:cNvPr id="3" name="Picture 2">
            <a:extLst>
              <a:ext uri="{FF2B5EF4-FFF2-40B4-BE49-F238E27FC236}">
                <a16:creationId xmlns="" xmlns:a16="http://schemas.microsoft.com/office/drawing/2014/main" id="{5D4A25C5-2F55-4169-9998-01A5ACD7F39D}"/>
              </a:ext>
            </a:extLst>
          </p:cNvPr>
          <p:cNvPicPr>
            <a:picLocks noChangeAspect="1"/>
          </p:cNvPicPr>
          <p:nvPr/>
        </p:nvPicPr>
        <p:blipFill rotWithShape="1">
          <a:blip r:embed="rId3"/>
          <a:srcRect l="541" t="82474" r="1263" b="15395"/>
          <a:stretch/>
        </p:blipFill>
        <p:spPr>
          <a:xfrm>
            <a:off x="0" y="6723341"/>
            <a:ext cx="12192000" cy="148802"/>
          </a:xfrm>
          <a:prstGeom prst="rect">
            <a:avLst/>
          </a:prstGeom>
        </p:spPr>
      </p:pic>
    </p:spTree>
    <p:extLst>
      <p:ext uri="{BB962C8B-B14F-4D97-AF65-F5344CB8AC3E}">
        <p14:creationId xmlns="" xmlns:p14="http://schemas.microsoft.com/office/powerpoint/2010/main" val="23195889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8AFEF926-E9FC-4E97-AC66-52CBB5E8F1CC}"/>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
        <p:nvSpPr>
          <p:cNvPr id="3" name="Title 2"/>
          <p:cNvSpPr>
            <a:spLocks noGrp="1"/>
          </p:cNvSpPr>
          <p:nvPr>
            <p:ph type="title"/>
          </p:nvPr>
        </p:nvSpPr>
        <p:spPr/>
        <p:txBody>
          <a:bodyPr/>
          <a:lstStyle/>
          <a:p>
            <a:r>
              <a:rPr lang="en-US" dirty="0" smtClean="0">
                <a:latin typeface="Times New Roman" pitchFamily="18" charset="0"/>
                <a:cs typeface="Times New Roman" pitchFamily="18" charset="0"/>
              </a:rPr>
              <a:t>Cont…	</a:t>
            </a:r>
            <a:endParaRPr lang="en-US" dirty="0">
              <a:latin typeface="Times New Roman" pitchFamily="18" charset="0"/>
              <a:cs typeface="Times New Roman" pitchFamily="18" charset="0"/>
            </a:endParaRPr>
          </a:p>
        </p:txBody>
      </p:sp>
      <p:sp>
        <p:nvSpPr>
          <p:cNvPr id="4" name="Content Placeholder 3"/>
          <p:cNvSpPr>
            <a:spLocks noGrp="1"/>
          </p:cNvSpPr>
          <p:nvPr>
            <p:ph idx="1"/>
          </p:nvPr>
        </p:nvSpPr>
        <p:spPr>
          <a:xfrm>
            <a:off x="1579418" y="1447800"/>
            <a:ext cx="10332166" cy="4800600"/>
          </a:xfrm>
        </p:spPr>
        <p:txBody>
          <a:bodyPr>
            <a:normAutofit/>
          </a:bodyPr>
          <a:lstStyle/>
          <a:p>
            <a:r>
              <a:rPr lang="en-IN" sz="3200" b="1" dirty="0" smtClean="0">
                <a:latin typeface="Tw Cen MT" pitchFamily="34" charset="0"/>
              </a:rPr>
              <a:t>First and second provisos of Sec 48</a:t>
            </a:r>
            <a:r>
              <a:rPr lang="en-IN" sz="3200" dirty="0" smtClean="0">
                <a:latin typeface="Tw Cen MT" pitchFamily="34" charset="0"/>
              </a:rPr>
              <a:t> shall </a:t>
            </a:r>
            <a:r>
              <a:rPr lang="en-IN" sz="3200" b="1" dirty="0" smtClean="0">
                <a:latin typeface="Tw Cen MT" pitchFamily="34" charset="0"/>
              </a:rPr>
              <a:t>not apply</a:t>
            </a:r>
            <a:r>
              <a:rPr lang="en-IN" sz="3200" dirty="0" smtClean="0">
                <a:latin typeface="Tw Cen MT" pitchFamily="34" charset="0"/>
              </a:rPr>
              <a:t> to the capital gains arising from the transfer of a long-term capital asset being an equity share in a company or a unit of an equity oriented fund or a unit of a business trust referred to in </a:t>
            </a:r>
            <a:r>
              <a:rPr lang="en-IN" sz="3200" b="1" dirty="0" smtClean="0">
                <a:latin typeface="Tw Cen MT" pitchFamily="34" charset="0"/>
              </a:rPr>
              <a:t>section 112A.</a:t>
            </a:r>
            <a:endParaRPr lang="en-IN" sz="3200" dirty="0" smtClean="0">
              <a:latin typeface="Tw Cen MT" pitchFamily="34" charset="0"/>
            </a:endParaRPr>
          </a:p>
          <a:p>
            <a:endParaRPr lang="en-US" sz="3200" dirty="0">
              <a:latin typeface="Tw Cen MT" pitchFamily="34" charset="0"/>
            </a:endParaRPr>
          </a:p>
        </p:txBody>
      </p:sp>
    </p:spTree>
    <p:extLst>
      <p:ext uri="{BB962C8B-B14F-4D97-AF65-F5344CB8AC3E}">
        <p14:creationId xmlns="" xmlns:p14="http://schemas.microsoft.com/office/powerpoint/2010/main" val="38674428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2631ECC-177C-45E5-84DA-DB987904B539}"/>
              </a:ext>
            </a:extLst>
          </p:cNvPr>
          <p:cNvSpPr>
            <a:spLocks noGrp="1"/>
          </p:cNvSpPr>
          <p:nvPr>
            <p:ph type="ctrTitle"/>
          </p:nvPr>
        </p:nvSpPr>
        <p:spPr>
          <a:xfrm>
            <a:off x="2953789" y="2133280"/>
            <a:ext cx="9875520" cy="1472184"/>
          </a:xfrm>
        </p:spPr>
        <p:txBody>
          <a:bodyPr>
            <a:normAutofit/>
          </a:bodyPr>
          <a:lstStyle/>
          <a:p>
            <a:r>
              <a:rPr lang="en-IN" sz="4000" dirty="0" smtClean="0">
                <a:solidFill>
                  <a:srgbClr val="002060"/>
                </a:solidFill>
                <a:latin typeface="Times New Roman" panose="02020603050405020304" pitchFamily="18" charset="0"/>
                <a:cs typeface="Times New Roman" panose="02020603050405020304" pitchFamily="18" charset="0"/>
              </a:rPr>
              <a:t>             THANK </a:t>
            </a:r>
            <a:r>
              <a:rPr lang="en-IN" sz="4000" dirty="0">
                <a:solidFill>
                  <a:srgbClr val="002060"/>
                </a:solidFill>
                <a:latin typeface="Times New Roman" panose="02020603050405020304" pitchFamily="18" charset="0"/>
                <a:cs typeface="Times New Roman" panose="02020603050405020304" pitchFamily="18" charset="0"/>
              </a:rPr>
              <a:t>YOU</a:t>
            </a:r>
            <a:endParaRPr lang="en-IN" sz="4000" dirty="0"/>
          </a:p>
        </p:txBody>
      </p:sp>
      <p:sp>
        <p:nvSpPr>
          <p:cNvPr id="3" name="Subtitle 2">
            <a:extLst>
              <a:ext uri="{FF2B5EF4-FFF2-40B4-BE49-F238E27FC236}">
                <a16:creationId xmlns="" xmlns:a16="http://schemas.microsoft.com/office/drawing/2014/main" id="{CB961148-B853-4A83-950C-4AD81DDC78B6}"/>
              </a:ext>
            </a:extLst>
          </p:cNvPr>
          <p:cNvSpPr>
            <a:spLocks noGrp="1"/>
          </p:cNvSpPr>
          <p:nvPr>
            <p:ph type="subTitle" idx="1"/>
          </p:nvPr>
        </p:nvSpPr>
        <p:spPr>
          <a:xfrm>
            <a:off x="1524000" y="4959926"/>
            <a:ext cx="9144000" cy="297873"/>
          </a:xfrm>
        </p:spPr>
        <p:txBody>
          <a:bodyPr>
            <a:normAutofit fontScale="77500" lnSpcReduction="20000"/>
          </a:bodyPr>
          <a:lstStyle/>
          <a:p>
            <a:endParaRPr lang="en-IN" dirty="0"/>
          </a:p>
        </p:txBody>
      </p:sp>
      <p:pic>
        <p:nvPicPr>
          <p:cNvPr id="9" name="Picture 8">
            <a:extLst>
              <a:ext uri="{FF2B5EF4-FFF2-40B4-BE49-F238E27FC236}">
                <a16:creationId xmlns="" xmlns:a16="http://schemas.microsoft.com/office/drawing/2014/main" id="{D581B5C2-E367-41B3-BBA0-A9A09E604075}"/>
              </a:ext>
            </a:extLst>
          </p:cNvPr>
          <p:cNvPicPr>
            <a:picLocks noChangeAspect="1"/>
          </p:cNvPicPr>
          <p:nvPr/>
        </p:nvPicPr>
        <p:blipFill rotWithShape="1">
          <a:blip r:embed="rId2"/>
          <a:srcRect l="6300" t="71332" r="6325" b="11333"/>
          <a:stretch/>
        </p:blipFill>
        <p:spPr>
          <a:xfrm>
            <a:off x="1861676" y="5778342"/>
            <a:ext cx="8468648" cy="944999"/>
          </a:xfrm>
          <a:prstGeom prst="rect">
            <a:avLst/>
          </a:prstGeom>
        </p:spPr>
      </p:pic>
      <p:pic>
        <p:nvPicPr>
          <p:cNvPr id="10" name="Picture 9">
            <a:extLst>
              <a:ext uri="{FF2B5EF4-FFF2-40B4-BE49-F238E27FC236}">
                <a16:creationId xmlns="" xmlns:a16="http://schemas.microsoft.com/office/drawing/2014/main" id="{5FE49850-E169-43CA-9BCF-A5607F445352}"/>
              </a:ext>
            </a:extLst>
          </p:cNvPr>
          <p:cNvPicPr>
            <a:picLocks noChangeAspect="1"/>
          </p:cNvPicPr>
          <p:nvPr/>
        </p:nvPicPr>
        <p:blipFill rotWithShape="1">
          <a:blip r:embed="rId3"/>
          <a:srcRect l="541" t="82474" r="1263" b="15395"/>
          <a:stretch/>
        </p:blipFill>
        <p:spPr>
          <a:xfrm>
            <a:off x="0" y="6723341"/>
            <a:ext cx="12192000" cy="148802"/>
          </a:xfrm>
          <a:prstGeom prst="rect">
            <a:avLst/>
          </a:prstGeom>
        </p:spPr>
      </p:pic>
    </p:spTree>
    <p:extLst>
      <p:ext uri="{BB962C8B-B14F-4D97-AF65-F5344CB8AC3E}">
        <p14:creationId xmlns="" xmlns:p14="http://schemas.microsoft.com/office/powerpoint/2010/main" val="99534125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3200</TotalTime>
  <Words>200</Words>
  <Application>Microsoft Office PowerPoint</Application>
  <PresentationFormat>Custom</PresentationFormat>
  <Paragraphs>28</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Solstice</vt:lpstr>
      <vt:lpstr>LONG TERM CAPITAL GAIN ON EQUITY SHARE CAPITAL</vt:lpstr>
      <vt:lpstr>Determination of Cost of Acquisition on or before 31st January, 2018 </vt:lpstr>
      <vt:lpstr>Determination of fair market value </vt:lpstr>
      <vt:lpstr>Long-Term Capital Assets</vt:lpstr>
      <vt:lpstr>Cont…</vt:lpstr>
      <vt:lpstr>Amendments made by Finance Act 2018</vt:lpstr>
      <vt:lpstr>Cont… </vt:lpstr>
      <vt:lpstr>             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 L</dc:creator>
  <cp:lastModifiedBy>snt4</cp:lastModifiedBy>
  <cp:revision>498</cp:revision>
  <dcterms:created xsi:type="dcterms:W3CDTF">2018-01-03T12:04:39Z</dcterms:created>
  <dcterms:modified xsi:type="dcterms:W3CDTF">2019-03-09T11:37:52Z</dcterms:modified>
</cp:coreProperties>
</file>