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60" r:id="rId4"/>
    <p:sldId id="263" r:id="rId5"/>
    <p:sldId id="264" r:id="rId6"/>
    <p:sldId id="261" r:id="rId7"/>
    <p:sldId id="262" r:id="rId8"/>
    <p:sldId id="268" r:id="rId9"/>
    <p:sldId id="270" r:id="rId10"/>
    <p:sldId id="271" r:id="rId11"/>
    <p:sldId id="278" r:id="rId12"/>
    <p:sldId id="280" r:id="rId13"/>
    <p:sldId id="281" r:id="rId14"/>
    <p:sldId id="282" r:id="rId15"/>
    <p:sldId id="283" r:id="rId16"/>
    <p:sldId id="284" r:id="rId17"/>
    <p:sldId id="2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69" d="100"/>
          <a:sy n="69" d="100"/>
        </p:scale>
        <p:origin x="-696"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68E9C-A9A9-47FF-A881-A44C0A11E642}" type="datetimeFigureOut">
              <a:rPr lang="en-IN" smtClean="0"/>
              <a:pPr/>
              <a:t>18-04-2020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5362A-3EE0-46AF-8405-5861FE8BB3C8}" type="slidenum">
              <a:rPr lang="en-IN" smtClean="0"/>
              <a:pPr/>
              <a:t>‹#›</a:t>
            </a:fld>
            <a:endParaRPr lang="en-IN"/>
          </a:p>
        </p:txBody>
      </p:sp>
    </p:spTree>
    <p:extLst>
      <p:ext uri="{BB962C8B-B14F-4D97-AF65-F5344CB8AC3E}">
        <p14:creationId xmlns="" xmlns:p14="http://schemas.microsoft.com/office/powerpoint/2010/main" val="2471497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06F83D-3558-41C5-98AF-6176F8BA11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2D26C49E-E0A9-46FA-B962-46A7788C30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9D78C1F-DFD6-48FE-B893-1D9FECF16F22}"/>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5" name="Footer Placeholder 4">
            <a:extLst>
              <a:ext uri="{FF2B5EF4-FFF2-40B4-BE49-F238E27FC236}">
                <a16:creationId xmlns="" xmlns:a16="http://schemas.microsoft.com/office/drawing/2014/main" id="{7A7A29FF-D41B-4DA3-B3AF-689E014E268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EBCBD745-6499-4F0A-8E59-6DE590A1BE38}"/>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526759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B5FDA6-E130-42B5-A569-D173D2B668B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818AC57A-EE60-4ADE-AD8D-54C2AD4260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41055971-7F1F-470C-95CE-1CEC2658F33D}"/>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5" name="Footer Placeholder 4">
            <a:extLst>
              <a:ext uri="{FF2B5EF4-FFF2-40B4-BE49-F238E27FC236}">
                <a16:creationId xmlns="" xmlns:a16="http://schemas.microsoft.com/office/drawing/2014/main" id="{61727AB7-A1F2-4A24-A52D-B692EA845EE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5D87EEB5-BCD7-40FF-9B6F-C6F46763DEA0}"/>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2884903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AF7EC0B-CFAD-482D-8938-6249BF1DAD8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647B9438-AE9B-4E15-9DDD-B076309757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C4A93965-986B-4E19-AA4B-1C1D13FAABDF}"/>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5" name="Footer Placeholder 4">
            <a:extLst>
              <a:ext uri="{FF2B5EF4-FFF2-40B4-BE49-F238E27FC236}">
                <a16:creationId xmlns="" xmlns:a16="http://schemas.microsoft.com/office/drawing/2014/main" id="{544565A7-DFEA-47DF-BB1C-72283890677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B3FDBE68-800D-4C7F-83C9-FBB27B5F0F40}"/>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1185641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9D561B-F22A-4128-81CD-030E4246EFE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FAD400CD-AAFD-4720-A346-B1ADD04DA9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0415A30B-7EEE-427B-B61E-906805C4DDED}"/>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5" name="Footer Placeholder 4">
            <a:extLst>
              <a:ext uri="{FF2B5EF4-FFF2-40B4-BE49-F238E27FC236}">
                <a16:creationId xmlns="" xmlns:a16="http://schemas.microsoft.com/office/drawing/2014/main" id="{52DE1A25-2A6E-4BFB-9E98-4CBDAA4A038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4FDB3EE4-F379-4565-BE7F-F9EAEE0668EE}"/>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1394234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4427FD-A45C-4A1A-9BC9-C33D5F4779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9BAEF3D3-B05E-4AE0-9442-83E3952C26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92C475-8F45-43A3-A198-229D655709BF}"/>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5" name="Footer Placeholder 4">
            <a:extLst>
              <a:ext uri="{FF2B5EF4-FFF2-40B4-BE49-F238E27FC236}">
                <a16:creationId xmlns="" xmlns:a16="http://schemas.microsoft.com/office/drawing/2014/main" id="{3E0CEA1B-4BF3-4101-84A7-F7AF0A398C7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4715BE10-1A3D-4950-B72B-423A317601F2}"/>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262971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771B354-C5CB-4F12-AC16-57C441E9CEE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A37804E7-FCE0-4C0E-B68D-EF49FAA9B4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5CCF4EFB-78B9-473A-AF42-DB31B79587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9644225E-991C-4E5F-8CB1-4C6368FBEA22}"/>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6" name="Footer Placeholder 5">
            <a:extLst>
              <a:ext uri="{FF2B5EF4-FFF2-40B4-BE49-F238E27FC236}">
                <a16:creationId xmlns="" xmlns:a16="http://schemas.microsoft.com/office/drawing/2014/main" id="{2BEF16D4-8BEF-4DFE-B164-7F1C35094D6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8465EF33-B6A1-4577-A3A0-C7FED16C54BD}"/>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1492847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A20AD2B-FE83-4278-B92C-D5CBFB953A3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1A5F6E4C-7AD1-4687-A56E-39436FB574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81503202-F6A8-42F1-B5F9-3CE86A88DD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8DFB2DA2-400A-4C8B-A711-EC58B39D5B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089E6E76-4309-43B3-80A3-FE32FD6140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49E806B6-2057-418E-80B2-5B497F81DD66}"/>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8" name="Footer Placeholder 7">
            <a:extLst>
              <a:ext uri="{FF2B5EF4-FFF2-40B4-BE49-F238E27FC236}">
                <a16:creationId xmlns="" xmlns:a16="http://schemas.microsoft.com/office/drawing/2014/main" id="{C10D443C-C8A3-433F-8430-B4CEA7CB666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 xmlns:a16="http://schemas.microsoft.com/office/drawing/2014/main" id="{4BE031B1-3F50-4E8C-957F-CCA8650B5648}"/>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4116471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DB5513-02C6-453C-BA91-3101C178867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C8468448-9822-416E-B5AD-F7E088A39C11}"/>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4" name="Footer Placeholder 3">
            <a:extLst>
              <a:ext uri="{FF2B5EF4-FFF2-40B4-BE49-F238E27FC236}">
                <a16:creationId xmlns="" xmlns:a16="http://schemas.microsoft.com/office/drawing/2014/main" id="{3D2D599D-385E-4391-BC99-0CE83EADB06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 xmlns:a16="http://schemas.microsoft.com/office/drawing/2014/main" id="{254C7555-F078-46CC-9D82-EC46372D1B5D}"/>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2932806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282EDF2-19C2-4ED6-845B-9A1883E77C80}"/>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3" name="Footer Placeholder 2">
            <a:extLst>
              <a:ext uri="{FF2B5EF4-FFF2-40B4-BE49-F238E27FC236}">
                <a16:creationId xmlns="" xmlns:a16="http://schemas.microsoft.com/office/drawing/2014/main" id="{38233D3B-9649-475C-A8C1-B80EDC96520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 xmlns:a16="http://schemas.microsoft.com/office/drawing/2014/main" id="{A1BDBA5D-9E2D-459F-A7D1-B5E7A7E00685}"/>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2933104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4C6A8D-F973-49D4-86B3-5AABA04682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84EFBDB6-3D77-4817-90FD-0D54EE6443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1C6C708A-ACCA-4275-A511-2BD938CA66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3229532-712B-4748-8A97-F6181EAC8287}"/>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6" name="Footer Placeholder 5">
            <a:extLst>
              <a:ext uri="{FF2B5EF4-FFF2-40B4-BE49-F238E27FC236}">
                <a16:creationId xmlns="" xmlns:a16="http://schemas.microsoft.com/office/drawing/2014/main" id="{80C99D26-A208-45F8-AFA8-0EACDE8872B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991412DE-8176-4AFA-B592-CAA969FFB640}"/>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1530749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92EF62-3D53-4F45-8EF1-10C627021D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B362C594-1735-4E43-8D56-EB5725A078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CBB95C0D-5884-4749-BC42-20DA5FB848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F985D049-DA86-4C07-A5DE-93A3674BE9F0}"/>
              </a:ext>
            </a:extLst>
          </p:cNvPr>
          <p:cNvSpPr>
            <a:spLocks noGrp="1"/>
          </p:cNvSpPr>
          <p:nvPr>
            <p:ph type="dt" sz="half" idx="10"/>
          </p:nvPr>
        </p:nvSpPr>
        <p:spPr/>
        <p:txBody>
          <a:bodyPr/>
          <a:lstStyle/>
          <a:p>
            <a:fld id="{01621C3F-5E9D-4491-A03C-D5979D434B55}" type="datetimeFigureOut">
              <a:rPr lang="en-IN" smtClean="0"/>
              <a:pPr/>
              <a:t>18-04-2020</a:t>
            </a:fld>
            <a:endParaRPr lang="en-IN"/>
          </a:p>
        </p:txBody>
      </p:sp>
      <p:sp>
        <p:nvSpPr>
          <p:cNvPr id="6" name="Footer Placeholder 5">
            <a:extLst>
              <a:ext uri="{FF2B5EF4-FFF2-40B4-BE49-F238E27FC236}">
                <a16:creationId xmlns="" xmlns:a16="http://schemas.microsoft.com/office/drawing/2014/main" id="{A05E5896-17CF-464F-B620-FBC94342F92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F8303731-48BD-482D-B996-38B1544ACAA6}"/>
              </a:ext>
            </a:extLst>
          </p:cNvPr>
          <p:cNvSpPr>
            <a:spLocks noGrp="1"/>
          </p:cNvSpPr>
          <p:nvPr>
            <p:ph type="sldNum" sz="quarter" idx="12"/>
          </p:nvPr>
        </p:nvSpPr>
        <p:spPr/>
        <p:txBody>
          <a:body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1362917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7A69810-437D-453C-9B78-CF16C16802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BE26BAFE-75A4-4670-B042-9CA7799081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CA4B5C63-CC26-42BF-B8C0-FFDFEE7D1C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21C3F-5E9D-4491-A03C-D5979D434B55}" type="datetimeFigureOut">
              <a:rPr lang="en-IN" smtClean="0"/>
              <a:pPr/>
              <a:t>18-04-2020</a:t>
            </a:fld>
            <a:endParaRPr lang="en-IN"/>
          </a:p>
        </p:txBody>
      </p:sp>
      <p:sp>
        <p:nvSpPr>
          <p:cNvPr id="5" name="Footer Placeholder 4">
            <a:extLst>
              <a:ext uri="{FF2B5EF4-FFF2-40B4-BE49-F238E27FC236}">
                <a16:creationId xmlns="" xmlns:a16="http://schemas.microsoft.com/office/drawing/2014/main" id="{0443F387-3E3E-4450-9646-AC75F50031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 xmlns:a16="http://schemas.microsoft.com/office/drawing/2014/main" id="{7E794273-60E3-4A09-95C9-9E7874DDA6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6F013-733A-4B41-9561-D0845E9DA9E5}" type="slidenum">
              <a:rPr lang="en-IN" smtClean="0"/>
              <a:pPr/>
              <a:t>‹#›</a:t>
            </a:fld>
            <a:endParaRPr lang="en-IN"/>
          </a:p>
        </p:txBody>
      </p:sp>
    </p:spTree>
    <p:extLst>
      <p:ext uri="{BB962C8B-B14F-4D97-AF65-F5344CB8AC3E}">
        <p14:creationId xmlns="" xmlns:p14="http://schemas.microsoft.com/office/powerpoint/2010/main" val="1109125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l="-10000" r="-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29D7B8-01AD-4725-B890-96F88FD1C95B}"/>
              </a:ext>
            </a:extLst>
          </p:cNvPr>
          <p:cNvSpPr>
            <a:spLocks noGrp="1"/>
          </p:cNvSpPr>
          <p:nvPr>
            <p:ph type="ctrTitle"/>
          </p:nvPr>
        </p:nvSpPr>
        <p:spPr>
          <a:xfrm>
            <a:off x="3788905" y="573720"/>
            <a:ext cx="9144000" cy="2387600"/>
          </a:xfrm>
        </p:spPr>
        <p:txBody>
          <a:bodyPr>
            <a:normAutofit/>
          </a:bodyPr>
          <a:lstStyle/>
          <a:p>
            <a:r>
              <a:rPr lang="en-IN" sz="6700" b="1" dirty="0" err="1" smtClean="0">
                <a:latin typeface="Castellar" panose="020A0402060406010301" pitchFamily="18" charset="0"/>
              </a:rPr>
              <a:t>msme</a:t>
            </a:r>
            <a:endParaRPr lang="en-IN" b="1" dirty="0">
              <a:latin typeface="Castellar" panose="020A0402060406010301" pitchFamily="18" charset="0"/>
            </a:endParaRPr>
          </a:p>
        </p:txBody>
      </p:sp>
      <p:sp>
        <p:nvSpPr>
          <p:cNvPr id="3" name="Subtitle 2">
            <a:extLst>
              <a:ext uri="{FF2B5EF4-FFF2-40B4-BE49-F238E27FC236}">
                <a16:creationId xmlns="" xmlns:a16="http://schemas.microsoft.com/office/drawing/2014/main" id="{7C73AAB9-C509-4F8F-AE0C-42A31DFA3B61}"/>
              </a:ext>
            </a:extLst>
          </p:cNvPr>
          <p:cNvSpPr>
            <a:spLocks noGrp="1"/>
          </p:cNvSpPr>
          <p:nvPr>
            <p:ph type="subTitle" idx="1"/>
          </p:nvPr>
        </p:nvSpPr>
        <p:spPr>
          <a:xfrm>
            <a:off x="5603626" y="5764993"/>
            <a:ext cx="9144000" cy="1655762"/>
          </a:xfrm>
        </p:spPr>
        <p:txBody>
          <a:bodyPr/>
          <a:lstStyle/>
          <a:p>
            <a:r>
              <a:rPr lang="en-IN" sz="2800" b="1" dirty="0">
                <a:latin typeface="Bahnschrift SemiLight SemiConde" pitchFamily="34" charset="0"/>
              </a:rPr>
              <a:t>BY </a:t>
            </a:r>
            <a:r>
              <a:rPr lang="en-IN" sz="2800" b="1" dirty="0" smtClean="0">
                <a:latin typeface="Bahnschrift SemiLight SemiConde" pitchFamily="34" charset="0"/>
              </a:rPr>
              <a:t>DIVYA GOSWAMI</a:t>
            </a:r>
            <a:endParaRPr lang="en-IN" sz="2800" b="1" dirty="0">
              <a:latin typeface="Bahnschrift SemiLight SemiConde" pitchFamily="34" charset="0"/>
            </a:endParaRPr>
          </a:p>
          <a:p>
            <a:r>
              <a:rPr lang="en-IN" sz="2800" b="1" dirty="0" smtClean="0">
                <a:latin typeface="Bahnschrift SemiLight SemiConde" pitchFamily="34" charset="0"/>
              </a:rPr>
              <a:t>COMPANY SECRETARY</a:t>
            </a:r>
            <a:endParaRPr lang="en-IN" sz="2800" b="1" dirty="0">
              <a:latin typeface="Bahnschrift SemiLight SemiConde" pitchFamily="34" charset="0"/>
            </a:endParaRPr>
          </a:p>
          <a:p>
            <a:endParaRPr lang="en-IN" b="1" dirty="0">
              <a:latin typeface="Bradley Hand ITC" panose="03070402050302030203" pitchFamily="66" charset="0"/>
            </a:endParaRPr>
          </a:p>
        </p:txBody>
      </p:sp>
      <p:grpSp>
        <p:nvGrpSpPr>
          <p:cNvPr id="4" name="Group 3">
            <a:extLst>
              <a:ext uri="{FF2B5EF4-FFF2-40B4-BE49-F238E27FC236}">
                <a16:creationId xmlns="" xmlns:a16="http://schemas.microsoft.com/office/drawing/2014/main" id="{EE1F87E3-8DD0-4C0A-B9BA-AB6818F5CEC3}"/>
              </a:ext>
            </a:extLst>
          </p:cNvPr>
          <p:cNvGrpSpPr/>
          <p:nvPr/>
        </p:nvGrpSpPr>
        <p:grpSpPr>
          <a:xfrm>
            <a:off x="0" y="5735637"/>
            <a:ext cx="12192000" cy="1136506"/>
            <a:chOff x="0" y="5735637"/>
            <a:chExt cx="12192000" cy="1136506"/>
          </a:xfrm>
        </p:grpSpPr>
        <p:pic>
          <p:nvPicPr>
            <p:cNvPr id="5" name="Picture 4">
              <a:extLst>
                <a:ext uri="{FF2B5EF4-FFF2-40B4-BE49-F238E27FC236}">
                  <a16:creationId xmlns="" xmlns:a16="http://schemas.microsoft.com/office/drawing/2014/main" id="{22D6A295-6B45-4017-9DEB-0B792BA8C517}"/>
                </a:ext>
              </a:extLst>
            </p:cNvPr>
            <p:cNvPicPr>
              <a:picLocks noChangeAspect="1"/>
            </p:cNvPicPr>
            <p:nvPr/>
          </p:nvPicPr>
          <p:blipFill rotWithShape="1">
            <a:blip r:embed="rId3" cstate="print"/>
            <a:srcRect l="16701" t="34913" r="16881" b="40943"/>
            <a:stretch/>
          </p:blipFill>
          <p:spPr>
            <a:xfrm>
              <a:off x="3967636" y="5735637"/>
              <a:ext cx="4105899" cy="839553"/>
            </a:xfrm>
            <a:prstGeom prst="rect">
              <a:avLst/>
            </a:prstGeom>
          </p:spPr>
        </p:pic>
        <p:pic>
          <p:nvPicPr>
            <p:cNvPr id="6" name="Picture 5">
              <a:extLst>
                <a:ext uri="{FF2B5EF4-FFF2-40B4-BE49-F238E27FC236}">
                  <a16:creationId xmlns="" xmlns:a16="http://schemas.microsoft.com/office/drawing/2014/main" id="{79718D43-E7A4-4460-9B37-7DE8880284D0}"/>
                </a:ext>
              </a:extLst>
            </p:cNvPr>
            <p:cNvPicPr>
              <a:picLocks noChangeAspect="1"/>
            </p:cNvPicPr>
            <p:nvPr/>
          </p:nvPicPr>
          <p:blipFill rotWithShape="1">
            <a:blip r:embed="rId4"/>
            <a:srcRect l="541" t="82474" r="1263" b="15395"/>
            <a:stretch/>
          </p:blipFill>
          <p:spPr>
            <a:xfrm>
              <a:off x="0" y="6723341"/>
              <a:ext cx="12192000" cy="148802"/>
            </a:xfrm>
            <a:prstGeom prst="rect">
              <a:avLst/>
            </a:prstGeom>
          </p:spPr>
        </p:pic>
      </p:grpSp>
    </p:spTree>
    <p:extLst>
      <p:ext uri="{BB962C8B-B14F-4D97-AF65-F5344CB8AC3E}">
        <p14:creationId xmlns="" xmlns:p14="http://schemas.microsoft.com/office/powerpoint/2010/main" val="1586166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C8B61-07ED-4C9A-9F3A-1F2E72E77D1E}"/>
              </a:ext>
            </a:extLst>
          </p:cNvPr>
          <p:cNvSpPr>
            <a:spLocks noGrp="1"/>
          </p:cNvSpPr>
          <p:nvPr>
            <p:ph type="title"/>
          </p:nvPr>
        </p:nvSpPr>
        <p:spPr/>
        <p:txBody>
          <a:bodyPr/>
          <a:lstStyle/>
          <a:p>
            <a:pPr>
              <a:buFont typeface="Wingdings" pitchFamily="2" charset="2"/>
              <a:buChar char="v"/>
            </a:pPr>
            <a:r>
              <a:rPr lang="en-US" b="1" dirty="0" smtClean="0"/>
              <a:t>Exemption to this rule-Who should not file </a:t>
            </a:r>
            <a:br>
              <a:rPr lang="en-US" b="1" dirty="0" smtClean="0"/>
            </a:br>
            <a:r>
              <a:rPr lang="en-US" b="1" dirty="0" smtClean="0"/>
              <a:t>    the form?</a:t>
            </a:r>
            <a:endParaRPr lang="en-US" dirty="0"/>
          </a:p>
        </p:txBody>
      </p:sp>
      <p:sp>
        <p:nvSpPr>
          <p:cNvPr id="3" name="Content Placeholder 2">
            <a:extLst>
              <a:ext uri="{FF2B5EF4-FFF2-40B4-BE49-F238E27FC236}">
                <a16:creationId xmlns="" xmlns:a16="http://schemas.microsoft.com/office/drawing/2014/main" id="{2FBBB48A-CF45-4A9C-94DD-B69CEE0115E1}"/>
              </a:ext>
            </a:extLst>
          </p:cNvPr>
          <p:cNvSpPr>
            <a:spLocks noGrp="1"/>
          </p:cNvSpPr>
          <p:nvPr>
            <p:ph idx="1"/>
          </p:nvPr>
        </p:nvSpPr>
        <p:spPr>
          <a:xfrm>
            <a:off x="838200" y="1717964"/>
            <a:ext cx="10515600" cy="4626109"/>
          </a:xfrm>
        </p:spPr>
        <p:txBody>
          <a:bodyPr>
            <a:normAutofit/>
          </a:bodyPr>
          <a:lstStyle/>
          <a:p>
            <a:pPr fontAlgn="base"/>
            <a:r>
              <a:rPr lang="en-US" dirty="0" smtClean="0"/>
              <a:t>This Rule is not applicable for all the Companies but only for those </a:t>
            </a:r>
            <a:r>
              <a:rPr lang="en-US" dirty="0" smtClean="0">
                <a:solidFill>
                  <a:srgbClr val="FF0000"/>
                </a:solidFill>
              </a:rPr>
              <a:t>Specified Companies </a:t>
            </a:r>
            <a:r>
              <a:rPr lang="en-US" dirty="0" smtClean="0"/>
              <a:t>whose dues to MSMEs suppliers </a:t>
            </a:r>
            <a:r>
              <a:rPr lang="en-US" dirty="0" smtClean="0">
                <a:solidFill>
                  <a:srgbClr val="FF0000"/>
                </a:solidFill>
              </a:rPr>
              <a:t>exceed 45 days from the date of acceptance or deemed acceptance of the goods or services</a:t>
            </a:r>
            <a:r>
              <a:rPr lang="en-US" dirty="0" smtClean="0"/>
              <a:t> under the provisions under section 9 of the MSME Development Act, 2006.</a:t>
            </a:r>
          </a:p>
          <a:p>
            <a:pPr fontAlgn="base"/>
            <a:r>
              <a:rPr lang="en-US" dirty="0" smtClean="0"/>
              <a:t>If the payment against supplier exceeds 45 days but the supplier/Creditors </a:t>
            </a:r>
            <a:r>
              <a:rPr lang="en-US" dirty="0" smtClean="0">
                <a:solidFill>
                  <a:srgbClr val="FF0000"/>
                </a:solidFill>
              </a:rPr>
              <a:t>gives a declaration that they do not fell under the category of Micro or small Enterprises.</a:t>
            </a:r>
          </a:p>
          <a:p>
            <a:pPr>
              <a:buNone/>
            </a:pPr>
            <a:endParaRPr lang="en-IN" dirty="0"/>
          </a:p>
        </p:txBody>
      </p:sp>
      <p:pic>
        <p:nvPicPr>
          <p:cNvPr id="4" name="Picture 3">
            <a:extLst>
              <a:ext uri="{FF2B5EF4-FFF2-40B4-BE49-F238E27FC236}">
                <a16:creationId xmlns="" xmlns:a16="http://schemas.microsoft.com/office/drawing/2014/main" id="{A25A4365-F8FA-4A31-9FC3-00B68A005035}"/>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3327226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C8B61-07ED-4C9A-9F3A-1F2E72E77D1E}"/>
              </a:ext>
            </a:extLst>
          </p:cNvPr>
          <p:cNvSpPr>
            <a:spLocks noGrp="1"/>
          </p:cNvSpPr>
          <p:nvPr>
            <p:ph type="title"/>
          </p:nvPr>
        </p:nvSpPr>
        <p:spPr/>
        <p:txBody>
          <a:bodyPr/>
          <a:lstStyle/>
          <a:p>
            <a:pPr>
              <a:buFont typeface="Wingdings" pitchFamily="2" charset="2"/>
              <a:buChar char="v"/>
            </a:pPr>
            <a:r>
              <a:rPr lang="en-US" b="1" dirty="0" smtClean="0"/>
              <a:t>Penalty</a:t>
            </a:r>
            <a:endParaRPr lang="en-US" dirty="0"/>
          </a:p>
        </p:txBody>
      </p:sp>
      <p:sp>
        <p:nvSpPr>
          <p:cNvPr id="3" name="Content Placeholder 2">
            <a:extLst>
              <a:ext uri="{FF2B5EF4-FFF2-40B4-BE49-F238E27FC236}">
                <a16:creationId xmlns="" xmlns:a16="http://schemas.microsoft.com/office/drawing/2014/main" id="{2FBBB48A-CF45-4A9C-94DD-B69CEE0115E1}"/>
              </a:ext>
            </a:extLst>
          </p:cNvPr>
          <p:cNvSpPr>
            <a:spLocks noGrp="1"/>
          </p:cNvSpPr>
          <p:nvPr>
            <p:ph idx="1"/>
          </p:nvPr>
        </p:nvSpPr>
        <p:spPr>
          <a:xfrm>
            <a:off x="838200" y="1717964"/>
            <a:ext cx="10515600" cy="4626109"/>
          </a:xfrm>
        </p:spPr>
        <p:txBody>
          <a:bodyPr>
            <a:normAutofit/>
          </a:bodyPr>
          <a:lstStyle/>
          <a:p>
            <a:pPr fontAlgn="base"/>
            <a:r>
              <a:rPr lang="en-US" dirty="0" smtClean="0"/>
              <a:t>A failure to comply with the Order, shall attract a fine which is extendable to </a:t>
            </a:r>
            <a:r>
              <a:rPr lang="en-US" dirty="0" smtClean="0">
                <a:solidFill>
                  <a:srgbClr val="FF0000"/>
                </a:solidFill>
              </a:rPr>
              <a:t>twenty-five thousand rupees</a:t>
            </a:r>
            <a:r>
              <a:rPr lang="en-US" dirty="0" smtClean="0"/>
              <a:t>. Further, any officer in default of the Specified Company shall be punishable with </a:t>
            </a:r>
            <a:r>
              <a:rPr lang="en-US" dirty="0" smtClean="0">
                <a:solidFill>
                  <a:srgbClr val="FF0000"/>
                </a:solidFill>
              </a:rPr>
              <a:t>imprisonment</a:t>
            </a:r>
            <a:r>
              <a:rPr lang="en-US" dirty="0" smtClean="0"/>
              <a:t> which can extend to a period of </a:t>
            </a:r>
            <a:r>
              <a:rPr lang="en-US" dirty="0" smtClean="0">
                <a:solidFill>
                  <a:srgbClr val="FF0000"/>
                </a:solidFill>
              </a:rPr>
              <a:t>six months </a:t>
            </a:r>
            <a:r>
              <a:rPr lang="en-US" dirty="0" smtClean="0"/>
              <a:t>or fine which can extend to </a:t>
            </a:r>
            <a:r>
              <a:rPr lang="en-US" dirty="0" smtClean="0">
                <a:solidFill>
                  <a:srgbClr val="FF0000"/>
                </a:solidFill>
              </a:rPr>
              <a:t>three </a:t>
            </a:r>
            <a:r>
              <a:rPr lang="en-US" dirty="0" err="1" smtClean="0">
                <a:solidFill>
                  <a:srgbClr val="FF0000"/>
                </a:solidFill>
              </a:rPr>
              <a:t>lakhs</a:t>
            </a:r>
            <a:r>
              <a:rPr lang="en-US" dirty="0" smtClean="0">
                <a:solidFill>
                  <a:srgbClr val="FF0000"/>
                </a:solidFill>
              </a:rPr>
              <a:t> rupees</a:t>
            </a:r>
            <a:r>
              <a:rPr lang="en-US" dirty="0" smtClean="0"/>
              <a:t>, but </a:t>
            </a:r>
            <a:r>
              <a:rPr lang="en-US" dirty="0" smtClean="0">
                <a:solidFill>
                  <a:srgbClr val="FF0000"/>
                </a:solidFill>
              </a:rPr>
              <a:t>not less than twenty-five thousand rupees or both</a:t>
            </a:r>
            <a:r>
              <a:rPr lang="en-US" dirty="0" smtClean="0"/>
              <a:t>. If the payment against supplier exceeds 45 days but the supplier/Creditors gives a declaration that they do not fell under the category of Micro or small Enterprises.</a:t>
            </a:r>
          </a:p>
          <a:p>
            <a:pPr>
              <a:buNone/>
            </a:pPr>
            <a:endParaRPr lang="en-IN" dirty="0"/>
          </a:p>
        </p:txBody>
      </p:sp>
      <p:pic>
        <p:nvPicPr>
          <p:cNvPr id="4" name="Picture 3">
            <a:extLst>
              <a:ext uri="{FF2B5EF4-FFF2-40B4-BE49-F238E27FC236}">
                <a16:creationId xmlns="" xmlns:a16="http://schemas.microsoft.com/office/drawing/2014/main" id="{A25A4365-F8FA-4A31-9FC3-00B68A005035}"/>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3327226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C8B61-07ED-4C9A-9F3A-1F2E72E77D1E}"/>
              </a:ext>
            </a:extLst>
          </p:cNvPr>
          <p:cNvSpPr>
            <a:spLocks noGrp="1"/>
          </p:cNvSpPr>
          <p:nvPr>
            <p:ph type="title"/>
          </p:nvPr>
        </p:nvSpPr>
        <p:spPr/>
        <p:txBody>
          <a:bodyPr/>
          <a:lstStyle/>
          <a:p>
            <a:pPr>
              <a:buFont typeface="Wingdings" pitchFamily="2" charset="2"/>
              <a:buChar char="v"/>
            </a:pPr>
            <a:r>
              <a:rPr lang="en-US" b="1" dirty="0" smtClean="0"/>
              <a:t>Conclusion</a:t>
            </a:r>
            <a:endParaRPr lang="en-US" dirty="0"/>
          </a:p>
        </p:txBody>
      </p:sp>
      <p:sp>
        <p:nvSpPr>
          <p:cNvPr id="3" name="Content Placeholder 2">
            <a:extLst>
              <a:ext uri="{FF2B5EF4-FFF2-40B4-BE49-F238E27FC236}">
                <a16:creationId xmlns="" xmlns:a16="http://schemas.microsoft.com/office/drawing/2014/main" id="{2FBBB48A-CF45-4A9C-94DD-B69CEE0115E1}"/>
              </a:ext>
            </a:extLst>
          </p:cNvPr>
          <p:cNvSpPr>
            <a:spLocks noGrp="1"/>
          </p:cNvSpPr>
          <p:nvPr>
            <p:ph idx="1"/>
          </p:nvPr>
        </p:nvSpPr>
        <p:spPr>
          <a:xfrm>
            <a:off x="838200" y="1717964"/>
            <a:ext cx="10515600" cy="4626109"/>
          </a:xfrm>
        </p:spPr>
        <p:txBody>
          <a:bodyPr>
            <a:normAutofit/>
          </a:bodyPr>
          <a:lstStyle/>
          <a:p>
            <a:pPr fontAlgn="base"/>
            <a:r>
              <a:rPr lang="en-US" dirty="0" smtClean="0"/>
              <a:t>The introduction of MSME-1 is another initiative by the present government to strengthen the micro and small enterprises by prescribing a mandatory filing regime twice a year by their large customers.</a:t>
            </a:r>
            <a:endParaRPr lang="en-IN" dirty="0"/>
          </a:p>
        </p:txBody>
      </p:sp>
      <p:pic>
        <p:nvPicPr>
          <p:cNvPr id="4" name="Picture 3">
            <a:extLst>
              <a:ext uri="{FF2B5EF4-FFF2-40B4-BE49-F238E27FC236}">
                <a16:creationId xmlns="" xmlns:a16="http://schemas.microsoft.com/office/drawing/2014/main" id="{A25A4365-F8FA-4A31-9FC3-00B68A005035}"/>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3327226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C8B61-07ED-4C9A-9F3A-1F2E72E77D1E}"/>
              </a:ext>
            </a:extLst>
          </p:cNvPr>
          <p:cNvSpPr>
            <a:spLocks noGrp="1"/>
          </p:cNvSpPr>
          <p:nvPr>
            <p:ph type="title"/>
          </p:nvPr>
        </p:nvSpPr>
        <p:spPr/>
        <p:txBody>
          <a:bodyPr/>
          <a:lstStyle/>
          <a:p>
            <a:pPr>
              <a:buFont typeface="Wingdings" pitchFamily="2" charset="2"/>
              <a:buChar char="v"/>
            </a:pPr>
            <a:r>
              <a:rPr lang="en-US" b="1" dirty="0" smtClean="0"/>
              <a:t>Examples of MSMEs</a:t>
            </a:r>
            <a:endParaRPr lang="en-US" dirty="0"/>
          </a:p>
        </p:txBody>
      </p:sp>
      <p:pic>
        <p:nvPicPr>
          <p:cNvPr id="4" name="Picture 3">
            <a:extLst>
              <a:ext uri="{FF2B5EF4-FFF2-40B4-BE49-F238E27FC236}">
                <a16:creationId xmlns="" xmlns:a16="http://schemas.microsoft.com/office/drawing/2014/main" id="{A25A4365-F8FA-4A31-9FC3-00B68A005035}"/>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pic>
        <p:nvPicPr>
          <p:cNvPr id="5" name="Content Placeholder 4" descr="Indian Handicrafts Images, Stock Photos &amp; Vectors | Shutterstock"/>
          <p:cNvPicPr>
            <a:picLocks noGrp="1"/>
          </p:cNvPicPr>
          <p:nvPr>
            <p:ph idx="1"/>
          </p:nvPr>
        </p:nvPicPr>
        <p:blipFill>
          <a:blip r:embed="rId3"/>
          <a:srcRect/>
          <a:stretch>
            <a:fillRect/>
          </a:stretch>
        </p:blipFill>
        <p:spPr bwMode="auto">
          <a:xfrm>
            <a:off x="595746" y="1690255"/>
            <a:ext cx="5278581" cy="3643745"/>
          </a:xfrm>
          <a:prstGeom prst="rect">
            <a:avLst/>
          </a:prstGeom>
          <a:noFill/>
          <a:ln w="9525">
            <a:noFill/>
            <a:miter lim="800000"/>
            <a:headEnd/>
            <a:tailEnd/>
          </a:ln>
        </p:spPr>
      </p:pic>
      <p:pic>
        <p:nvPicPr>
          <p:cNvPr id="6" name="Picture 5" descr="35 Unique Handicrafts and Geographical Indications in India"/>
          <p:cNvPicPr/>
          <p:nvPr/>
        </p:nvPicPr>
        <p:blipFill>
          <a:blip r:embed="rId4"/>
          <a:srcRect/>
          <a:stretch>
            <a:fillRect/>
          </a:stretch>
        </p:blipFill>
        <p:spPr bwMode="auto">
          <a:xfrm>
            <a:off x="6539346" y="1773382"/>
            <a:ext cx="4982392" cy="3240045"/>
          </a:xfrm>
          <a:prstGeom prst="rect">
            <a:avLst/>
          </a:prstGeom>
          <a:noFill/>
          <a:ln w="9525">
            <a:noFill/>
            <a:miter lim="800000"/>
            <a:headEnd/>
            <a:tailEnd/>
          </a:ln>
        </p:spPr>
      </p:pic>
      <p:sp>
        <p:nvSpPr>
          <p:cNvPr id="7" name="Rectangle 6"/>
          <p:cNvSpPr/>
          <p:nvPr/>
        </p:nvSpPr>
        <p:spPr>
          <a:xfrm>
            <a:off x="4168401" y="5569527"/>
            <a:ext cx="5862290" cy="523220"/>
          </a:xfrm>
          <a:prstGeom prst="rect">
            <a:avLst/>
          </a:prstGeom>
        </p:spPr>
        <p:txBody>
          <a:bodyPr wrap="square">
            <a:spAutoFit/>
          </a:bodyPr>
          <a:lstStyle/>
          <a:p>
            <a:r>
              <a:rPr lang="en-US" sz="2800" b="1" dirty="0" smtClean="0"/>
              <a:t>Different Handicrafts of India</a:t>
            </a:r>
            <a:endParaRPr lang="en-US" sz="2800" dirty="0"/>
          </a:p>
        </p:txBody>
      </p:sp>
    </p:spTree>
    <p:extLst>
      <p:ext uri="{BB962C8B-B14F-4D97-AF65-F5344CB8AC3E}">
        <p14:creationId xmlns="" xmlns:p14="http://schemas.microsoft.com/office/powerpoint/2010/main" val="3327226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C8B61-07ED-4C9A-9F3A-1F2E72E77D1E}"/>
              </a:ext>
            </a:extLst>
          </p:cNvPr>
          <p:cNvSpPr>
            <a:spLocks noGrp="1"/>
          </p:cNvSpPr>
          <p:nvPr>
            <p:ph type="title"/>
          </p:nvPr>
        </p:nvSpPr>
        <p:spPr>
          <a:xfrm>
            <a:off x="796637" y="0"/>
            <a:ext cx="10515600" cy="951057"/>
          </a:xfrm>
        </p:spPr>
        <p:txBody>
          <a:bodyPr/>
          <a:lstStyle/>
          <a:p>
            <a:pPr>
              <a:buFont typeface="Wingdings" pitchFamily="2" charset="2"/>
              <a:buChar char="v"/>
            </a:pPr>
            <a:r>
              <a:rPr lang="en-US" b="1" dirty="0" smtClean="0"/>
              <a:t>Examples of MSMEs</a:t>
            </a:r>
            <a:endParaRPr lang="en-US" dirty="0"/>
          </a:p>
        </p:txBody>
      </p:sp>
      <p:pic>
        <p:nvPicPr>
          <p:cNvPr id="4" name="Picture 3">
            <a:extLst>
              <a:ext uri="{FF2B5EF4-FFF2-40B4-BE49-F238E27FC236}">
                <a16:creationId xmlns="" xmlns:a16="http://schemas.microsoft.com/office/drawing/2014/main" id="{A25A4365-F8FA-4A31-9FC3-00B68A005035}"/>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7" name="Rectangle 6"/>
          <p:cNvSpPr/>
          <p:nvPr/>
        </p:nvSpPr>
        <p:spPr>
          <a:xfrm>
            <a:off x="4168401" y="5569527"/>
            <a:ext cx="5862290" cy="523220"/>
          </a:xfrm>
          <a:prstGeom prst="rect">
            <a:avLst/>
          </a:prstGeom>
        </p:spPr>
        <p:txBody>
          <a:bodyPr wrap="square">
            <a:spAutoFit/>
          </a:bodyPr>
          <a:lstStyle/>
          <a:p>
            <a:r>
              <a:rPr lang="en-US" sz="2800" b="1" dirty="0" smtClean="0"/>
              <a:t>Rugs Factory -</a:t>
            </a:r>
            <a:r>
              <a:rPr lang="en-US" sz="2800" b="1" dirty="0" err="1" smtClean="0"/>
              <a:t>Jaipur</a:t>
            </a:r>
            <a:endParaRPr lang="en-US" sz="2800" dirty="0"/>
          </a:p>
        </p:txBody>
      </p:sp>
      <p:pic>
        <p:nvPicPr>
          <p:cNvPr id="1026" name="Picture 2" descr="Jaipur Rugs is Spotlighting Unsung Artisans who are Bringing Craft ..."/>
          <p:cNvPicPr>
            <a:picLocks noGrp="1" noChangeAspect="1" noChangeArrowheads="1"/>
          </p:cNvPicPr>
          <p:nvPr>
            <p:ph idx="1"/>
          </p:nvPr>
        </p:nvPicPr>
        <p:blipFill>
          <a:blip r:embed="rId3"/>
          <a:srcRect/>
          <a:stretch>
            <a:fillRect/>
          </a:stretch>
        </p:blipFill>
        <p:spPr bwMode="auto">
          <a:xfrm>
            <a:off x="262803" y="975156"/>
            <a:ext cx="3574905" cy="2820989"/>
          </a:xfrm>
          <a:prstGeom prst="rect">
            <a:avLst/>
          </a:prstGeom>
          <a:noFill/>
        </p:spPr>
      </p:pic>
      <p:pic>
        <p:nvPicPr>
          <p:cNvPr id="8" name="Picture 7" descr="Rug Factory Stock Photos &amp; Rug Factory Stock Images - Alamy"/>
          <p:cNvPicPr/>
          <p:nvPr/>
        </p:nvPicPr>
        <p:blipFill>
          <a:blip r:embed="rId4"/>
          <a:srcRect/>
          <a:stretch>
            <a:fillRect/>
          </a:stretch>
        </p:blipFill>
        <p:spPr bwMode="auto">
          <a:xfrm>
            <a:off x="8271164" y="2424544"/>
            <a:ext cx="3560618" cy="3532909"/>
          </a:xfrm>
          <a:prstGeom prst="rect">
            <a:avLst/>
          </a:prstGeom>
          <a:noFill/>
          <a:ln w="9525">
            <a:noFill/>
            <a:miter lim="800000"/>
            <a:headEnd/>
            <a:tailEnd/>
          </a:ln>
        </p:spPr>
      </p:pic>
      <p:pic>
        <p:nvPicPr>
          <p:cNvPr id="1028" name="Picture 4" descr="CARPETS &amp; TEXTILES | SHARMA GROUP"/>
          <p:cNvPicPr>
            <a:picLocks noChangeAspect="1" noChangeArrowheads="1"/>
          </p:cNvPicPr>
          <p:nvPr/>
        </p:nvPicPr>
        <p:blipFill>
          <a:blip r:embed="rId5"/>
          <a:srcRect/>
          <a:stretch>
            <a:fillRect/>
          </a:stretch>
        </p:blipFill>
        <p:spPr bwMode="auto">
          <a:xfrm>
            <a:off x="4035773" y="1856508"/>
            <a:ext cx="4027572" cy="3311237"/>
          </a:xfrm>
          <a:prstGeom prst="rect">
            <a:avLst/>
          </a:prstGeom>
          <a:noFill/>
        </p:spPr>
      </p:pic>
    </p:spTree>
    <p:extLst>
      <p:ext uri="{BB962C8B-B14F-4D97-AF65-F5344CB8AC3E}">
        <p14:creationId xmlns="" xmlns:p14="http://schemas.microsoft.com/office/powerpoint/2010/main" val="3327226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C8B61-07ED-4C9A-9F3A-1F2E72E77D1E}"/>
              </a:ext>
            </a:extLst>
          </p:cNvPr>
          <p:cNvSpPr>
            <a:spLocks noGrp="1"/>
          </p:cNvSpPr>
          <p:nvPr>
            <p:ph type="title"/>
          </p:nvPr>
        </p:nvSpPr>
        <p:spPr>
          <a:xfrm>
            <a:off x="796637" y="0"/>
            <a:ext cx="10515600" cy="951057"/>
          </a:xfrm>
        </p:spPr>
        <p:txBody>
          <a:bodyPr/>
          <a:lstStyle/>
          <a:p>
            <a:pPr>
              <a:buFont typeface="Wingdings" pitchFamily="2" charset="2"/>
              <a:buChar char="v"/>
            </a:pPr>
            <a:r>
              <a:rPr lang="en-US" b="1" dirty="0" smtClean="0"/>
              <a:t>Examples of MSMEs</a:t>
            </a:r>
            <a:endParaRPr lang="en-US" dirty="0"/>
          </a:p>
        </p:txBody>
      </p:sp>
      <p:pic>
        <p:nvPicPr>
          <p:cNvPr id="4" name="Picture 3">
            <a:extLst>
              <a:ext uri="{FF2B5EF4-FFF2-40B4-BE49-F238E27FC236}">
                <a16:creationId xmlns="" xmlns:a16="http://schemas.microsoft.com/office/drawing/2014/main" id="{A25A4365-F8FA-4A31-9FC3-00B68A005035}"/>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7" name="Rectangle 6"/>
          <p:cNvSpPr/>
          <p:nvPr/>
        </p:nvSpPr>
        <p:spPr>
          <a:xfrm>
            <a:off x="3586510" y="6026727"/>
            <a:ext cx="5862290" cy="523220"/>
          </a:xfrm>
          <a:prstGeom prst="rect">
            <a:avLst/>
          </a:prstGeom>
        </p:spPr>
        <p:txBody>
          <a:bodyPr wrap="square">
            <a:spAutoFit/>
          </a:bodyPr>
          <a:lstStyle/>
          <a:p>
            <a:r>
              <a:rPr lang="en-US" sz="2800" b="1" dirty="0" smtClean="0"/>
              <a:t>Rugs Factory -</a:t>
            </a:r>
            <a:r>
              <a:rPr lang="en-US" sz="2800" b="1" dirty="0" err="1" smtClean="0"/>
              <a:t>Jaipur</a:t>
            </a:r>
            <a:endParaRPr lang="en-US" sz="2800" dirty="0"/>
          </a:p>
        </p:txBody>
      </p:sp>
      <p:pic>
        <p:nvPicPr>
          <p:cNvPr id="30722" name="Picture 2" descr="Firozabad - The City Of Glass Bangles Industry | Inditales"/>
          <p:cNvPicPr>
            <a:picLocks noGrp="1" noChangeAspect="1" noChangeArrowheads="1"/>
          </p:cNvPicPr>
          <p:nvPr>
            <p:ph idx="1"/>
          </p:nvPr>
        </p:nvPicPr>
        <p:blipFill>
          <a:blip r:embed="rId3"/>
          <a:srcRect/>
          <a:stretch>
            <a:fillRect/>
          </a:stretch>
        </p:blipFill>
        <p:spPr bwMode="auto">
          <a:xfrm>
            <a:off x="3532909" y="3269672"/>
            <a:ext cx="4350327" cy="2618510"/>
          </a:xfrm>
          <a:prstGeom prst="rect">
            <a:avLst/>
          </a:prstGeom>
          <a:noFill/>
        </p:spPr>
      </p:pic>
      <p:pic>
        <p:nvPicPr>
          <p:cNvPr id="30724" name="Picture 4" descr="Glass Industry | District Firozabad, Government of Uttar Pradesh ..."/>
          <p:cNvPicPr>
            <a:picLocks noChangeAspect="1" noChangeArrowheads="1"/>
          </p:cNvPicPr>
          <p:nvPr/>
        </p:nvPicPr>
        <p:blipFill>
          <a:blip r:embed="rId4"/>
          <a:srcRect/>
          <a:stretch>
            <a:fillRect/>
          </a:stretch>
        </p:blipFill>
        <p:spPr bwMode="auto">
          <a:xfrm>
            <a:off x="6594764" y="865737"/>
            <a:ext cx="4403130" cy="2306956"/>
          </a:xfrm>
          <a:prstGeom prst="rect">
            <a:avLst/>
          </a:prstGeom>
          <a:noFill/>
        </p:spPr>
      </p:pic>
      <p:pic>
        <p:nvPicPr>
          <p:cNvPr id="30726" name="Picture 6" descr="In pictures: A walk through a bangle factory - SAMAA"/>
          <p:cNvPicPr>
            <a:picLocks noChangeAspect="1" noChangeArrowheads="1"/>
          </p:cNvPicPr>
          <p:nvPr/>
        </p:nvPicPr>
        <p:blipFill>
          <a:blip r:embed="rId5"/>
          <a:srcRect/>
          <a:stretch>
            <a:fillRect/>
          </a:stretch>
        </p:blipFill>
        <p:spPr bwMode="auto">
          <a:xfrm>
            <a:off x="734291" y="889145"/>
            <a:ext cx="4128653" cy="2241982"/>
          </a:xfrm>
          <a:prstGeom prst="rect">
            <a:avLst/>
          </a:prstGeom>
          <a:noFill/>
        </p:spPr>
      </p:pic>
    </p:spTree>
    <p:extLst>
      <p:ext uri="{BB962C8B-B14F-4D97-AF65-F5344CB8AC3E}">
        <p14:creationId xmlns="" xmlns:p14="http://schemas.microsoft.com/office/powerpoint/2010/main" val="3327226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C8B61-07ED-4C9A-9F3A-1F2E72E77D1E}"/>
              </a:ext>
            </a:extLst>
          </p:cNvPr>
          <p:cNvSpPr>
            <a:spLocks noGrp="1"/>
          </p:cNvSpPr>
          <p:nvPr>
            <p:ph type="title"/>
          </p:nvPr>
        </p:nvSpPr>
        <p:spPr>
          <a:xfrm>
            <a:off x="796637" y="0"/>
            <a:ext cx="10515600" cy="951057"/>
          </a:xfrm>
        </p:spPr>
        <p:txBody>
          <a:bodyPr/>
          <a:lstStyle/>
          <a:p>
            <a:pPr>
              <a:buFont typeface="Wingdings" pitchFamily="2" charset="2"/>
              <a:buChar char="v"/>
            </a:pPr>
            <a:r>
              <a:rPr lang="en-US" b="1" dirty="0" smtClean="0"/>
              <a:t>Examples of MSMEs</a:t>
            </a:r>
            <a:endParaRPr lang="en-US" dirty="0"/>
          </a:p>
        </p:txBody>
      </p:sp>
      <p:pic>
        <p:nvPicPr>
          <p:cNvPr id="4" name="Picture 3">
            <a:extLst>
              <a:ext uri="{FF2B5EF4-FFF2-40B4-BE49-F238E27FC236}">
                <a16:creationId xmlns="" xmlns:a16="http://schemas.microsoft.com/office/drawing/2014/main" id="{A25A4365-F8FA-4A31-9FC3-00B68A005035}"/>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7" name="Rectangle 6"/>
          <p:cNvSpPr/>
          <p:nvPr/>
        </p:nvSpPr>
        <p:spPr>
          <a:xfrm>
            <a:off x="3628074" y="5680363"/>
            <a:ext cx="5862290" cy="523220"/>
          </a:xfrm>
          <a:prstGeom prst="rect">
            <a:avLst/>
          </a:prstGeom>
        </p:spPr>
        <p:txBody>
          <a:bodyPr wrap="square">
            <a:spAutoFit/>
          </a:bodyPr>
          <a:lstStyle/>
          <a:p>
            <a:r>
              <a:rPr lang="en-US" sz="2800" b="1" dirty="0" smtClean="0"/>
              <a:t>Paper Mache  Small Enterprise</a:t>
            </a:r>
            <a:endParaRPr lang="en-US" sz="2800" dirty="0"/>
          </a:p>
        </p:txBody>
      </p:sp>
      <p:sp>
        <p:nvSpPr>
          <p:cNvPr id="31746" name="AutoShape 2" descr="Ramani: Paper mâché costume doll maker in India | By Hand From Th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48" name="AutoShape 4" descr="Ramani: Paper mâché costume doll maker in India | By Hand From Th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50" name="AutoShape 6" descr="Ramani: Paper mâché costume doll maker in India | By Hand From Th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52" name="AutoShape 8" descr="Ramani: Paper mâché costume doll maker in India | By Hand From Th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 name="Content Placeholder 12" descr="Krishna Mask from Mahabharata in Kathakali Style - Wall Hanging"/>
          <p:cNvPicPr>
            <a:picLocks noGrp="1"/>
          </p:cNvPicPr>
          <p:nvPr>
            <p:ph idx="1"/>
          </p:nvPr>
        </p:nvPicPr>
        <p:blipFill>
          <a:blip r:embed="rId3"/>
          <a:srcRect/>
          <a:stretch>
            <a:fillRect/>
          </a:stretch>
        </p:blipFill>
        <p:spPr bwMode="auto">
          <a:xfrm>
            <a:off x="1108950" y="1091335"/>
            <a:ext cx="3684133" cy="4351338"/>
          </a:xfrm>
          <a:prstGeom prst="rect">
            <a:avLst/>
          </a:prstGeom>
          <a:noFill/>
          <a:ln w="9525">
            <a:noFill/>
            <a:miter lim="800000"/>
            <a:headEnd/>
            <a:tailEnd/>
          </a:ln>
        </p:spPr>
      </p:pic>
      <p:sp>
        <p:nvSpPr>
          <p:cNvPr id="31754" name="AutoShape 10" descr="Buy Lac Work Paper Mache Peacock Pair Gift Handicraft Online at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 name="Picture 15" descr="Buy Lac Work Paper Mache Peacock Pair Gift Handicraft Online at ..."/>
          <p:cNvPicPr/>
          <p:nvPr/>
        </p:nvPicPr>
        <p:blipFill>
          <a:blip r:embed="rId4" cstate="print"/>
          <a:srcRect/>
          <a:stretch>
            <a:fillRect/>
          </a:stretch>
        </p:blipFill>
        <p:spPr bwMode="auto">
          <a:xfrm>
            <a:off x="8118763" y="2193984"/>
            <a:ext cx="2883706" cy="2364160"/>
          </a:xfrm>
          <a:prstGeom prst="rect">
            <a:avLst/>
          </a:prstGeom>
          <a:noFill/>
          <a:ln w="9525">
            <a:noFill/>
            <a:miter lim="800000"/>
            <a:headEnd/>
            <a:tailEnd/>
          </a:ln>
        </p:spPr>
      </p:pic>
    </p:spTree>
    <p:extLst>
      <p:ext uri="{BB962C8B-B14F-4D97-AF65-F5344CB8AC3E}">
        <p14:creationId xmlns="" xmlns:p14="http://schemas.microsoft.com/office/powerpoint/2010/main" val="3327226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683646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03FBDB-A4C4-4F77-8485-5E5299260B92}"/>
              </a:ext>
            </a:extLst>
          </p:cNvPr>
          <p:cNvSpPr>
            <a:spLocks noGrp="1"/>
          </p:cNvSpPr>
          <p:nvPr>
            <p:ph type="title"/>
          </p:nvPr>
        </p:nvSpPr>
        <p:spPr>
          <a:xfrm>
            <a:off x="838200" y="365125"/>
            <a:ext cx="10515600" cy="920336"/>
          </a:xfrm>
        </p:spPr>
        <p:txBody>
          <a:bodyPr>
            <a:normAutofit/>
          </a:bodyPr>
          <a:lstStyle/>
          <a:p>
            <a:pPr marL="571500" indent="-571500">
              <a:buFont typeface="Wingdings" pitchFamily="2" charset="2"/>
              <a:buChar char="v"/>
            </a:pPr>
            <a:r>
              <a:rPr lang="en-IN" b="1" dirty="0">
                <a:latin typeface="Arial Rounded MT Bold" panose="020F0704030504030204" pitchFamily="34" charset="0"/>
              </a:rPr>
              <a:t>INTRODUCTION </a:t>
            </a:r>
          </a:p>
        </p:txBody>
      </p:sp>
      <p:sp>
        <p:nvSpPr>
          <p:cNvPr id="3" name="Content Placeholder 2">
            <a:extLst>
              <a:ext uri="{FF2B5EF4-FFF2-40B4-BE49-F238E27FC236}">
                <a16:creationId xmlns="" xmlns:a16="http://schemas.microsoft.com/office/drawing/2014/main" id="{DE540AE6-6A40-4A66-925B-375800FC93DD}"/>
              </a:ext>
            </a:extLst>
          </p:cNvPr>
          <p:cNvSpPr>
            <a:spLocks noGrp="1"/>
          </p:cNvSpPr>
          <p:nvPr>
            <p:ph idx="1"/>
          </p:nvPr>
        </p:nvSpPr>
        <p:spPr>
          <a:xfrm>
            <a:off x="768623" y="1440873"/>
            <a:ext cx="11171586" cy="5450258"/>
          </a:xfrm>
        </p:spPr>
        <p:txBody>
          <a:bodyPr/>
          <a:lstStyle/>
          <a:p>
            <a:r>
              <a:rPr lang="en-US" dirty="0" smtClean="0"/>
              <a:t>MSME stands for </a:t>
            </a:r>
            <a:r>
              <a:rPr lang="en-US" b="1" dirty="0" smtClean="0"/>
              <a:t>Micro, Small and Medium Enterprises</a:t>
            </a:r>
            <a:r>
              <a:rPr lang="en-US" dirty="0" smtClean="0"/>
              <a:t>. In a developing country like India, MSME  industries are the backbone of the economy.</a:t>
            </a:r>
          </a:p>
          <a:p>
            <a:r>
              <a:rPr lang="en-US" dirty="0" smtClean="0"/>
              <a:t>The MSME sector contributes to </a:t>
            </a:r>
          </a:p>
          <a:p>
            <a:pPr>
              <a:buNone/>
            </a:pPr>
            <a:r>
              <a:rPr lang="en-US" dirty="0" smtClean="0"/>
              <a:t>		45% of India’s Total Industrial Employment, </a:t>
            </a:r>
          </a:p>
          <a:p>
            <a:pPr>
              <a:buNone/>
            </a:pPr>
            <a:r>
              <a:rPr lang="en-US" dirty="0" smtClean="0"/>
              <a:t>		50% of India’s Total Exports and </a:t>
            </a:r>
          </a:p>
          <a:p>
            <a:pPr>
              <a:buNone/>
            </a:pPr>
            <a:r>
              <a:rPr lang="en-US" dirty="0" smtClean="0"/>
              <a:t>		95% of all industrial units of the country </a:t>
            </a:r>
          </a:p>
          <a:p>
            <a:r>
              <a:rPr lang="en-US" dirty="0" smtClean="0"/>
              <a:t>More than 6000 types of products are manufactured in these industries (As per msme.gov.in). </a:t>
            </a:r>
          </a:p>
          <a:p>
            <a:pPr marL="0" indent="0" algn="just">
              <a:buNone/>
            </a:pPr>
            <a:endParaRPr lang="en-IN" sz="2800" dirty="0">
              <a:latin typeface="Times New Roman" panose="02020603050405020304" pitchFamily="18" charset="0"/>
              <a:cs typeface="Times New Roman" panose="02020603050405020304" pitchFamily="18" charset="0"/>
            </a:endParaRPr>
          </a:p>
          <a:p>
            <a:pPr marL="0" indent="0">
              <a:buNone/>
            </a:pPr>
            <a:endParaRPr lang="en-IN" dirty="0"/>
          </a:p>
        </p:txBody>
      </p:sp>
      <p:pic>
        <p:nvPicPr>
          <p:cNvPr id="6" name="Picture 5">
            <a:extLst>
              <a:ext uri="{FF2B5EF4-FFF2-40B4-BE49-F238E27FC236}">
                <a16:creationId xmlns="" xmlns:a16="http://schemas.microsoft.com/office/drawing/2014/main" id="{99B0654A-8F30-4294-B855-1EA61232EA73}"/>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107014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30204A-AC6B-4649-87EB-1B65283160A1}"/>
              </a:ext>
            </a:extLst>
          </p:cNvPr>
          <p:cNvSpPr>
            <a:spLocks noGrp="1"/>
          </p:cNvSpPr>
          <p:nvPr>
            <p:ph type="title"/>
          </p:nvPr>
        </p:nvSpPr>
        <p:spPr>
          <a:xfrm>
            <a:off x="652671" y="-98703"/>
            <a:ext cx="10515600" cy="1325563"/>
          </a:xfrm>
        </p:spPr>
        <p:txBody>
          <a:bodyPr/>
          <a:lstStyle/>
          <a:p>
            <a:pPr marL="571500" indent="-571500">
              <a:buFont typeface="Wingdings" pitchFamily="2" charset="2"/>
              <a:buChar char="v"/>
            </a:pPr>
            <a:r>
              <a:rPr lang="en-IN" b="1" dirty="0" smtClean="0">
                <a:latin typeface="Arial Rounded MT Bold" panose="020F0704030504030204" pitchFamily="34" charset="0"/>
              </a:rPr>
              <a:t>MSME Classification</a:t>
            </a:r>
            <a:endParaRPr lang="en-IN" b="1" dirty="0">
              <a:latin typeface="Arial Rounded MT Bold" panose="020F0704030504030204" pitchFamily="34" charset="0"/>
            </a:endParaRPr>
          </a:p>
        </p:txBody>
      </p:sp>
      <p:sp>
        <p:nvSpPr>
          <p:cNvPr id="3" name="Content Placeholder 2">
            <a:extLst>
              <a:ext uri="{FF2B5EF4-FFF2-40B4-BE49-F238E27FC236}">
                <a16:creationId xmlns="" xmlns:a16="http://schemas.microsoft.com/office/drawing/2014/main" id="{E05EE09B-5A90-4B95-B2B1-7B6C504C067A}"/>
              </a:ext>
            </a:extLst>
          </p:cNvPr>
          <p:cNvSpPr>
            <a:spLocks noGrp="1"/>
          </p:cNvSpPr>
          <p:nvPr>
            <p:ph idx="1"/>
          </p:nvPr>
        </p:nvSpPr>
        <p:spPr>
          <a:xfrm>
            <a:off x="638603" y="1302358"/>
            <a:ext cx="11251097" cy="5499651"/>
          </a:xfrm>
        </p:spPr>
        <p:txBody>
          <a:bodyPr>
            <a:normAutofit/>
          </a:bodyPr>
          <a:lstStyle/>
          <a:p>
            <a:r>
              <a:rPr lang="en-US" sz="2400" dirty="0" smtClean="0"/>
              <a:t>MSME are classified into two categories:</a:t>
            </a:r>
          </a:p>
          <a:p>
            <a:pPr>
              <a:buNone/>
            </a:pPr>
            <a:r>
              <a:rPr lang="en-US" sz="2400" dirty="0" smtClean="0"/>
              <a:t>	</a:t>
            </a:r>
            <a:r>
              <a:rPr lang="en-US" sz="2400" dirty="0" err="1" smtClean="0"/>
              <a:t>i</a:t>
            </a:r>
            <a:r>
              <a:rPr lang="en-US" sz="2400" dirty="0" smtClean="0"/>
              <a:t>. Manufacturing enterprise; and</a:t>
            </a:r>
          </a:p>
          <a:p>
            <a:pPr>
              <a:buNone/>
            </a:pPr>
            <a:r>
              <a:rPr lang="en-US" sz="2400" dirty="0" smtClean="0"/>
              <a:t>	ii. Service enterprise.</a:t>
            </a:r>
          </a:p>
          <a:p>
            <a:pPr marL="0" indent="0" algn="just">
              <a:buNone/>
            </a:pPr>
            <a:endParaRPr lang="en-IN" sz="2400" dirty="0" smtClean="0">
              <a:latin typeface="Times New Roman" panose="02020603050405020304" pitchFamily="18" charset="0"/>
              <a:cs typeface="Times New Roman" panose="02020603050405020304" pitchFamily="18" charset="0"/>
            </a:endParaRPr>
          </a:p>
          <a:p>
            <a:r>
              <a:rPr lang="en-US" sz="2400" dirty="0" smtClean="0"/>
              <a:t>Section 7 of the Micro, Small and Medium Enterprises Development Act, 2006 defines in term of investment in Plant and Machinery/ Equipment  as below:</a:t>
            </a:r>
          </a:p>
          <a:p>
            <a:pPr>
              <a:buNone/>
            </a:pPr>
            <a:endParaRPr lang="en-US" sz="2400" dirty="0" smtClean="0"/>
          </a:p>
          <a:p>
            <a:pPr>
              <a:buNone/>
            </a:pPr>
            <a:endParaRPr lang="en-US" sz="2400" dirty="0" smtClean="0"/>
          </a:p>
          <a:p>
            <a:pPr>
              <a:buNone/>
            </a:pPr>
            <a:endParaRPr lang="en-IN" sz="2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3D7ED099-76A1-4DFA-A8EF-2DE61689FC6E}"/>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graphicFrame>
        <p:nvGraphicFramePr>
          <p:cNvPr id="6" name="Table 5"/>
          <p:cNvGraphicFramePr>
            <a:graphicFrameLocks noGrp="1"/>
          </p:cNvGraphicFramePr>
          <p:nvPr/>
        </p:nvGraphicFramePr>
        <p:xfrm>
          <a:off x="1391918" y="3907003"/>
          <a:ext cx="9358812" cy="2232541"/>
        </p:xfrm>
        <a:graphic>
          <a:graphicData uri="http://schemas.openxmlformats.org/drawingml/2006/table">
            <a:tbl>
              <a:tblPr firstRow="1" bandRow="1">
                <a:tableStyleId>{5C22544A-7EE6-4342-B048-85BDC9FD1C3A}</a:tableStyleId>
              </a:tblPr>
              <a:tblGrid>
                <a:gridCol w="2905762"/>
                <a:gridCol w="1773644"/>
                <a:gridCol w="2339703"/>
                <a:gridCol w="2339703"/>
              </a:tblGrid>
              <a:tr h="501463">
                <a:tc>
                  <a:txBody>
                    <a:bodyPr/>
                    <a:lstStyle/>
                    <a:p>
                      <a:endParaRPr lang="en-US" dirty="0"/>
                    </a:p>
                  </a:txBody>
                  <a:tcPr/>
                </a:tc>
                <a:tc>
                  <a:txBody>
                    <a:bodyPr/>
                    <a:lstStyle/>
                    <a:p>
                      <a:pPr algn="ctr"/>
                      <a:r>
                        <a:rPr lang="en-US" dirty="0" smtClean="0"/>
                        <a:t>Micro</a:t>
                      </a:r>
                      <a:endParaRPr lang="en-US" dirty="0"/>
                    </a:p>
                  </a:txBody>
                  <a:tcPr/>
                </a:tc>
                <a:tc>
                  <a:txBody>
                    <a:bodyPr/>
                    <a:lstStyle/>
                    <a:p>
                      <a:pPr algn="ctr"/>
                      <a:r>
                        <a:rPr lang="en-US" dirty="0" smtClean="0"/>
                        <a:t>Small</a:t>
                      </a:r>
                      <a:endParaRPr lang="en-US" dirty="0"/>
                    </a:p>
                  </a:txBody>
                  <a:tcPr/>
                </a:tc>
                <a:tc>
                  <a:txBody>
                    <a:bodyPr/>
                    <a:lstStyle/>
                    <a:p>
                      <a:pPr algn="ctr"/>
                      <a:r>
                        <a:rPr lang="en-US" dirty="0" smtClean="0"/>
                        <a:t>Medium</a:t>
                      </a:r>
                      <a:endParaRPr lang="en-US" dirty="0"/>
                    </a:p>
                  </a:txBody>
                  <a:tcPr/>
                </a:tc>
              </a:tr>
              <a:tr h="865539">
                <a:tc>
                  <a:txBody>
                    <a:bodyPr/>
                    <a:lstStyle/>
                    <a:p>
                      <a:r>
                        <a:rPr lang="en-US" dirty="0" smtClean="0"/>
                        <a:t>Manufacturing</a:t>
                      </a:r>
                      <a:r>
                        <a:rPr lang="en-US" baseline="0" dirty="0" smtClean="0"/>
                        <a:t> Enterprises</a:t>
                      </a:r>
                      <a:endParaRPr lang="en-US" dirty="0"/>
                    </a:p>
                  </a:txBody>
                  <a:tcPr/>
                </a:tc>
                <a:tc>
                  <a:txBody>
                    <a:bodyPr/>
                    <a:lstStyle/>
                    <a:p>
                      <a:r>
                        <a:rPr lang="en-US" dirty="0" smtClean="0"/>
                        <a:t>Less than Rs 25 </a:t>
                      </a:r>
                      <a:r>
                        <a:rPr lang="en-US" dirty="0" err="1" smtClean="0"/>
                        <a:t>Lakhs</a:t>
                      </a:r>
                      <a:endParaRPr lang="en-US" dirty="0"/>
                    </a:p>
                  </a:txBody>
                  <a:tcPr/>
                </a:tc>
                <a:tc>
                  <a:txBody>
                    <a:bodyPr/>
                    <a:lstStyle/>
                    <a:p>
                      <a:r>
                        <a:rPr lang="en-US" dirty="0" smtClean="0"/>
                        <a:t>25 </a:t>
                      </a:r>
                      <a:r>
                        <a:rPr lang="en-US" dirty="0" err="1" smtClean="0"/>
                        <a:t>Lakhs</a:t>
                      </a:r>
                      <a:r>
                        <a:rPr lang="en-US" dirty="0" smtClean="0"/>
                        <a:t>– 5 </a:t>
                      </a:r>
                      <a:r>
                        <a:rPr lang="en-US" dirty="0" err="1" smtClean="0"/>
                        <a:t>Crores</a:t>
                      </a:r>
                      <a:endParaRPr lang="en-US" dirty="0"/>
                    </a:p>
                  </a:txBody>
                  <a:tcPr/>
                </a:tc>
                <a:tc>
                  <a:txBody>
                    <a:bodyPr/>
                    <a:lstStyle/>
                    <a:p>
                      <a:r>
                        <a:rPr lang="en-US" dirty="0" smtClean="0"/>
                        <a:t>5 </a:t>
                      </a:r>
                      <a:r>
                        <a:rPr lang="en-US" dirty="0" err="1" smtClean="0"/>
                        <a:t>Crores</a:t>
                      </a:r>
                      <a:r>
                        <a:rPr lang="en-US" baseline="0" dirty="0" smtClean="0"/>
                        <a:t> </a:t>
                      </a:r>
                      <a:r>
                        <a:rPr lang="en-US" dirty="0" smtClean="0"/>
                        <a:t>– 10 </a:t>
                      </a:r>
                      <a:r>
                        <a:rPr lang="en-US" dirty="0" err="1" smtClean="0"/>
                        <a:t>Crores</a:t>
                      </a:r>
                      <a:endParaRPr lang="en-US" dirty="0"/>
                    </a:p>
                  </a:txBody>
                  <a:tcPr/>
                </a:tc>
              </a:tr>
              <a:tr h="865539">
                <a:tc>
                  <a:txBody>
                    <a:bodyPr/>
                    <a:lstStyle/>
                    <a:p>
                      <a:r>
                        <a:rPr lang="en-US" dirty="0" smtClean="0"/>
                        <a:t>Service Enterprise</a:t>
                      </a:r>
                      <a:endParaRPr lang="en-US" dirty="0"/>
                    </a:p>
                  </a:txBody>
                  <a:tcPr/>
                </a:tc>
                <a:tc>
                  <a:txBody>
                    <a:bodyPr/>
                    <a:lstStyle/>
                    <a:p>
                      <a:r>
                        <a:rPr lang="en-US" dirty="0" smtClean="0"/>
                        <a:t>Less than Rs 10 </a:t>
                      </a:r>
                      <a:r>
                        <a:rPr lang="en-US" dirty="0" err="1" smtClean="0"/>
                        <a:t>Lakhs</a:t>
                      </a:r>
                      <a:endParaRPr lang="en-US" dirty="0"/>
                    </a:p>
                  </a:txBody>
                  <a:tcPr/>
                </a:tc>
                <a:tc>
                  <a:txBody>
                    <a:bodyPr/>
                    <a:lstStyle/>
                    <a:p>
                      <a:r>
                        <a:rPr lang="en-US" dirty="0" smtClean="0"/>
                        <a:t>10 </a:t>
                      </a:r>
                      <a:r>
                        <a:rPr lang="en-US" dirty="0" err="1" smtClean="0"/>
                        <a:t>Lakhs</a:t>
                      </a:r>
                      <a:r>
                        <a:rPr lang="en-US" dirty="0" smtClean="0"/>
                        <a:t> – 2 </a:t>
                      </a:r>
                      <a:r>
                        <a:rPr lang="en-US" dirty="0" err="1" smtClean="0"/>
                        <a:t>Crores</a:t>
                      </a:r>
                      <a:endParaRPr lang="en-US" dirty="0"/>
                    </a:p>
                  </a:txBody>
                  <a:tcPr/>
                </a:tc>
                <a:tc>
                  <a:txBody>
                    <a:bodyPr/>
                    <a:lstStyle/>
                    <a:p>
                      <a:r>
                        <a:rPr lang="en-US" dirty="0" smtClean="0"/>
                        <a:t>2 </a:t>
                      </a:r>
                      <a:r>
                        <a:rPr lang="en-US" dirty="0" err="1" smtClean="0"/>
                        <a:t>Crores</a:t>
                      </a:r>
                      <a:r>
                        <a:rPr lang="en-US" baseline="0" dirty="0" smtClean="0"/>
                        <a:t> – 5 </a:t>
                      </a:r>
                      <a:r>
                        <a:rPr lang="en-US" baseline="0" dirty="0" err="1" smtClean="0"/>
                        <a:t>Crores</a:t>
                      </a:r>
                      <a:endParaRPr lang="en-US" dirty="0"/>
                    </a:p>
                  </a:txBody>
                  <a:tcPr/>
                </a:tc>
              </a:tr>
            </a:tbl>
          </a:graphicData>
        </a:graphic>
      </p:graphicFrame>
    </p:spTree>
    <p:extLst>
      <p:ext uri="{BB962C8B-B14F-4D97-AF65-F5344CB8AC3E}">
        <p14:creationId xmlns="" xmlns:p14="http://schemas.microsoft.com/office/powerpoint/2010/main" val="780174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E3885C-6784-486E-83FE-7E4088827B8C}"/>
              </a:ext>
            </a:extLst>
          </p:cNvPr>
          <p:cNvSpPr>
            <a:spLocks noGrp="1"/>
          </p:cNvSpPr>
          <p:nvPr>
            <p:ph type="title"/>
          </p:nvPr>
        </p:nvSpPr>
        <p:spPr>
          <a:xfrm>
            <a:off x="763758" y="109342"/>
            <a:ext cx="10515600" cy="1325563"/>
          </a:xfrm>
        </p:spPr>
        <p:txBody>
          <a:bodyPr/>
          <a:lstStyle/>
          <a:p>
            <a:pPr marL="571500" indent="-571500">
              <a:buFont typeface="Wingdings" pitchFamily="2" charset="2"/>
              <a:buChar char="v"/>
            </a:pPr>
            <a:r>
              <a:rPr lang="en-IN" b="1" dirty="0" smtClean="0">
                <a:latin typeface="Arial Rounded MT Bold" panose="020F0704030504030204" pitchFamily="34" charset="0"/>
              </a:rPr>
              <a:t>MSME Schemes</a:t>
            </a:r>
            <a:endParaRPr lang="en-IN" b="1" dirty="0">
              <a:latin typeface="Arial Rounded MT Bold" panose="020F0704030504030204" pitchFamily="34" charset="0"/>
            </a:endParaRPr>
          </a:p>
        </p:txBody>
      </p:sp>
      <p:sp>
        <p:nvSpPr>
          <p:cNvPr id="3" name="Content Placeholder 2">
            <a:extLst>
              <a:ext uri="{FF2B5EF4-FFF2-40B4-BE49-F238E27FC236}">
                <a16:creationId xmlns="" xmlns:a16="http://schemas.microsoft.com/office/drawing/2014/main" id="{8C71A196-B27C-4A70-8999-6434E0BB88A7}"/>
              </a:ext>
            </a:extLst>
          </p:cNvPr>
          <p:cNvSpPr>
            <a:spLocks noGrp="1"/>
          </p:cNvSpPr>
          <p:nvPr>
            <p:ph idx="1"/>
          </p:nvPr>
        </p:nvSpPr>
        <p:spPr>
          <a:xfrm>
            <a:off x="689317" y="1434905"/>
            <a:ext cx="10664483" cy="4742058"/>
          </a:xfrm>
        </p:spPr>
        <p:txBody>
          <a:bodyPr>
            <a:normAutofit/>
          </a:bodyPr>
          <a:lstStyle/>
          <a:p>
            <a:r>
              <a:rPr lang="en-US" b="1" dirty="0" smtClean="0">
                <a:latin typeface="Times New Roman" panose="02020603050405020304" pitchFamily="18" charset="0"/>
                <a:cs typeface="Times New Roman" panose="02020603050405020304" pitchFamily="18" charset="0"/>
              </a:rPr>
              <a:t>Some of the MSME Schemes launched by the Government are:</a:t>
            </a:r>
            <a:endParaRPr lang="en-US" b="1"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r>
              <a:rPr lang="en-US" dirty="0" smtClean="0"/>
              <a:t>Quality Management Standards &amp; Quality technology Tools</a:t>
            </a:r>
          </a:p>
          <a:p>
            <a:r>
              <a:rPr lang="en-US" dirty="0" smtClean="0"/>
              <a:t>Incubation</a:t>
            </a:r>
          </a:p>
          <a:p>
            <a:r>
              <a:rPr lang="en-US" dirty="0" smtClean="0"/>
              <a:t>Credit Linked Capital Subsidy Scheme</a:t>
            </a:r>
          </a:p>
          <a:p>
            <a:r>
              <a:rPr lang="en-US" dirty="0" smtClean="0"/>
              <a:t>Women Entrepreneurship</a:t>
            </a:r>
          </a:p>
          <a:p>
            <a:pPr>
              <a:buNone/>
            </a:pPr>
            <a:endParaRPr lang="en-IN" u="sng"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D6E54709-EAA3-4947-8FE1-31532652C97C}"/>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3140174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ABF608-5067-406E-8438-E312AF5AB19E}"/>
              </a:ext>
            </a:extLst>
          </p:cNvPr>
          <p:cNvSpPr>
            <a:spLocks noGrp="1"/>
          </p:cNvSpPr>
          <p:nvPr>
            <p:ph type="title"/>
          </p:nvPr>
        </p:nvSpPr>
        <p:spPr>
          <a:xfrm>
            <a:off x="1149532" y="-70337"/>
            <a:ext cx="10204268" cy="1493740"/>
          </a:xfrm>
        </p:spPr>
        <p:txBody>
          <a:bodyPr>
            <a:normAutofit/>
          </a:bodyPr>
          <a:lstStyle/>
          <a:p>
            <a:pPr marL="571500" indent="-571500">
              <a:buFont typeface="Wingdings" pitchFamily="2" charset="2"/>
              <a:buChar char="v"/>
            </a:pPr>
            <a:r>
              <a:rPr lang="en-IN" sz="4000" b="1" dirty="0" smtClean="0">
                <a:latin typeface="Arial Rounded MT Bold" panose="020F0704030504030204" pitchFamily="34" charset="0"/>
              </a:rPr>
              <a:t>MSME Form 1 ROC Filing</a:t>
            </a:r>
            <a:endParaRPr lang="en-IN" sz="4000" b="1" dirty="0">
              <a:latin typeface="Arial Rounded MT Bold" panose="020F0704030504030204" pitchFamily="34" charset="0"/>
            </a:endParaRPr>
          </a:p>
        </p:txBody>
      </p:sp>
      <p:pic>
        <p:nvPicPr>
          <p:cNvPr id="6" name="Picture 5">
            <a:extLst>
              <a:ext uri="{FF2B5EF4-FFF2-40B4-BE49-F238E27FC236}">
                <a16:creationId xmlns="" xmlns:a16="http://schemas.microsoft.com/office/drawing/2014/main" id="{6CD05217-8354-44BA-A6E4-41A3ACD4B399}"/>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5" name="Content Placeholder 4"/>
          <p:cNvSpPr>
            <a:spLocks noGrp="1"/>
          </p:cNvSpPr>
          <p:nvPr>
            <p:ph idx="1"/>
          </p:nvPr>
        </p:nvSpPr>
        <p:spPr>
          <a:xfrm>
            <a:off x="838200" y="1149531"/>
            <a:ext cx="10515600" cy="5027432"/>
          </a:xfrm>
        </p:spPr>
        <p:txBody>
          <a:bodyPr>
            <a:normAutofit fontScale="92500" lnSpcReduction="20000"/>
          </a:bodyPr>
          <a:lstStyle/>
          <a:p>
            <a:r>
              <a:rPr lang="en-US" b="1" dirty="0" smtClean="0"/>
              <a:t>MSME Form-1 (MCA) – 1</a:t>
            </a:r>
            <a:r>
              <a:rPr lang="en-US" b="1" baseline="30000" dirty="0" smtClean="0"/>
              <a:t>ST</a:t>
            </a:r>
            <a:r>
              <a:rPr lang="en-US" b="1" dirty="0" smtClean="0"/>
              <a:t> May 2019 (MCA released E-form)</a:t>
            </a:r>
            <a:r>
              <a:rPr lang="en-US" dirty="0" smtClean="0"/>
              <a:t> is to be filed by those </a:t>
            </a:r>
            <a:r>
              <a:rPr lang="en-US" dirty="0" smtClean="0">
                <a:solidFill>
                  <a:srgbClr val="FF0000"/>
                </a:solidFill>
              </a:rPr>
              <a:t>specified companies </a:t>
            </a:r>
            <a:r>
              <a:rPr lang="en-US" dirty="0" smtClean="0"/>
              <a:t>whose outstanding </a:t>
            </a:r>
            <a:r>
              <a:rPr lang="en-US" dirty="0" smtClean="0">
                <a:solidFill>
                  <a:srgbClr val="FF0000"/>
                </a:solidFill>
              </a:rPr>
              <a:t>payment</a:t>
            </a:r>
            <a:r>
              <a:rPr lang="en-US" dirty="0" smtClean="0"/>
              <a:t> to MSMEs suppliers is </a:t>
            </a:r>
            <a:r>
              <a:rPr lang="en-US" b="1" dirty="0" smtClean="0">
                <a:solidFill>
                  <a:srgbClr val="FF0000"/>
                </a:solidFill>
              </a:rPr>
              <a:t>exceeding 45 days</a:t>
            </a:r>
            <a:r>
              <a:rPr lang="en-US" dirty="0" smtClean="0"/>
              <a:t>.</a:t>
            </a:r>
          </a:p>
          <a:p>
            <a:r>
              <a:rPr lang="en-US" dirty="0" smtClean="0"/>
              <a:t>The </a:t>
            </a:r>
            <a:r>
              <a:rPr lang="en-US" b="1" dirty="0" smtClean="0"/>
              <a:t>MSME Form-1</a:t>
            </a:r>
            <a:r>
              <a:rPr lang="en-US" dirty="0" smtClean="0"/>
              <a:t> is to be filed for the payment of half yearly return with the Registrar of Companies (ROC) in respect of the outstanding payments to Micro or Small Enterprises.</a:t>
            </a:r>
          </a:p>
          <a:p>
            <a:r>
              <a:rPr lang="en-US" dirty="0" smtClean="0"/>
              <a:t>The Ministry of Corporate Affairs have made major changes </a:t>
            </a:r>
            <a:r>
              <a:rPr lang="en-US" dirty="0" smtClean="0">
                <a:solidFill>
                  <a:srgbClr val="FF0000"/>
                </a:solidFill>
              </a:rPr>
              <a:t>for protecting the interest of groups of small companies or business</a:t>
            </a:r>
            <a:r>
              <a:rPr lang="en-US" dirty="0" smtClean="0"/>
              <a:t>. He laid emphasis on following compliance by all Specified Companies Whether Public or a Private Company, Micro or Small.</a:t>
            </a:r>
          </a:p>
          <a:p>
            <a:r>
              <a:rPr lang="en-US" dirty="0" smtClean="0"/>
              <a:t>The Companies who receive supply of goods or services from Micro or small enterprises and the amount of payment due with having the reasons of such delay, </a:t>
            </a:r>
            <a:r>
              <a:rPr lang="en-US" dirty="0" smtClean="0">
                <a:solidFill>
                  <a:srgbClr val="FF0000"/>
                </a:solidFill>
              </a:rPr>
              <a:t>exceeds 45 days </a:t>
            </a:r>
            <a:r>
              <a:rPr lang="en-US" dirty="0" smtClean="0"/>
              <a:t>from the date of acceptance or date of deemed acceptance of the goods or services are required to file a half-yearly return.</a:t>
            </a:r>
          </a:p>
          <a:p>
            <a:endParaRPr lang="en-US" dirty="0"/>
          </a:p>
        </p:txBody>
      </p:sp>
    </p:spTree>
    <p:extLst>
      <p:ext uri="{BB962C8B-B14F-4D97-AF65-F5344CB8AC3E}">
        <p14:creationId xmlns="" xmlns:p14="http://schemas.microsoft.com/office/powerpoint/2010/main" val="97580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BAC221-14E0-4C96-B17F-5E8A2C6C30F3}"/>
              </a:ext>
            </a:extLst>
          </p:cNvPr>
          <p:cNvSpPr>
            <a:spLocks noGrp="1"/>
          </p:cNvSpPr>
          <p:nvPr>
            <p:ph type="title"/>
          </p:nvPr>
        </p:nvSpPr>
        <p:spPr/>
        <p:txBody>
          <a:bodyPr/>
          <a:lstStyle/>
          <a:p>
            <a:pPr marL="571500" indent="-571500">
              <a:buFont typeface="Wingdings" pitchFamily="2" charset="2"/>
              <a:buChar char="v"/>
            </a:pPr>
            <a:r>
              <a:rPr lang="en-IN" b="1" dirty="0" smtClean="0">
                <a:latin typeface="Arial Rounded MT Bold" panose="020F0704030504030204" pitchFamily="34" charset="0"/>
              </a:rPr>
              <a:t>MSME Form 1 ROC Filing</a:t>
            </a:r>
            <a:endParaRPr lang="en-IN" dirty="0">
              <a:latin typeface="Arial Rounded MT Bold" panose="020F0704030504030204" pitchFamily="34" charset="0"/>
            </a:endParaRPr>
          </a:p>
        </p:txBody>
      </p:sp>
      <p:sp>
        <p:nvSpPr>
          <p:cNvPr id="3" name="Content Placeholder 2">
            <a:extLst>
              <a:ext uri="{FF2B5EF4-FFF2-40B4-BE49-F238E27FC236}">
                <a16:creationId xmlns="" xmlns:a16="http://schemas.microsoft.com/office/drawing/2014/main" id="{4DCD6732-1A90-4170-9484-D2B747F2A59A}"/>
              </a:ext>
            </a:extLst>
          </p:cNvPr>
          <p:cNvSpPr>
            <a:spLocks noGrp="1"/>
          </p:cNvSpPr>
          <p:nvPr>
            <p:ph idx="1"/>
          </p:nvPr>
        </p:nvSpPr>
        <p:spPr/>
        <p:txBody>
          <a:bodyPr/>
          <a:lstStyle/>
          <a:p>
            <a:r>
              <a:rPr lang="en-US" b="1" dirty="0" smtClean="0"/>
              <a:t>The Return should be state following points in it:</a:t>
            </a:r>
            <a:endParaRPr lang="en-US" dirty="0" smtClean="0"/>
          </a:p>
          <a:p>
            <a:pPr lvl="1" fontAlgn="base"/>
            <a:r>
              <a:rPr lang="en-US" dirty="0" smtClean="0"/>
              <a:t>amount of payment due; and</a:t>
            </a:r>
          </a:p>
          <a:p>
            <a:pPr lvl="1" fontAlgn="base"/>
            <a:r>
              <a:rPr lang="en-US" dirty="0" smtClean="0"/>
              <a:t>reasons for the delayed payment</a:t>
            </a:r>
          </a:p>
          <a:p>
            <a:pPr lvl="1" fontAlgn="base">
              <a:buNone/>
            </a:pPr>
            <a:endParaRPr lang="en-US" dirty="0" smtClean="0"/>
          </a:p>
          <a:p>
            <a:pPr marL="0" indent="234950"/>
            <a:r>
              <a:rPr lang="en-US" b="1" dirty="0" smtClean="0"/>
              <a:t>Specified Companies</a:t>
            </a:r>
            <a:r>
              <a:rPr lang="en-US" dirty="0" smtClean="0"/>
              <a:t>: </a:t>
            </a:r>
          </a:p>
          <a:p>
            <a:pPr marL="234950" indent="0">
              <a:buNone/>
            </a:pPr>
            <a:r>
              <a:rPr lang="en-US" sz="2400" dirty="0" smtClean="0"/>
              <a:t>Specified companies as per the provisions of section 9 of the MSME Development Act, 2006 are those companies who receive the supply of goods or services from MSMEs and the payment against these supplies to the suppliers of these MSMEs exceed 45 days from the date of acceptance or date of deemed acceptance of the goods or services</a:t>
            </a:r>
            <a:endParaRPr lang="en-IN" sz="2400" dirty="0"/>
          </a:p>
        </p:txBody>
      </p:sp>
      <p:pic>
        <p:nvPicPr>
          <p:cNvPr id="4" name="Picture 3">
            <a:extLst>
              <a:ext uri="{FF2B5EF4-FFF2-40B4-BE49-F238E27FC236}">
                <a16:creationId xmlns="" xmlns:a16="http://schemas.microsoft.com/office/drawing/2014/main" id="{602F0280-821A-4C85-B9CA-6F33F0D3D912}"/>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870371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F6AABF-D32E-4E4A-85AD-78CD486AA07B}"/>
              </a:ext>
            </a:extLst>
          </p:cNvPr>
          <p:cNvSpPr>
            <a:spLocks noGrp="1"/>
          </p:cNvSpPr>
          <p:nvPr>
            <p:ph type="title"/>
          </p:nvPr>
        </p:nvSpPr>
        <p:spPr/>
        <p:txBody>
          <a:bodyPr/>
          <a:lstStyle/>
          <a:p>
            <a:pPr marL="571500" indent="-571500">
              <a:buFont typeface="Wingdings" pitchFamily="2" charset="2"/>
              <a:buChar char="v"/>
            </a:pPr>
            <a:r>
              <a:rPr lang="en-IN" b="1" dirty="0" smtClean="0">
                <a:latin typeface="Arial Rounded MT Bold" panose="020F0704030504030204" pitchFamily="34" charset="0"/>
              </a:rPr>
              <a:t>MSME Form 1 ROC Filing</a:t>
            </a:r>
            <a:endParaRPr lang="en-IN" dirty="0"/>
          </a:p>
        </p:txBody>
      </p:sp>
      <p:sp>
        <p:nvSpPr>
          <p:cNvPr id="3" name="Content Placeholder 2">
            <a:extLst>
              <a:ext uri="{FF2B5EF4-FFF2-40B4-BE49-F238E27FC236}">
                <a16:creationId xmlns="" xmlns:a16="http://schemas.microsoft.com/office/drawing/2014/main" id="{174A2FD1-D4F1-4E58-A787-477E9E2FA2BD}"/>
              </a:ext>
            </a:extLst>
          </p:cNvPr>
          <p:cNvSpPr>
            <a:spLocks noGrp="1"/>
          </p:cNvSpPr>
          <p:nvPr>
            <p:ph idx="1"/>
          </p:nvPr>
        </p:nvSpPr>
        <p:spPr>
          <a:xfrm>
            <a:off x="838200" y="1343891"/>
            <a:ext cx="10515600" cy="5140036"/>
          </a:xfrm>
        </p:spPr>
        <p:txBody>
          <a:bodyPr>
            <a:normAutofit fontScale="92500"/>
          </a:bodyPr>
          <a:lstStyle/>
          <a:p>
            <a:endParaRPr lang="en-US" b="1" dirty="0" smtClean="0"/>
          </a:p>
          <a:p>
            <a:r>
              <a:rPr lang="en-US" b="1" u="sng" dirty="0" smtClean="0"/>
              <a:t>Day of Acceptance means:</a:t>
            </a:r>
          </a:p>
          <a:p>
            <a:pPr>
              <a:buNone/>
            </a:pPr>
            <a:r>
              <a:rPr lang="en-US" dirty="0" smtClean="0"/>
              <a:t>	(a) The day of the actual delivery of goods or the rendering of services; or</a:t>
            </a:r>
          </a:p>
          <a:p>
            <a:pPr>
              <a:buNone/>
            </a:pPr>
            <a:r>
              <a:rPr lang="en-US" dirty="0" smtClean="0"/>
              <a:t>	(b) Where any objection is made in writing by the buyer regarding acceptance of goods or services within fifteen days from the day of the delivery of goods or the rendering of services, the day on which such objection is removed by the supplier.</a:t>
            </a:r>
          </a:p>
          <a:p>
            <a:r>
              <a:rPr lang="en-US" b="1" u="sng" dirty="0" smtClean="0"/>
              <a:t>Day of Deemed Acceptance means:</a:t>
            </a:r>
            <a:endParaRPr lang="en-US" dirty="0" smtClean="0"/>
          </a:p>
          <a:p>
            <a:pPr>
              <a:buNone/>
            </a:pPr>
            <a:r>
              <a:rPr lang="en-US" dirty="0" smtClean="0"/>
              <a:t>	Day of acceptance means the day of the actual delivery of goods or the rendering of services, where no objection is made in writing by the buyer regarding acceptance of goods or services within fifteen days from the day of the delivery of goods or the rendering of services.</a:t>
            </a:r>
          </a:p>
          <a:p>
            <a:endParaRPr lang="en-US" b="1" dirty="0" smtClean="0"/>
          </a:p>
          <a:p>
            <a:endParaRPr lang="en-US" b="1" dirty="0" smtClean="0"/>
          </a:p>
        </p:txBody>
      </p:sp>
      <p:pic>
        <p:nvPicPr>
          <p:cNvPr id="4" name="Picture 3">
            <a:extLst>
              <a:ext uri="{FF2B5EF4-FFF2-40B4-BE49-F238E27FC236}">
                <a16:creationId xmlns="" xmlns:a16="http://schemas.microsoft.com/office/drawing/2014/main" id="{FC18A020-7348-4E9D-A8AA-2D669E088E91}"/>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1606581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2570D3-0BC1-4CEB-AB4B-F97AF245F5C8}"/>
              </a:ext>
            </a:extLst>
          </p:cNvPr>
          <p:cNvSpPr>
            <a:spLocks noGrp="1"/>
          </p:cNvSpPr>
          <p:nvPr>
            <p:ph type="title"/>
          </p:nvPr>
        </p:nvSpPr>
        <p:spPr/>
        <p:txBody>
          <a:bodyPr>
            <a:normAutofit/>
          </a:bodyPr>
          <a:lstStyle/>
          <a:p>
            <a:pPr marL="571500" indent="-571500">
              <a:buFont typeface="Wingdings" pitchFamily="2" charset="2"/>
              <a:buChar char="v"/>
            </a:pPr>
            <a:r>
              <a:rPr lang="en-IN" sz="3600" b="1" dirty="0" smtClean="0">
                <a:latin typeface="Arial Rounded MT Bold" panose="020F0704030504030204" pitchFamily="34" charset="0"/>
              </a:rPr>
              <a:t>MSME Form 1 ROC Filing</a:t>
            </a:r>
            <a:endParaRPr lang="en-IN" sz="3600" dirty="0">
              <a:latin typeface="Arial Rounded MT Bold" panose="020F0704030504030204" pitchFamily="34" charset="0"/>
            </a:endParaRPr>
          </a:p>
        </p:txBody>
      </p:sp>
      <p:sp>
        <p:nvSpPr>
          <p:cNvPr id="3" name="Content Placeholder 2">
            <a:extLst>
              <a:ext uri="{FF2B5EF4-FFF2-40B4-BE49-F238E27FC236}">
                <a16:creationId xmlns="" xmlns:a16="http://schemas.microsoft.com/office/drawing/2014/main" id="{9AB92E5C-C761-439D-9E9C-443908DB7320}"/>
              </a:ext>
            </a:extLst>
          </p:cNvPr>
          <p:cNvSpPr>
            <a:spLocks noGrp="1"/>
          </p:cNvSpPr>
          <p:nvPr>
            <p:ph idx="1"/>
          </p:nvPr>
        </p:nvSpPr>
        <p:spPr>
          <a:xfrm>
            <a:off x="838200" y="1825625"/>
            <a:ext cx="10781714" cy="4667250"/>
          </a:xfrm>
        </p:spPr>
        <p:txBody>
          <a:bodyPr>
            <a:normAutofit/>
          </a:bodyPr>
          <a:lstStyle/>
          <a:p>
            <a:r>
              <a:rPr lang="en-US" sz="2400" b="1" dirty="0" smtClean="0"/>
              <a:t>Micro and Small Enterprise</a:t>
            </a:r>
            <a:r>
              <a:rPr lang="en-US" sz="2400" dirty="0" smtClean="0"/>
              <a:t>: Any class or classes of enterprises (including proprietorship, Hindu undivided family (HUF), partnership firm, company, undertaking, co-operative society or an association of persons), in which are defined as MSME(s) under the Micro, Small and Medium Enterprise Development (MSME) Act, 2006.</a:t>
            </a:r>
            <a:endParaRPr lang="en-IN" sz="2400" dirty="0"/>
          </a:p>
        </p:txBody>
      </p:sp>
      <p:pic>
        <p:nvPicPr>
          <p:cNvPr id="9" name="Picture 8">
            <a:extLst>
              <a:ext uri="{FF2B5EF4-FFF2-40B4-BE49-F238E27FC236}">
                <a16:creationId xmlns="" xmlns:a16="http://schemas.microsoft.com/office/drawing/2014/main" id="{81053C2B-CFE4-4CA1-A4F8-AD5B525A4DBA}"/>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35343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2570D3-0BC1-4CEB-AB4B-F97AF245F5C8}"/>
              </a:ext>
            </a:extLst>
          </p:cNvPr>
          <p:cNvSpPr>
            <a:spLocks noGrp="1"/>
          </p:cNvSpPr>
          <p:nvPr>
            <p:ph type="title"/>
          </p:nvPr>
        </p:nvSpPr>
        <p:spPr/>
        <p:txBody>
          <a:bodyPr>
            <a:normAutofit fontScale="90000"/>
          </a:bodyPr>
          <a:lstStyle/>
          <a:p>
            <a:pPr marL="571500" indent="-571500">
              <a:buFont typeface="Wingdings" pitchFamily="2" charset="2"/>
              <a:buChar char="v"/>
            </a:pPr>
            <a:r>
              <a:rPr lang="en-US" sz="3600" b="1" dirty="0" smtClean="0"/>
              <a:t>Due Date for Filing MSME Form 1 (MCA)</a:t>
            </a:r>
            <a:r>
              <a:rPr lang="en-US" sz="3600" dirty="0" smtClean="0"/>
              <a:t/>
            </a:r>
            <a:br>
              <a:rPr lang="en-US" sz="3600" dirty="0" smtClean="0"/>
            </a:br>
            <a:r>
              <a:rPr lang="en-US" sz="3600" b="1" dirty="0">
                <a:latin typeface="Arial Rounded MT Bold" panose="020F0704030504030204" pitchFamily="34" charset="0"/>
              </a:rPr>
              <a:t/>
            </a:r>
            <a:br>
              <a:rPr lang="en-US" sz="3600" b="1" dirty="0">
                <a:latin typeface="Arial Rounded MT Bold" panose="020F0704030504030204" pitchFamily="34" charset="0"/>
              </a:rPr>
            </a:br>
            <a:endParaRPr lang="en-IN" sz="3600" dirty="0">
              <a:latin typeface="Arial Rounded MT Bold" panose="020F0704030504030204" pitchFamily="34" charset="0"/>
            </a:endParaRPr>
          </a:p>
        </p:txBody>
      </p:sp>
      <p:pic>
        <p:nvPicPr>
          <p:cNvPr id="7" name="Picture 6">
            <a:extLst>
              <a:ext uri="{FF2B5EF4-FFF2-40B4-BE49-F238E27FC236}">
                <a16:creationId xmlns="" xmlns:a16="http://schemas.microsoft.com/office/drawing/2014/main" id="{1900C6F9-AD2E-4112-82D1-C48683C7E7C1}"/>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graphicFrame>
        <p:nvGraphicFramePr>
          <p:cNvPr id="5" name="Table 4"/>
          <p:cNvGraphicFramePr>
            <a:graphicFrameLocks noGrp="1"/>
          </p:cNvGraphicFramePr>
          <p:nvPr/>
        </p:nvGraphicFramePr>
        <p:xfrm>
          <a:off x="1413164" y="1731048"/>
          <a:ext cx="9365672" cy="2730117"/>
        </p:xfrm>
        <a:graphic>
          <a:graphicData uri="http://schemas.openxmlformats.org/drawingml/2006/table">
            <a:tbl>
              <a:tblPr firstRow="1" bandRow="1">
                <a:tableStyleId>{5C22544A-7EE6-4342-B048-85BDC9FD1C3A}</a:tableStyleId>
              </a:tblPr>
              <a:tblGrid>
                <a:gridCol w="4682836"/>
                <a:gridCol w="4682836"/>
              </a:tblGrid>
              <a:tr h="910039">
                <a:tc>
                  <a:txBody>
                    <a:bodyPr/>
                    <a:lstStyle/>
                    <a:p>
                      <a:pPr algn="ctr" fontAlgn="t"/>
                      <a:r>
                        <a:rPr lang="en-US" sz="2800" b="1" dirty="0">
                          <a:solidFill>
                            <a:srgbClr val="FFFFFF"/>
                          </a:solidFill>
                        </a:rPr>
                        <a:t>Filing Period</a:t>
                      </a:r>
                    </a:p>
                  </a:txBody>
                  <a:tcPr marL="95250" marR="95250" marT="47625" marB="47625"/>
                </a:tc>
                <a:tc>
                  <a:txBody>
                    <a:bodyPr/>
                    <a:lstStyle/>
                    <a:p>
                      <a:pPr algn="ctr" fontAlgn="t"/>
                      <a:r>
                        <a:rPr lang="en-US" sz="2800" b="1" dirty="0">
                          <a:solidFill>
                            <a:srgbClr val="FFFFFF"/>
                          </a:solidFill>
                        </a:rPr>
                        <a:t>Due date of Filing</a:t>
                      </a:r>
                    </a:p>
                  </a:txBody>
                  <a:tcPr marL="95250" marR="95250" marT="47625" marB="47625"/>
                </a:tc>
              </a:tr>
              <a:tr h="910039">
                <a:tc>
                  <a:txBody>
                    <a:bodyPr/>
                    <a:lstStyle/>
                    <a:p>
                      <a:pPr algn="ctr" fontAlgn="t"/>
                      <a:r>
                        <a:rPr lang="en-US" sz="2800" b="1" dirty="0" smtClean="0"/>
                        <a:t>From April to September</a:t>
                      </a:r>
                      <a:endParaRPr lang="en-US" sz="2800" dirty="0"/>
                    </a:p>
                  </a:txBody>
                  <a:tcPr marL="95250" marR="95250" marT="47625" marB="47625"/>
                </a:tc>
                <a:tc>
                  <a:txBody>
                    <a:bodyPr/>
                    <a:lstStyle/>
                    <a:p>
                      <a:pPr algn="ctr" fontAlgn="t"/>
                      <a:r>
                        <a:rPr lang="en-US" sz="2800" dirty="0"/>
                        <a:t>31st October</a:t>
                      </a:r>
                    </a:p>
                  </a:txBody>
                  <a:tcPr marL="95250" marR="95250" marT="47625" marB="47625"/>
                </a:tc>
              </a:tr>
              <a:tr h="910039">
                <a:tc>
                  <a:txBody>
                    <a:bodyPr/>
                    <a:lstStyle/>
                    <a:p>
                      <a:pPr algn="ctr" fontAlgn="t"/>
                      <a:r>
                        <a:rPr lang="en-US" sz="2800" b="1" dirty="0"/>
                        <a:t>From October to March</a:t>
                      </a:r>
                      <a:endParaRPr lang="en-US" sz="2800" dirty="0"/>
                    </a:p>
                  </a:txBody>
                  <a:tcPr marL="95250" marR="95250" marT="47625" marB="47625"/>
                </a:tc>
                <a:tc>
                  <a:txBody>
                    <a:bodyPr/>
                    <a:lstStyle/>
                    <a:p>
                      <a:pPr algn="ctr" fontAlgn="t"/>
                      <a:r>
                        <a:rPr lang="en-US" sz="2800" dirty="0"/>
                        <a:t>30th April</a:t>
                      </a:r>
                    </a:p>
                  </a:txBody>
                  <a:tcPr marL="95250" marR="95250" marT="47625" marB="47625"/>
                </a:tc>
              </a:tr>
            </a:tbl>
          </a:graphicData>
        </a:graphic>
      </p:graphicFrame>
    </p:spTree>
    <p:extLst>
      <p:ext uri="{BB962C8B-B14F-4D97-AF65-F5344CB8AC3E}">
        <p14:creationId xmlns="" xmlns:p14="http://schemas.microsoft.com/office/powerpoint/2010/main" val="1160107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2193</TotalTime>
  <Words>532</Words>
  <Application>Microsoft Office PowerPoint</Application>
  <PresentationFormat>Custom</PresentationFormat>
  <Paragraphs>78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msme</vt:lpstr>
      <vt:lpstr>INTRODUCTION </vt:lpstr>
      <vt:lpstr>MSME Classification</vt:lpstr>
      <vt:lpstr>MSME Schemes</vt:lpstr>
      <vt:lpstr>MSME Form 1 ROC Filing</vt:lpstr>
      <vt:lpstr>MSME Form 1 ROC Filing</vt:lpstr>
      <vt:lpstr>MSME Form 1 ROC Filing</vt:lpstr>
      <vt:lpstr>MSME Form 1 ROC Filing</vt:lpstr>
      <vt:lpstr>Due Date for Filing MSME Form 1 (MCA)  </vt:lpstr>
      <vt:lpstr>Exemption to this rule-Who should not file      the form?</vt:lpstr>
      <vt:lpstr>Penalty</vt:lpstr>
      <vt:lpstr>Conclusion</vt:lpstr>
      <vt:lpstr>Examples of MSMEs</vt:lpstr>
      <vt:lpstr>Examples of MSMEs</vt:lpstr>
      <vt:lpstr>Examples of MSMEs</vt:lpstr>
      <vt:lpstr>Examples of MSMEs</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 AS 10 :</dc:title>
  <dc:creator>chandresh goratela</dc:creator>
  <cp:lastModifiedBy>Jayesh</cp:lastModifiedBy>
  <cp:revision>104</cp:revision>
  <dcterms:created xsi:type="dcterms:W3CDTF">2020-03-29T18:27:38Z</dcterms:created>
  <dcterms:modified xsi:type="dcterms:W3CDTF">2020-04-18T10:40:48Z</dcterms:modified>
</cp:coreProperties>
</file>