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10" r:id="rId2"/>
    <p:sldId id="512" r:id="rId3"/>
    <p:sldId id="540" r:id="rId4"/>
    <p:sldId id="523" r:id="rId5"/>
    <p:sldId id="533" r:id="rId6"/>
    <p:sldId id="534" r:id="rId7"/>
    <p:sldId id="535" r:id="rId8"/>
    <p:sldId id="536" r:id="rId9"/>
    <p:sldId id="537" r:id="rId10"/>
    <p:sldId id="539" r:id="rId11"/>
    <p:sldId id="52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3" autoAdjust="0"/>
    <p:restoredTop sz="94660" autoAdjust="0"/>
  </p:normalViewPr>
  <p:slideViewPr>
    <p:cSldViewPr snapToGrid="0">
      <p:cViewPr varScale="1">
        <p:scale>
          <a:sx n="116" d="100"/>
          <a:sy n="116" d="100"/>
        </p:scale>
        <p:origin x="-39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EC5CE1-31B7-4042-A9EA-0359E7670B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54EE76AF-D31F-4AE8-81F8-35F31C7EAE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1F8184A0-92D5-4745-B417-0752089930FC}"/>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5" name="Footer Placeholder 4">
            <a:extLst>
              <a:ext uri="{FF2B5EF4-FFF2-40B4-BE49-F238E27FC236}">
                <a16:creationId xmlns:a16="http://schemas.microsoft.com/office/drawing/2014/main" xmlns="" id="{7F56EC5B-0E1C-4C52-8DB9-6C79B4C22A7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2B609163-4872-4F61-88B9-5504ED4254F7}"/>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97836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55883D-B457-4400-8652-74F0C3930B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DCF85496-800B-4D3D-A5B6-8EC0781BAA7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AA93C66-451E-41F8-B6CF-2D75EF0B07A6}"/>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5" name="Footer Placeholder 4">
            <a:extLst>
              <a:ext uri="{FF2B5EF4-FFF2-40B4-BE49-F238E27FC236}">
                <a16:creationId xmlns:a16="http://schemas.microsoft.com/office/drawing/2014/main" xmlns="" id="{78710ADA-0FE5-47B2-897E-37950F1C270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22E45608-FD5C-4649-B5EE-60716457152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2596780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D6CD341-50DA-4B80-8A7B-5DFC36973F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F8DAA428-C38A-4FB6-8557-004C116B3F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53FA47A0-7823-49D2-8159-F6086B5BBCB2}"/>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5" name="Footer Placeholder 4">
            <a:extLst>
              <a:ext uri="{FF2B5EF4-FFF2-40B4-BE49-F238E27FC236}">
                <a16:creationId xmlns:a16="http://schemas.microsoft.com/office/drawing/2014/main" xmlns="" id="{D56D667F-C5E6-4D0B-80B6-0FD19A0BC06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DB97BA49-CDC8-4D6F-9613-FA5F5842FD00}"/>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1561673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0C6E55-9C83-48AA-9815-87BA1DA8983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6DD82056-28F5-462E-902E-08BF4635AF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7D115C-55A4-4C4D-90AF-860C8EF5CC74}"/>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5" name="Footer Placeholder 4">
            <a:extLst>
              <a:ext uri="{FF2B5EF4-FFF2-40B4-BE49-F238E27FC236}">
                <a16:creationId xmlns:a16="http://schemas.microsoft.com/office/drawing/2014/main" xmlns="" id="{8CFFE798-3AF0-47B0-A4E9-31296EA907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A78C8518-3247-476D-ACFC-43EA3FC2E632}"/>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3862477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A3D2EA-52AB-4553-BAA7-8A434838BA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1F7115D-1A31-4DE8-9C2D-09483A88C1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3312F108-EF76-4C45-BCEB-9772C42EE198}"/>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5" name="Footer Placeholder 4">
            <a:extLst>
              <a:ext uri="{FF2B5EF4-FFF2-40B4-BE49-F238E27FC236}">
                <a16:creationId xmlns:a16="http://schemas.microsoft.com/office/drawing/2014/main" xmlns="" id="{E4B9AE05-79D0-4242-963B-F43ACB12518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4C1D5830-3445-4399-968B-03A8307D2E7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1957730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FF3E9F-14E6-44BF-88E4-14201403CD1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21851760-99AD-4A70-858F-0F66D5E3409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257371FB-6E3C-4EAE-ADEC-4C2FC4F8EE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F710D7B4-8D2F-4A46-A02D-2248C40825D5}"/>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6" name="Footer Placeholder 5">
            <a:extLst>
              <a:ext uri="{FF2B5EF4-FFF2-40B4-BE49-F238E27FC236}">
                <a16:creationId xmlns:a16="http://schemas.microsoft.com/office/drawing/2014/main" xmlns="" id="{D55BFD9C-4314-472F-BA2D-A4FB9ABDED2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05B7C658-35FF-453A-9A19-A2DE33D7911B}"/>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3857642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5F9CEA-0A31-4D47-82B6-71163DEAF66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DE80FA98-E88C-48A1-BCCC-6BEFC4621E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DD0898A5-7EE8-41EA-BC65-A1E6C4DA0F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CA675106-69E2-4DF0-955D-A7A407EA56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7623877-3324-499B-A5F5-B15FAF3028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45304A06-61F1-4F29-B7D2-D7945641CAD4}"/>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8" name="Footer Placeholder 7">
            <a:extLst>
              <a:ext uri="{FF2B5EF4-FFF2-40B4-BE49-F238E27FC236}">
                <a16:creationId xmlns:a16="http://schemas.microsoft.com/office/drawing/2014/main" xmlns="" id="{2CB5882D-F088-4692-902D-D848670F63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xmlns="" id="{15B90CFA-70BD-4678-95BA-AB6E25E42A0B}"/>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53877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6B4D36-3612-4494-A9BD-F6C603BCAB1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D95D0684-7D53-4B01-9081-24B4C2CDBA39}"/>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4" name="Footer Placeholder 3">
            <a:extLst>
              <a:ext uri="{FF2B5EF4-FFF2-40B4-BE49-F238E27FC236}">
                <a16:creationId xmlns:a16="http://schemas.microsoft.com/office/drawing/2014/main" xmlns="" id="{75C5FA02-FF2C-4BE0-9A3C-99961BFB53C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xmlns="" id="{055827F4-168E-4C31-987F-F7DFC52B99E0}"/>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3083118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B72BE6B-5712-4DA9-A464-063D8402B7F8}"/>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3" name="Footer Placeholder 2">
            <a:extLst>
              <a:ext uri="{FF2B5EF4-FFF2-40B4-BE49-F238E27FC236}">
                <a16:creationId xmlns:a16="http://schemas.microsoft.com/office/drawing/2014/main" xmlns="" id="{F2BFEB72-7BD7-4C69-89EF-D1166194D89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xmlns="" id="{82B06B53-F84E-4A6E-9828-0FAC3AD5BFF2}"/>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48081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23CB0C-89FF-461E-9472-58019545B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90526B57-1F22-47E6-9F6F-AF0496CD34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7A29A376-CE50-4408-8DAA-A934D923FC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F6F60A6-36EA-4AD5-9456-341D847C316F}"/>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6" name="Footer Placeholder 5">
            <a:extLst>
              <a:ext uri="{FF2B5EF4-FFF2-40B4-BE49-F238E27FC236}">
                <a16:creationId xmlns:a16="http://schemas.microsoft.com/office/drawing/2014/main" xmlns="" id="{8F710263-85F1-48E4-BA5B-6B212F553ED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829281E2-2445-441F-9533-64179A9DD7B9}"/>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2018930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66E39F-59E2-4D2A-9DEE-9CDD66B340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BAB4F127-7BF0-45EA-80C7-587DC003CD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91B50B42-C43B-4E8D-95DD-EA254F13F1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7623EBF-3D63-4E95-A958-91299B7FA0B0}"/>
              </a:ext>
            </a:extLst>
          </p:cNvPr>
          <p:cNvSpPr>
            <a:spLocks noGrp="1"/>
          </p:cNvSpPr>
          <p:nvPr>
            <p:ph type="dt" sz="half" idx="10"/>
          </p:nvPr>
        </p:nvSpPr>
        <p:spPr/>
        <p:txBody>
          <a:bodyPr/>
          <a:lstStyle/>
          <a:p>
            <a:fld id="{16406936-CF26-4A98-9778-4F8E888FBB82}" type="datetimeFigureOut">
              <a:rPr lang="en-IN" smtClean="0"/>
              <a:pPr/>
              <a:t>01-08-2019</a:t>
            </a:fld>
            <a:endParaRPr lang="en-IN"/>
          </a:p>
        </p:txBody>
      </p:sp>
      <p:sp>
        <p:nvSpPr>
          <p:cNvPr id="6" name="Footer Placeholder 5">
            <a:extLst>
              <a:ext uri="{FF2B5EF4-FFF2-40B4-BE49-F238E27FC236}">
                <a16:creationId xmlns:a16="http://schemas.microsoft.com/office/drawing/2014/main" xmlns="" id="{5CBA2F3B-105C-4AFA-8204-124CBDD3522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B21FFCF2-340C-4898-A41B-5E989880856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3343056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A8E8784-2B8F-457D-B6C5-CEEBDF73B3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62785E2-82DB-4A76-B45A-13CF7939D8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E2AFB6DB-319B-4421-AD88-B5DD352C5F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06936-CF26-4A98-9778-4F8E888FBB82}" type="datetimeFigureOut">
              <a:rPr lang="en-IN" smtClean="0"/>
              <a:pPr/>
              <a:t>01-08-2019</a:t>
            </a:fld>
            <a:endParaRPr lang="en-IN"/>
          </a:p>
        </p:txBody>
      </p:sp>
      <p:sp>
        <p:nvSpPr>
          <p:cNvPr id="5" name="Footer Placeholder 4">
            <a:extLst>
              <a:ext uri="{FF2B5EF4-FFF2-40B4-BE49-F238E27FC236}">
                <a16:creationId xmlns:a16="http://schemas.microsoft.com/office/drawing/2014/main" xmlns="" id="{A6613027-988D-4D32-92AF-22F3A8D79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50370552-BA72-4960-A67F-080D178E4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D1971B-AA39-44FB-82B6-26D42CAECE09}" type="slidenum">
              <a:rPr lang="en-IN" smtClean="0"/>
              <a:pPr/>
              <a:t>‹#›</a:t>
            </a:fld>
            <a:endParaRPr lang="en-IN"/>
          </a:p>
        </p:txBody>
      </p:sp>
    </p:spTree>
    <p:extLst>
      <p:ext uri="{BB962C8B-B14F-4D97-AF65-F5344CB8AC3E}">
        <p14:creationId xmlns:p14="http://schemas.microsoft.com/office/powerpoint/2010/main" xmlns="" val="282400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mca.gov.in/mcafoportal/companyLLPMasterData.do"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31ECC-177C-45E5-84DA-DB987904B539}"/>
              </a:ext>
            </a:extLst>
          </p:cNvPr>
          <p:cNvSpPr>
            <a:spLocks noGrp="1"/>
          </p:cNvSpPr>
          <p:nvPr>
            <p:ph type="ctrTitle"/>
          </p:nvPr>
        </p:nvSpPr>
        <p:spPr/>
        <p:txBody>
          <a:bodyPr>
            <a:normAutofit/>
          </a:bodyPr>
          <a:lstStyle/>
          <a:p>
            <a:r>
              <a:rPr lang="en-US" sz="4000" b="1" dirty="0" smtClean="0">
                <a:solidFill>
                  <a:schemeClr val="tx2">
                    <a:satMod val="130000"/>
                  </a:schemeClr>
                </a:solidFill>
              </a:rPr>
              <a:t> </a:t>
            </a:r>
            <a:r>
              <a:rPr lang="en-US" sz="4000" b="1" dirty="0" smtClean="0">
                <a:solidFill>
                  <a:schemeClr val="tx2">
                    <a:satMod val="130000"/>
                  </a:schemeClr>
                </a:solidFill>
              </a:rPr>
              <a:t>Mandatory </a:t>
            </a:r>
            <a:r>
              <a:rPr lang="en-US" sz="4000" b="1" dirty="0" smtClean="0">
                <a:solidFill>
                  <a:schemeClr val="tx2">
                    <a:satMod val="130000"/>
                  </a:schemeClr>
                </a:solidFill>
              </a:rPr>
              <a:t>ROC Compliances</a:t>
            </a:r>
            <a:endParaRPr lang="en-IN" sz="4000" b="1" dirty="0"/>
          </a:p>
        </p:txBody>
      </p:sp>
      <p:grpSp>
        <p:nvGrpSpPr>
          <p:cNvPr id="4" name="Group 3">
            <a:extLst>
              <a:ext uri="{FF2B5EF4-FFF2-40B4-BE49-F238E27FC236}">
                <a16:creationId xmlns:a16="http://schemas.microsoft.com/office/drawing/2014/main" xmlns="" id="{74AF2B98-49F0-4179-B6DA-BA9FD1A4D5F0}"/>
              </a:ext>
            </a:extLst>
          </p:cNvPr>
          <p:cNvGrpSpPr/>
          <p:nvPr/>
        </p:nvGrpSpPr>
        <p:grpSpPr>
          <a:xfrm>
            <a:off x="0" y="5735637"/>
            <a:ext cx="12192000" cy="1136506"/>
            <a:chOff x="0" y="5735637"/>
            <a:chExt cx="12192000" cy="1136506"/>
          </a:xfrm>
        </p:grpSpPr>
        <p:pic>
          <p:nvPicPr>
            <p:cNvPr id="5" name="Picture 4">
              <a:extLst>
                <a:ext uri="{FF2B5EF4-FFF2-40B4-BE49-F238E27FC236}">
                  <a16:creationId xmlns:a16="http://schemas.microsoft.com/office/drawing/2014/main" xmlns="" id="{298C0E6C-E093-48AA-9087-F7B0F7B43B24}"/>
                </a:ext>
              </a:extLst>
            </p:cNvPr>
            <p:cNvPicPr>
              <a:picLocks noChangeAspect="1"/>
            </p:cNvPicPr>
            <p:nvPr/>
          </p:nvPicPr>
          <p:blipFill rotWithShape="1">
            <a:blip r:embed="rId2" cstate="print"/>
            <a:srcRect l="16701" t="34913" r="16881" b="40943"/>
            <a:stretch/>
          </p:blipFill>
          <p:spPr>
            <a:xfrm>
              <a:off x="3967636" y="5735637"/>
              <a:ext cx="4105899" cy="839553"/>
            </a:xfrm>
            <a:prstGeom prst="rect">
              <a:avLst/>
            </a:prstGeom>
          </p:spPr>
        </p:pic>
        <p:pic>
          <p:nvPicPr>
            <p:cNvPr id="6" name="Picture 5">
              <a:extLst>
                <a:ext uri="{FF2B5EF4-FFF2-40B4-BE49-F238E27FC236}">
                  <a16:creationId xmlns:a16="http://schemas.microsoft.com/office/drawing/2014/main" xmlns="" id="{FEA16DCC-092C-425D-AFD4-325CB98483E4}"/>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pSp>
    </p:spTree>
    <p:extLst>
      <p:ext uri="{BB962C8B-B14F-4D97-AF65-F5344CB8AC3E}">
        <p14:creationId xmlns:p14="http://schemas.microsoft.com/office/powerpoint/2010/main" xmlns="" val="20226672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ICDS - 3</a:t>
            </a:r>
            <a:endParaRPr lang="en-US" dirty="0"/>
          </a:p>
        </p:txBody>
      </p:sp>
      <p:sp>
        <p:nvSpPr>
          <p:cNvPr id="10" name="Content Placeholder 9"/>
          <p:cNvSpPr>
            <a:spLocks noGrp="1"/>
          </p:cNvSpPr>
          <p:nvPr>
            <p:ph idx="1"/>
          </p:nvPr>
        </p:nvSpPr>
        <p:spPr/>
        <p:txBody>
          <a:bodyPr/>
          <a:lstStyle/>
          <a:p>
            <a:r>
              <a:rPr lang="en-US" dirty="0" smtClean="0"/>
              <a:t>Applicability</a:t>
            </a:r>
          </a:p>
          <a:p>
            <a:r>
              <a:rPr lang="en-US" dirty="0" smtClean="0"/>
              <a:t>Method of Recognition</a:t>
            </a:r>
          </a:p>
          <a:p>
            <a:r>
              <a:rPr lang="en-US" smtClean="0"/>
              <a:t> Others.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31ECC-177C-45E5-84DA-DB987904B539}"/>
              </a:ext>
            </a:extLst>
          </p:cNvPr>
          <p:cNvSpPr>
            <a:spLocks noGrp="1"/>
          </p:cNvSpPr>
          <p:nvPr>
            <p:ph type="ctrTitle"/>
          </p:nvPr>
        </p:nvSpPr>
        <p:spPr/>
        <p:txBody>
          <a:bodyPr>
            <a:normAutofit/>
          </a:bodyPr>
          <a:lstStyle/>
          <a:p>
            <a:r>
              <a:rPr lang="en-IN" sz="4000" dirty="0">
                <a:solidFill>
                  <a:srgbClr val="002060"/>
                </a:solidFill>
                <a:latin typeface="Times New Roman" panose="02020603050405020304" pitchFamily="18" charset="0"/>
                <a:cs typeface="Times New Roman" panose="02020603050405020304" pitchFamily="18" charset="0"/>
              </a:rPr>
              <a:t>THANK YOU</a:t>
            </a:r>
            <a:endParaRPr lang="en-IN" sz="4000" dirty="0"/>
          </a:p>
        </p:txBody>
      </p:sp>
      <p:sp>
        <p:nvSpPr>
          <p:cNvPr id="3" name="Subtitle 2">
            <a:extLst>
              <a:ext uri="{FF2B5EF4-FFF2-40B4-BE49-F238E27FC236}">
                <a16:creationId xmlns:a16="http://schemas.microsoft.com/office/drawing/2014/main" xmlns="" id="{CB961148-B853-4A83-950C-4AD81DDC78B6}"/>
              </a:ext>
            </a:extLst>
          </p:cNvPr>
          <p:cNvSpPr>
            <a:spLocks noGrp="1"/>
          </p:cNvSpPr>
          <p:nvPr>
            <p:ph type="subTitle" idx="1"/>
          </p:nvPr>
        </p:nvSpPr>
        <p:spPr/>
        <p:txBody>
          <a:bodyPr/>
          <a:lstStyle/>
          <a:p>
            <a:r>
              <a:rPr lang="en-IN" dirty="0" smtClean="0"/>
              <a:t>BY </a:t>
            </a:r>
          </a:p>
          <a:p>
            <a:r>
              <a:rPr lang="en-IN" dirty="0" smtClean="0"/>
              <a:t>KARTIK PRAJAPATI</a:t>
            </a:r>
            <a:endParaRPr lang="en-IN" dirty="0"/>
          </a:p>
        </p:txBody>
      </p:sp>
      <p:pic>
        <p:nvPicPr>
          <p:cNvPr id="9" name="Picture 8">
            <a:extLst>
              <a:ext uri="{FF2B5EF4-FFF2-40B4-BE49-F238E27FC236}">
                <a16:creationId xmlns:a16="http://schemas.microsoft.com/office/drawing/2014/main" xmlns="" id="{D581B5C2-E367-41B3-BBA0-A9A09E604075}"/>
              </a:ext>
            </a:extLst>
          </p:cNvPr>
          <p:cNvPicPr>
            <a:picLocks noChangeAspect="1"/>
          </p:cNvPicPr>
          <p:nvPr/>
        </p:nvPicPr>
        <p:blipFill rotWithShape="1">
          <a:blip r:embed="rId3"/>
          <a:srcRect l="6300" t="71332" r="6325" b="11333"/>
          <a:stretch/>
        </p:blipFill>
        <p:spPr>
          <a:xfrm>
            <a:off x="1861676" y="5778342"/>
            <a:ext cx="8468648" cy="944999"/>
          </a:xfrm>
          <a:prstGeom prst="rect">
            <a:avLst/>
          </a:prstGeom>
        </p:spPr>
      </p:pic>
      <p:pic>
        <p:nvPicPr>
          <p:cNvPr id="10" name="Picture 9">
            <a:extLst>
              <a:ext uri="{FF2B5EF4-FFF2-40B4-BE49-F238E27FC236}">
                <a16:creationId xmlns:a16="http://schemas.microsoft.com/office/drawing/2014/main" xmlns="" id="{5FE49850-E169-43CA-9BCF-A5607F445352}"/>
              </a:ext>
            </a:extLst>
          </p:cNvPr>
          <p:cNvPicPr>
            <a:picLocks noChangeAspect="1"/>
          </p:cNvPicPr>
          <p:nvPr/>
        </p:nvPicPr>
        <p:blipFill rotWithShape="1">
          <a:blip r:embed="rId4"/>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xmlns="" val="9953412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4"/>
            <a:ext cx="10515600" cy="3460256"/>
          </a:xfrm>
        </p:spPr>
        <p:txBody>
          <a:bodyPr>
            <a:normAutofit/>
          </a:bodyPr>
          <a:lstStyle/>
          <a:p>
            <a:pPr algn="ctr"/>
            <a:r>
              <a:rPr lang="en-US" sz="2800" b="1" dirty="0" smtClean="0">
                <a:solidFill>
                  <a:schemeClr val="accent1">
                    <a:lumMod val="75000"/>
                  </a:schemeClr>
                </a:solidFill>
                <a:latin typeface="Cambria" pitchFamily="18" charset="0"/>
              </a:rPr>
              <a:t>Congratulation for your newly incorporated company </a:t>
            </a:r>
            <a:r>
              <a:rPr lang="en-US" sz="2800" b="1" dirty="0" smtClean="0">
                <a:solidFill>
                  <a:schemeClr val="accent1">
                    <a:lumMod val="75000"/>
                  </a:schemeClr>
                </a:solidFill>
                <a:latin typeface="Cambria" pitchFamily="18" charset="0"/>
              </a:rPr>
              <a:t/>
            </a:r>
            <a:br>
              <a:rPr lang="en-US" sz="2800" b="1" dirty="0" smtClean="0">
                <a:solidFill>
                  <a:schemeClr val="accent1">
                    <a:lumMod val="75000"/>
                  </a:schemeClr>
                </a:solidFill>
                <a:latin typeface="Cambria" pitchFamily="18" charset="0"/>
              </a:rPr>
            </a:br>
            <a:r>
              <a:rPr lang="en-US" sz="3200" b="1" dirty="0" smtClean="0">
                <a:solidFill>
                  <a:schemeClr val="accent4">
                    <a:lumMod val="75000"/>
                  </a:schemeClr>
                </a:solidFill>
                <a:latin typeface="Cambria" pitchFamily="18" charset="0"/>
              </a:rPr>
              <a:t>NIRANT COMPUTERS </a:t>
            </a:r>
            <a:r>
              <a:rPr lang="en-US" sz="3200" b="1" dirty="0" smtClean="0">
                <a:solidFill>
                  <a:schemeClr val="accent4">
                    <a:lumMod val="75000"/>
                  </a:schemeClr>
                </a:solidFill>
                <a:latin typeface="Cambria" pitchFamily="18" charset="0"/>
              </a:rPr>
              <a:t>PRIVATE </a:t>
            </a:r>
            <a:r>
              <a:rPr lang="en-US" sz="3200" b="1" dirty="0" smtClean="0">
                <a:solidFill>
                  <a:schemeClr val="accent4">
                    <a:lumMod val="75000"/>
                  </a:schemeClr>
                </a:solidFill>
                <a:latin typeface="Cambria" pitchFamily="18" charset="0"/>
              </a:rPr>
              <a:t>LIMITED</a:t>
            </a:r>
            <a:endParaRPr lang="en-US" sz="3200" b="1" dirty="0" smtClean="0">
              <a:solidFill>
                <a:schemeClr val="accent4">
                  <a:lumMod val="75000"/>
                </a:schemeClr>
              </a:solidFill>
              <a:latin typeface="Cambria" pitchFamily="18" charset="0"/>
            </a:endParaRPr>
          </a:p>
        </p:txBody>
      </p:sp>
      <p:sp>
        <p:nvSpPr>
          <p:cNvPr id="7" name="Content Placeholder 6"/>
          <p:cNvSpPr>
            <a:spLocks noGrp="1"/>
          </p:cNvSpPr>
          <p:nvPr>
            <p:ph idx="1"/>
          </p:nvPr>
        </p:nvSpPr>
        <p:spPr>
          <a:xfrm>
            <a:off x="838200" y="2899718"/>
            <a:ext cx="10515600" cy="3277243"/>
          </a:xfrm>
        </p:spPr>
        <p:txBody>
          <a:bodyPr>
            <a:normAutofit/>
          </a:bodyPr>
          <a:lstStyle/>
          <a:p>
            <a:pPr algn="just">
              <a:buNone/>
              <a:defRPr/>
            </a:pPr>
            <a:r>
              <a:rPr lang="en-US" dirty="0" smtClean="0">
                <a:latin typeface="Cambria" pitchFamily="18" charset="0"/>
                <a:cs typeface="Times New Roman" pitchFamily="18" charset="0"/>
              </a:rPr>
              <a:t>   Now</a:t>
            </a:r>
            <a:r>
              <a:rPr lang="en-US" dirty="0" smtClean="0">
                <a:latin typeface="Cambria" pitchFamily="18" charset="0"/>
                <a:cs typeface="Times New Roman" pitchFamily="18" charset="0"/>
              </a:rPr>
              <a:t>, </a:t>
            </a:r>
            <a:r>
              <a:rPr lang="en-US" dirty="0" smtClean="0">
                <a:latin typeface="Cambria" pitchFamily="18" charset="0"/>
                <a:cs typeface="Times New Roman" pitchFamily="18" charset="0"/>
              </a:rPr>
              <a:t>what </a:t>
            </a:r>
            <a:r>
              <a:rPr lang="en-US" dirty="0" smtClean="0">
                <a:latin typeface="Cambria" pitchFamily="18" charset="0"/>
                <a:cs typeface="Times New Roman" pitchFamily="18" charset="0"/>
              </a:rPr>
              <a:t>care do we need to take to be on the right side of the law. It is necessary to do timely compliance to reduce the heavy penalty and for efficient and non- interrupted functioning of the Company. This write up will help </a:t>
            </a:r>
            <a:r>
              <a:rPr lang="en-US" dirty="0" smtClean="0">
                <a:latin typeface="Cambria" pitchFamily="18" charset="0"/>
                <a:cs typeface="Times New Roman" pitchFamily="18" charset="0"/>
              </a:rPr>
              <a:t>to guide </a:t>
            </a:r>
            <a:r>
              <a:rPr lang="en-US" dirty="0" smtClean="0">
                <a:latin typeface="Cambria" pitchFamily="18" charset="0"/>
                <a:cs typeface="Times New Roman" pitchFamily="18" charset="0"/>
              </a:rPr>
              <a:t>you</a:t>
            </a:r>
            <a:r>
              <a:rPr lang="en-US" dirty="0" smtClean="0">
                <a:latin typeface="Cambria" pitchFamily="18" charset="0"/>
                <a:cs typeface="Times New Roman" pitchFamily="18" charset="0"/>
              </a:rPr>
              <a:t> </a:t>
            </a:r>
            <a:r>
              <a:rPr lang="en-US" dirty="0" smtClean="0">
                <a:latin typeface="Cambria" pitchFamily="18" charset="0"/>
                <a:cs typeface="Times New Roman" pitchFamily="18" charset="0"/>
              </a:rPr>
              <a:t>post-incorporation compliances.</a:t>
            </a:r>
            <a:endParaRPr lang="en-IN" dirty="0" smtClean="0"/>
          </a:p>
        </p:txBody>
      </p:sp>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xmlns="" val="28040309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chemeClr val="accent1">
                    <a:lumMod val="75000"/>
                  </a:schemeClr>
                </a:solidFill>
                <a:latin typeface="Cambria" pitchFamily="18" charset="0"/>
              </a:rPr>
              <a:t>Master Data of the Company</a:t>
            </a:r>
          </a:p>
        </p:txBody>
      </p:sp>
      <p:graphicFrame>
        <p:nvGraphicFramePr>
          <p:cNvPr id="4" name="Content Placeholder 3"/>
          <p:cNvGraphicFramePr>
            <a:graphicFrameLocks noGrp="1"/>
          </p:cNvGraphicFramePr>
          <p:nvPr>
            <p:ph idx="1"/>
          </p:nvPr>
        </p:nvGraphicFramePr>
        <p:xfrm>
          <a:off x="838200" y="1825625"/>
          <a:ext cx="10515600" cy="3606800"/>
        </p:xfrm>
        <a:graphic>
          <a:graphicData uri="http://schemas.openxmlformats.org/drawingml/2006/table">
            <a:tbl>
              <a:tblPr firstRow="1" bandRow="1">
                <a:tableStyleId>{5C22544A-7EE6-4342-B048-85BDC9FD1C3A}</a:tableStyleId>
              </a:tblPr>
              <a:tblGrid>
                <a:gridCol w="3107724"/>
                <a:gridCol w="7407876"/>
              </a:tblGrid>
              <a:tr h="370840">
                <a:tc>
                  <a:txBody>
                    <a:bodyPr/>
                    <a:lstStyle/>
                    <a:p>
                      <a:r>
                        <a:rPr lang="en-US" dirty="0" smtClean="0">
                          <a:latin typeface="Cambria" pitchFamily="18" charset="0"/>
                        </a:rPr>
                        <a:t>Company Name</a:t>
                      </a:r>
                      <a:endParaRPr lang="en-US" dirty="0">
                        <a:latin typeface="Cambria" pitchFamily="18" charset="0"/>
                      </a:endParaRPr>
                    </a:p>
                  </a:txBody>
                  <a:tcPr/>
                </a:tc>
                <a:tc>
                  <a:txBody>
                    <a:bodyPr/>
                    <a:lstStyle/>
                    <a:p>
                      <a:r>
                        <a:rPr lang="en-US" sz="1800" b="0" i="0" kern="1200" dirty="0" smtClean="0">
                          <a:solidFill>
                            <a:schemeClr val="lt1"/>
                          </a:solidFill>
                          <a:latin typeface="Cambria" pitchFamily="18" charset="0"/>
                          <a:ea typeface="+mn-ea"/>
                          <a:cs typeface="+mn-cs"/>
                        </a:rPr>
                        <a:t>NIRANT COMPUTERS PRIVATE LIMITED</a:t>
                      </a:r>
                      <a:endParaRPr lang="en-US" dirty="0">
                        <a:latin typeface="Cambria" pitchFamily="18" charset="0"/>
                      </a:endParaRPr>
                    </a:p>
                  </a:txBody>
                  <a:tcPr/>
                </a:tc>
              </a:tr>
              <a:tr h="370840">
                <a:tc>
                  <a:txBody>
                    <a:bodyPr/>
                    <a:lstStyle/>
                    <a:p>
                      <a:r>
                        <a:rPr lang="en-US" dirty="0" smtClean="0">
                          <a:latin typeface="Cambria" pitchFamily="18" charset="0"/>
                        </a:rPr>
                        <a:t>CIN</a:t>
                      </a:r>
                      <a:endParaRPr lang="en-US" dirty="0">
                        <a:latin typeface="Cambria" pitchFamily="18" charset="0"/>
                      </a:endParaRPr>
                    </a:p>
                  </a:txBody>
                  <a:tcPr/>
                </a:tc>
                <a:tc>
                  <a:txBody>
                    <a:bodyPr/>
                    <a:lstStyle/>
                    <a:p>
                      <a:r>
                        <a:rPr lang="en-US" sz="1800" b="0" i="0" kern="1200" dirty="0" smtClean="0">
                          <a:solidFill>
                            <a:schemeClr val="dk1"/>
                          </a:solidFill>
                          <a:latin typeface="Cambria" pitchFamily="18" charset="0"/>
                          <a:ea typeface="+mn-ea"/>
                          <a:cs typeface="+mn-cs"/>
                        </a:rPr>
                        <a:t>U72900GJ2019PTC108231</a:t>
                      </a:r>
                      <a:endParaRPr lang="en-US" dirty="0">
                        <a:latin typeface="Cambria" pitchFamily="18" charset="0"/>
                      </a:endParaRPr>
                    </a:p>
                  </a:txBody>
                  <a:tcPr/>
                </a:tc>
              </a:tr>
              <a:tr h="370840">
                <a:tc>
                  <a:txBody>
                    <a:bodyPr/>
                    <a:lstStyle/>
                    <a:p>
                      <a:r>
                        <a:rPr lang="en-US" dirty="0" smtClean="0">
                          <a:latin typeface="Cambria" pitchFamily="18" charset="0"/>
                        </a:rPr>
                        <a:t>Registered Office Address</a:t>
                      </a:r>
                      <a:endParaRPr lang="en-US" dirty="0">
                        <a:latin typeface="Cambria" pitchFamily="18" charset="0"/>
                      </a:endParaRPr>
                    </a:p>
                  </a:txBody>
                  <a:tcPr/>
                </a:tc>
                <a:tc>
                  <a:txBody>
                    <a:bodyPr/>
                    <a:lstStyle/>
                    <a:p>
                      <a:r>
                        <a:rPr lang="en-US" sz="1800" b="0" i="0" kern="1200" dirty="0" smtClean="0">
                          <a:solidFill>
                            <a:schemeClr val="dk1"/>
                          </a:solidFill>
                          <a:latin typeface="Cambria" pitchFamily="18" charset="0"/>
                          <a:ea typeface="+mn-ea"/>
                          <a:cs typeface="+mn-cs"/>
                        </a:rPr>
                        <a:t>GF - 3, SIDDHI VINAYAK PLAZA, OPP. TEJENDRA COMPLEX,NR. NIRANT CHOKDI VASTRAL, AHMEDABAD - 382418</a:t>
                      </a:r>
                      <a:endParaRPr lang="en-US" dirty="0">
                        <a:latin typeface="Cambria" pitchFamily="18" charset="0"/>
                      </a:endParaRPr>
                    </a:p>
                  </a:txBody>
                  <a:tcPr/>
                </a:tc>
              </a:tr>
              <a:tr h="370840">
                <a:tc>
                  <a:txBody>
                    <a:bodyPr/>
                    <a:lstStyle/>
                    <a:p>
                      <a:r>
                        <a:rPr lang="en-US" sz="1800" kern="1200" dirty="0" smtClean="0">
                          <a:solidFill>
                            <a:schemeClr val="dk1"/>
                          </a:solidFill>
                          <a:latin typeface="Cambria" pitchFamily="18" charset="0"/>
                          <a:ea typeface="+mn-ea"/>
                          <a:cs typeface="+mn-cs"/>
                        </a:rPr>
                        <a:t>Company Category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latin typeface="Cambria" pitchFamily="18" charset="0"/>
                          <a:ea typeface="+mn-ea"/>
                          <a:cs typeface="+mn-cs"/>
                        </a:rPr>
                        <a:t>Company limited by Shares</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latin typeface="Cambria" pitchFamily="18" charset="0"/>
                          <a:ea typeface="+mn-ea"/>
                          <a:cs typeface="+mn-cs"/>
                        </a:rPr>
                        <a:t>Company </a:t>
                      </a:r>
                      <a:r>
                        <a:rPr lang="en-US" sz="1800" kern="1200" dirty="0" err="1" smtClean="0">
                          <a:solidFill>
                            <a:schemeClr val="dk1"/>
                          </a:solidFill>
                          <a:latin typeface="Cambria" pitchFamily="18" charset="0"/>
                          <a:ea typeface="+mn-ea"/>
                          <a:cs typeface="+mn-cs"/>
                        </a:rPr>
                        <a:t>SubCategory</a:t>
                      </a:r>
                      <a:endParaRPr lang="en-US" sz="1800" kern="1200" dirty="0" smtClean="0">
                        <a:solidFill>
                          <a:schemeClr val="dk1"/>
                        </a:solidFill>
                        <a:latin typeface="Cambria" pitchFamily="18" charset="0"/>
                        <a:ea typeface="+mn-ea"/>
                        <a:cs typeface="+mn-cs"/>
                      </a:endParaRPr>
                    </a:p>
                  </a:txBody>
                  <a:tcPr/>
                </a:tc>
                <a:tc>
                  <a:txBody>
                    <a:bodyPr/>
                    <a:lstStyle/>
                    <a:p>
                      <a:r>
                        <a:rPr lang="en-US" sz="1800" kern="1200" dirty="0" smtClean="0">
                          <a:solidFill>
                            <a:schemeClr val="dk1"/>
                          </a:solidFill>
                          <a:latin typeface="Cambria" pitchFamily="18" charset="0"/>
                          <a:ea typeface="+mn-ea"/>
                          <a:cs typeface="+mn-cs"/>
                        </a:rPr>
                        <a:t>Non-govt. company</a:t>
                      </a:r>
                    </a:p>
                  </a:txBody>
                  <a:tcPr/>
                </a:tc>
              </a:tr>
              <a:tr h="370840">
                <a:tc>
                  <a:txBody>
                    <a:bodyPr/>
                    <a:lstStyle/>
                    <a:p>
                      <a:r>
                        <a:rPr lang="en-US" dirty="0" smtClean="0">
                          <a:latin typeface="Cambria" pitchFamily="18" charset="0"/>
                        </a:rPr>
                        <a:t>Date of Incorporation</a:t>
                      </a:r>
                      <a:endParaRPr lang="en-US" dirty="0">
                        <a:latin typeface="Cambria" pitchFamily="18" charset="0"/>
                      </a:endParaRPr>
                    </a:p>
                  </a:txBody>
                  <a:tcPr/>
                </a:tc>
                <a:tc>
                  <a:txBody>
                    <a:bodyPr/>
                    <a:lstStyle/>
                    <a:p>
                      <a:r>
                        <a:rPr lang="en-US" dirty="0" smtClean="0">
                          <a:latin typeface="Cambria" pitchFamily="18" charset="0"/>
                        </a:rPr>
                        <a:t>20/05/2019</a:t>
                      </a:r>
                      <a:endParaRPr lang="en-US" dirty="0">
                        <a:latin typeface="Cambria" pitchFamily="18" charset="0"/>
                      </a:endParaRPr>
                    </a:p>
                  </a:txBody>
                  <a:tcPr/>
                </a:tc>
              </a:tr>
              <a:tr h="370840">
                <a:tc>
                  <a:txBody>
                    <a:bodyPr/>
                    <a:lstStyle/>
                    <a:p>
                      <a:r>
                        <a:rPr lang="en-US" dirty="0" smtClean="0">
                          <a:latin typeface="Cambria" pitchFamily="18" charset="0"/>
                        </a:rPr>
                        <a:t>E-Mail Id</a:t>
                      </a:r>
                      <a:endParaRPr lang="en-US" dirty="0">
                        <a:latin typeface="Cambria" pitchFamily="18" charset="0"/>
                      </a:endParaRPr>
                    </a:p>
                  </a:txBody>
                  <a:tcPr/>
                </a:tc>
                <a:tc>
                  <a:txBody>
                    <a:bodyPr/>
                    <a:lstStyle/>
                    <a:p>
                      <a:r>
                        <a:rPr lang="en-US" sz="1800" b="0" i="0" kern="1200" dirty="0" smtClean="0">
                          <a:solidFill>
                            <a:schemeClr val="dk1"/>
                          </a:solidFill>
                          <a:latin typeface="Cambria" pitchFamily="18" charset="0"/>
                          <a:ea typeface="+mn-ea"/>
                          <a:cs typeface="+mn-cs"/>
                        </a:rPr>
                        <a:t>nirantcomputers@gmail.com</a:t>
                      </a:r>
                      <a:endParaRPr lang="en-US" dirty="0">
                        <a:latin typeface="Cambria" pitchFamily="18" charset="0"/>
                      </a:endParaRPr>
                    </a:p>
                  </a:txBody>
                  <a:tcPr/>
                </a:tc>
              </a:tr>
              <a:tr h="370840">
                <a:tc>
                  <a:txBody>
                    <a:bodyPr/>
                    <a:lstStyle/>
                    <a:p>
                      <a:r>
                        <a:rPr lang="en-US" sz="1800" b="0" i="0" kern="1200" dirty="0" err="1" smtClean="0">
                          <a:solidFill>
                            <a:schemeClr val="dk1"/>
                          </a:solidFill>
                          <a:latin typeface="Cambria" pitchFamily="18" charset="0"/>
                          <a:ea typeface="+mn-ea"/>
                          <a:cs typeface="+mn-cs"/>
                        </a:rPr>
                        <a:t>Authorised</a:t>
                      </a:r>
                      <a:r>
                        <a:rPr lang="en-US" sz="1800" b="0" i="0" kern="1200" dirty="0" smtClean="0">
                          <a:solidFill>
                            <a:schemeClr val="dk1"/>
                          </a:solidFill>
                          <a:latin typeface="Cambria" pitchFamily="18" charset="0"/>
                          <a:ea typeface="+mn-ea"/>
                          <a:cs typeface="+mn-cs"/>
                        </a:rPr>
                        <a:t> Capital(Rs.)</a:t>
                      </a:r>
                      <a:endParaRPr lang="en-US" dirty="0">
                        <a:latin typeface="Cambria" pitchFamily="18" charset="0"/>
                      </a:endParaRPr>
                    </a:p>
                  </a:txBody>
                  <a:tcPr/>
                </a:tc>
                <a:tc>
                  <a:txBody>
                    <a:bodyPr/>
                    <a:lstStyle/>
                    <a:p>
                      <a:r>
                        <a:rPr lang="en-US" dirty="0" smtClean="0">
                          <a:latin typeface="Cambria" pitchFamily="18" charset="0"/>
                        </a:rPr>
                        <a:t>1,00,000/-</a:t>
                      </a:r>
                      <a:endParaRPr lang="en-US" dirty="0">
                        <a:latin typeface="Cambria" pitchFamily="18" charset="0"/>
                      </a:endParaRPr>
                    </a:p>
                  </a:txBody>
                  <a:tcPr/>
                </a:tc>
              </a:tr>
              <a:tr h="370840">
                <a:tc>
                  <a:txBody>
                    <a:bodyPr/>
                    <a:lstStyle/>
                    <a:p>
                      <a:r>
                        <a:rPr lang="en-US" sz="1800" b="0" i="0" kern="1200" dirty="0" smtClean="0">
                          <a:solidFill>
                            <a:schemeClr val="dk1"/>
                          </a:solidFill>
                          <a:latin typeface="Cambria" pitchFamily="18" charset="0"/>
                          <a:ea typeface="+mn-ea"/>
                          <a:cs typeface="+mn-cs"/>
                        </a:rPr>
                        <a:t>Paid up Capital(Rs.)</a:t>
                      </a:r>
                      <a:endParaRPr lang="en-US" dirty="0">
                        <a:latin typeface="Cambria" pitchFamily="18" charset="0"/>
                      </a:endParaRPr>
                    </a:p>
                  </a:txBody>
                  <a:tcPr/>
                </a:tc>
                <a:tc>
                  <a:txBody>
                    <a:bodyPr/>
                    <a:lstStyle/>
                    <a:p>
                      <a:r>
                        <a:rPr lang="en-US" dirty="0" smtClean="0">
                          <a:latin typeface="Cambria" pitchFamily="18" charset="0"/>
                        </a:rPr>
                        <a:t>1,00,000/-</a:t>
                      </a:r>
                      <a:endParaRPr lang="en-US" dirty="0">
                        <a:latin typeface="Cambria" pitchFamily="18" charset="0"/>
                      </a:endParaRPr>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10515600" cy="722270"/>
          </a:xfrm>
        </p:spPr>
        <p:txBody>
          <a:bodyPr>
            <a:normAutofit/>
          </a:bodyPr>
          <a:lstStyle/>
          <a:p>
            <a:pPr algn="ctr"/>
            <a:r>
              <a:rPr lang="en-US" sz="2800" b="1" dirty="0" smtClean="0">
                <a:solidFill>
                  <a:schemeClr val="accent1">
                    <a:lumMod val="75000"/>
                  </a:schemeClr>
                </a:solidFill>
                <a:latin typeface="Cambria" pitchFamily="18" charset="0"/>
              </a:rPr>
              <a:t>List of Directors of the Company</a:t>
            </a:r>
            <a:endParaRPr lang="en-US" sz="2800" b="1" dirty="0">
              <a:solidFill>
                <a:schemeClr val="accent1">
                  <a:lumMod val="75000"/>
                </a:schemeClr>
              </a:solidFill>
              <a:latin typeface="Cambria" pitchFamily="18" charset="0"/>
            </a:endParaRPr>
          </a:p>
        </p:txBody>
      </p:sp>
      <p:sp>
        <p:nvSpPr>
          <p:cNvPr id="7" name="Content Placeholder 6"/>
          <p:cNvSpPr>
            <a:spLocks noGrp="1"/>
          </p:cNvSpPr>
          <p:nvPr>
            <p:ph idx="1"/>
          </p:nvPr>
        </p:nvSpPr>
        <p:spPr>
          <a:xfrm>
            <a:off x="838200" y="1202724"/>
            <a:ext cx="10515600" cy="4974239"/>
          </a:xfrm>
        </p:spPr>
        <p:txBody>
          <a:bodyPr>
            <a:normAutofit/>
          </a:bodyPr>
          <a:lstStyle/>
          <a:p>
            <a:pPr>
              <a:buNone/>
            </a:pPr>
            <a:endParaRPr lang="en-US" dirty="0" smtClean="0"/>
          </a:p>
          <a:p>
            <a:pPr algn="ctr">
              <a:spcBef>
                <a:spcPct val="0"/>
              </a:spcBef>
              <a:buNone/>
            </a:pPr>
            <a:endParaRPr lang="en-US" b="1" dirty="0">
              <a:solidFill>
                <a:schemeClr val="accent1">
                  <a:lumMod val="75000"/>
                </a:schemeClr>
              </a:solidFill>
              <a:latin typeface="Cambria" pitchFamily="18" charset="0"/>
              <a:ea typeface="+mj-ea"/>
              <a:cs typeface="+mj-cs"/>
            </a:endParaRPr>
          </a:p>
        </p:txBody>
      </p:sp>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graphicFrame>
        <p:nvGraphicFramePr>
          <p:cNvPr id="8" name="Table 7"/>
          <p:cNvGraphicFramePr>
            <a:graphicFrameLocks noGrp="1"/>
          </p:cNvGraphicFramePr>
          <p:nvPr/>
        </p:nvGraphicFramePr>
        <p:xfrm>
          <a:off x="1103872" y="1584639"/>
          <a:ext cx="9273213" cy="1112520"/>
        </p:xfrm>
        <a:graphic>
          <a:graphicData uri="http://schemas.openxmlformats.org/drawingml/2006/table">
            <a:tbl>
              <a:tblPr firstRow="1" bandRow="1">
                <a:tableStyleId>{F5AB1C69-6EDB-4FF4-983F-18BD219EF322}</a:tableStyleId>
              </a:tblPr>
              <a:tblGrid>
                <a:gridCol w="872681"/>
                <a:gridCol w="6648499"/>
                <a:gridCol w="1752033"/>
              </a:tblGrid>
              <a:tr h="370840">
                <a:tc>
                  <a:txBody>
                    <a:bodyPr/>
                    <a:lstStyle/>
                    <a:p>
                      <a:pPr algn="ctr"/>
                      <a:r>
                        <a:rPr lang="en-US" dirty="0" smtClean="0">
                          <a:solidFill>
                            <a:schemeClr val="tx1"/>
                          </a:solidFill>
                          <a:latin typeface="Cambria" pitchFamily="18" charset="0"/>
                        </a:rPr>
                        <a:t>Sr. No.</a:t>
                      </a:r>
                      <a:endParaRPr lang="en-US" dirty="0">
                        <a:solidFill>
                          <a:schemeClr val="tx1"/>
                        </a:solidFill>
                        <a:latin typeface="Cambria" pitchFamily="18" charset="0"/>
                      </a:endParaRPr>
                    </a:p>
                  </a:txBody>
                  <a:tcPr/>
                </a:tc>
                <a:tc>
                  <a:txBody>
                    <a:bodyPr/>
                    <a:lstStyle/>
                    <a:p>
                      <a:pPr algn="ctr"/>
                      <a:r>
                        <a:rPr lang="en-US" dirty="0" smtClean="0">
                          <a:solidFill>
                            <a:schemeClr val="tx1"/>
                          </a:solidFill>
                          <a:latin typeface="Cambria" pitchFamily="18" charset="0"/>
                        </a:rPr>
                        <a:t>Name of the Director</a:t>
                      </a:r>
                      <a:endParaRPr lang="en-US" dirty="0">
                        <a:solidFill>
                          <a:schemeClr val="tx1"/>
                        </a:solidFill>
                        <a:latin typeface="Cambria" pitchFamily="18" charset="0"/>
                      </a:endParaRPr>
                    </a:p>
                  </a:txBody>
                  <a:tcPr/>
                </a:tc>
                <a:tc>
                  <a:txBody>
                    <a:bodyPr/>
                    <a:lstStyle/>
                    <a:p>
                      <a:pPr algn="ctr"/>
                      <a:r>
                        <a:rPr lang="en-US" dirty="0" smtClean="0">
                          <a:solidFill>
                            <a:schemeClr val="tx1"/>
                          </a:solidFill>
                          <a:latin typeface="Cambria" pitchFamily="18" charset="0"/>
                        </a:rPr>
                        <a:t>DIN</a:t>
                      </a:r>
                      <a:endParaRPr lang="en-US" dirty="0">
                        <a:solidFill>
                          <a:schemeClr val="tx1"/>
                        </a:solidFill>
                        <a:latin typeface="Cambria" pitchFamily="18" charset="0"/>
                      </a:endParaRPr>
                    </a:p>
                  </a:txBody>
                  <a:tcPr/>
                </a:tc>
              </a:tr>
              <a:tr h="370840">
                <a:tc>
                  <a:txBody>
                    <a:bodyPr/>
                    <a:lstStyle/>
                    <a:p>
                      <a:pPr algn="ctr"/>
                      <a:r>
                        <a:rPr lang="en-US" dirty="0" smtClean="0">
                          <a:solidFill>
                            <a:schemeClr val="tx1"/>
                          </a:solidFill>
                          <a:latin typeface="Cambria" pitchFamily="18" charset="0"/>
                        </a:rPr>
                        <a:t>1.</a:t>
                      </a:r>
                      <a:endParaRPr lang="en-US" dirty="0">
                        <a:solidFill>
                          <a:schemeClr val="tx1"/>
                        </a:solidFill>
                        <a:latin typeface="Cambria" pitchFamily="18" charset="0"/>
                      </a:endParaRPr>
                    </a:p>
                  </a:txBody>
                  <a:tcPr/>
                </a:tc>
                <a:tc>
                  <a:txBody>
                    <a:bodyPr/>
                    <a:lstStyle/>
                    <a:p>
                      <a:r>
                        <a:rPr lang="en-US" sz="1800" b="0" i="0" kern="1200" dirty="0" smtClean="0">
                          <a:solidFill>
                            <a:schemeClr val="tx1"/>
                          </a:solidFill>
                          <a:latin typeface="Cambria" pitchFamily="18" charset="0"/>
                          <a:ea typeface="+mn-ea"/>
                          <a:cs typeface="+mn-cs"/>
                        </a:rPr>
                        <a:t>CHANDRAKANT RAMLAKHAN PRASAD</a:t>
                      </a:r>
                      <a:endParaRPr lang="en-US" dirty="0">
                        <a:solidFill>
                          <a:schemeClr val="tx1"/>
                        </a:solidFill>
                        <a:latin typeface="Cambria" pitchFamily="18" charset="0"/>
                      </a:endParaRPr>
                    </a:p>
                  </a:txBody>
                  <a:tcPr/>
                </a:tc>
                <a:tc>
                  <a:txBody>
                    <a:bodyPr/>
                    <a:lstStyle/>
                    <a:p>
                      <a:r>
                        <a:rPr lang="en-US" sz="1800" b="0" i="0" kern="1200" dirty="0" smtClean="0">
                          <a:solidFill>
                            <a:schemeClr val="tx1"/>
                          </a:solidFill>
                          <a:latin typeface="Cambria" pitchFamily="18" charset="0"/>
                          <a:ea typeface="+mn-ea"/>
                          <a:cs typeface="+mn-cs"/>
                          <a:hlinkClick r:id="rId3"/>
                        </a:rPr>
                        <a:t>08456657</a:t>
                      </a:r>
                      <a:endParaRPr lang="en-US" sz="1800" b="0" i="0" kern="1200" dirty="0" smtClean="0">
                        <a:solidFill>
                          <a:schemeClr val="tx1"/>
                        </a:solidFill>
                        <a:latin typeface="Cambria" pitchFamily="18" charset="0"/>
                        <a:ea typeface="+mn-ea"/>
                        <a:cs typeface="+mn-cs"/>
                      </a:endParaRPr>
                    </a:p>
                  </a:txBody>
                  <a:tcPr/>
                </a:tc>
              </a:tr>
              <a:tr h="370840">
                <a:tc>
                  <a:txBody>
                    <a:bodyPr/>
                    <a:lstStyle/>
                    <a:p>
                      <a:pPr algn="ctr"/>
                      <a:r>
                        <a:rPr lang="en-US" dirty="0" smtClean="0">
                          <a:solidFill>
                            <a:schemeClr val="tx1"/>
                          </a:solidFill>
                          <a:latin typeface="Cambria" pitchFamily="18" charset="0"/>
                        </a:rPr>
                        <a:t>2.</a:t>
                      </a:r>
                      <a:endParaRPr lang="en-US" dirty="0">
                        <a:solidFill>
                          <a:schemeClr val="tx1"/>
                        </a:solidFill>
                        <a:latin typeface="Cambria" pitchFamily="18" charset="0"/>
                      </a:endParaRPr>
                    </a:p>
                  </a:txBody>
                  <a:tcPr/>
                </a:tc>
                <a:tc>
                  <a:txBody>
                    <a:bodyPr/>
                    <a:lstStyle/>
                    <a:p>
                      <a:r>
                        <a:rPr lang="en-US" sz="1800" b="0" i="0" kern="1200" dirty="0" smtClean="0">
                          <a:solidFill>
                            <a:schemeClr val="tx1"/>
                          </a:solidFill>
                          <a:latin typeface="Cambria" pitchFamily="18" charset="0"/>
                          <a:ea typeface="+mn-ea"/>
                          <a:cs typeface="+mn-cs"/>
                        </a:rPr>
                        <a:t>KAMLESH JAYANTI BHAI PATEL</a:t>
                      </a:r>
                      <a:endParaRPr lang="en-US" dirty="0">
                        <a:solidFill>
                          <a:schemeClr val="tx1"/>
                        </a:solidFill>
                        <a:latin typeface="Cambria" pitchFamily="18" charset="0"/>
                      </a:endParaRPr>
                    </a:p>
                  </a:txBody>
                  <a:tcPr/>
                </a:tc>
                <a:tc>
                  <a:txBody>
                    <a:bodyPr/>
                    <a:lstStyle/>
                    <a:p>
                      <a:r>
                        <a:rPr lang="en-US" sz="1800" b="0" i="0" kern="1200" dirty="0" smtClean="0">
                          <a:solidFill>
                            <a:schemeClr val="tx1"/>
                          </a:solidFill>
                          <a:latin typeface="Cambria" pitchFamily="18" charset="0"/>
                          <a:ea typeface="+mn-ea"/>
                          <a:cs typeface="+mn-cs"/>
                          <a:hlinkClick r:id="rId3"/>
                        </a:rPr>
                        <a:t>08456658</a:t>
                      </a:r>
                      <a:endParaRPr lang="en-US" sz="1800" b="0" i="0" kern="1200" dirty="0" smtClean="0">
                        <a:solidFill>
                          <a:schemeClr val="tx1"/>
                        </a:solidFill>
                        <a:latin typeface="Cambria" pitchFamily="18" charset="0"/>
                        <a:ea typeface="+mn-ea"/>
                        <a:cs typeface="+mn-cs"/>
                      </a:endParaRPr>
                    </a:p>
                  </a:txBody>
                  <a:tcPr/>
                </a:tc>
              </a:tr>
            </a:tbl>
          </a:graphicData>
        </a:graphic>
      </p:graphicFrame>
      <p:graphicFrame>
        <p:nvGraphicFramePr>
          <p:cNvPr id="10" name="Table 9"/>
          <p:cNvGraphicFramePr>
            <a:graphicFrameLocks noGrp="1"/>
          </p:cNvGraphicFramePr>
          <p:nvPr/>
        </p:nvGraphicFramePr>
        <p:xfrm>
          <a:off x="1054444" y="3911827"/>
          <a:ext cx="9790670" cy="1752600"/>
        </p:xfrm>
        <a:graphic>
          <a:graphicData uri="http://schemas.openxmlformats.org/drawingml/2006/table">
            <a:tbl>
              <a:tblPr firstRow="1" bandRow="1">
                <a:tableStyleId>{F5AB1C69-6EDB-4FF4-983F-18BD219EF322}</a:tableStyleId>
              </a:tblPr>
              <a:tblGrid>
                <a:gridCol w="781096"/>
                <a:gridCol w="4169844"/>
                <a:gridCol w="2240785"/>
                <a:gridCol w="2598945"/>
              </a:tblGrid>
              <a:tr h="370840">
                <a:tc>
                  <a:txBody>
                    <a:bodyPr/>
                    <a:lstStyle/>
                    <a:p>
                      <a:pPr algn="ctr"/>
                      <a:r>
                        <a:rPr lang="en-US" dirty="0" smtClean="0">
                          <a:solidFill>
                            <a:schemeClr val="tx1"/>
                          </a:solidFill>
                          <a:latin typeface="Cambria" pitchFamily="18" charset="0"/>
                        </a:rPr>
                        <a:t>Sr. No.</a:t>
                      </a:r>
                      <a:endParaRPr lang="en-US" dirty="0">
                        <a:solidFill>
                          <a:schemeClr val="tx1"/>
                        </a:solidFill>
                        <a:latin typeface="Cambria" pitchFamily="18" charset="0"/>
                      </a:endParaRPr>
                    </a:p>
                  </a:txBody>
                  <a:tcPr/>
                </a:tc>
                <a:tc>
                  <a:txBody>
                    <a:bodyPr/>
                    <a:lstStyle/>
                    <a:p>
                      <a:pPr algn="ctr"/>
                      <a:r>
                        <a:rPr lang="en-US" dirty="0" smtClean="0">
                          <a:solidFill>
                            <a:schemeClr val="tx1"/>
                          </a:solidFill>
                          <a:latin typeface="Cambria" pitchFamily="18" charset="0"/>
                        </a:rPr>
                        <a:t>Name of the Shareholders</a:t>
                      </a:r>
                      <a:endParaRPr lang="en-US" dirty="0">
                        <a:solidFill>
                          <a:schemeClr val="tx1"/>
                        </a:solidFill>
                        <a:latin typeface="Cambria" pitchFamily="18" charset="0"/>
                      </a:endParaRPr>
                    </a:p>
                  </a:txBody>
                  <a:tcPr/>
                </a:tc>
                <a:tc>
                  <a:txBody>
                    <a:bodyPr/>
                    <a:lstStyle/>
                    <a:p>
                      <a:pPr algn="ctr"/>
                      <a:r>
                        <a:rPr lang="en-US" dirty="0" smtClean="0">
                          <a:solidFill>
                            <a:schemeClr val="tx1"/>
                          </a:solidFill>
                          <a:latin typeface="Cambria" pitchFamily="18" charset="0"/>
                        </a:rPr>
                        <a:t>No.</a:t>
                      </a:r>
                      <a:r>
                        <a:rPr lang="en-US" baseline="0" dirty="0" smtClean="0">
                          <a:solidFill>
                            <a:schemeClr val="tx1"/>
                          </a:solidFill>
                          <a:latin typeface="Cambria" pitchFamily="18" charset="0"/>
                        </a:rPr>
                        <a:t> of Shares</a:t>
                      </a:r>
                      <a:endParaRPr lang="en-US" dirty="0">
                        <a:solidFill>
                          <a:schemeClr val="tx1"/>
                        </a:solidFill>
                        <a:latin typeface="Cambria" pitchFamily="18" charset="0"/>
                      </a:endParaRPr>
                    </a:p>
                  </a:txBody>
                  <a:tcPr/>
                </a:tc>
                <a:tc>
                  <a:txBody>
                    <a:bodyPr/>
                    <a:lstStyle/>
                    <a:p>
                      <a:pPr marL="0" algn="ctr" defTabSz="914400" rtl="0" eaLnBrk="1" latinLnBrk="0" hangingPunct="1"/>
                      <a:r>
                        <a:rPr lang="en-US" sz="1800" b="1" kern="1200" dirty="0" smtClean="0">
                          <a:solidFill>
                            <a:schemeClr val="tx1"/>
                          </a:solidFill>
                          <a:latin typeface="Cambria" pitchFamily="18" charset="0"/>
                          <a:ea typeface="+mn-ea"/>
                          <a:cs typeface="+mn-cs"/>
                        </a:rPr>
                        <a:t>% of Holdings</a:t>
                      </a:r>
                      <a:endParaRPr lang="en-US" sz="1800" b="1" kern="1200" dirty="0" smtClean="0">
                        <a:solidFill>
                          <a:schemeClr val="tx1"/>
                        </a:solidFill>
                        <a:latin typeface="Cambria" pitchFamily="18" charset="0"/>
                        <a:ea typeface="+mn-ea"/>
                        <a:cs typeface="+mn-cs"/>
                      </a:endParaRPr>
                    </a:p>
                  </a:txBody>
                  <a:tcPr/>
                </a:tc>
              </a:tr>
              <a:tr h="370840">
                <a:tc>
                  <a:txBody>
                    <a:bodyPr/>
                    <a:lstStyle/>
                    <a:p>
                      <a:pPr algn="ctr"/>
                      <a:r>
                        <a:rPr lang="en-US" dirty="0" smtClean="0">
                          <a:solidFill>
                            <a:schemeClr val="tx1"/>
                          </a:solidFill>
                          <a:latin typeface="Cambria" pitchFamily="18" charset="0"/>
                        </a:rPr>
                        <a:t>1.</a:t>
                      </a:r>
                      <a:endParaRPr lang="en-US" dirty="0">
                        <a:solidFill>
                          <a:schemeClr val="tx1"/>
                        </a:solidFill>
                        <a:latin typeface="Cambria" pitchFamily="18" charset="0"/>
                      </a:endParaRPr>
                    </a:p>
                  </a:txBody>
                  <a:tcPr/>
                </a:tc>
                <a:tc>
                  <a:txBody>
                    <a:bodyPr/>
                    <a:lstStyle/>
                    <a:p>
                      <a:r>
                        <a:rPr lang="en-US" sz="1800" b="0" i="0" kern="1200" dirty="0" smtClean="0">
                          <a:solidFill>
                            <a:schemeClr val="tx1"/>
                          </a:solidFill>
                          <a:latin typeface="Cambria" pitchFamily="18" charset="0"/>
                          <a:ea typeface="+mn-ea"/>
                          <a:cs typeface="+mn-cs"/>
                        </a:rPr>
                        <a:t>CHANDRAKANT RAMLAKHAN PRASAD</a:t>
                      </a:r>
                      <a:endParaRPr lang="en-US" dirty="0">
                        <a:solidFill>
                          <a:schemeClr val="tx1"/>
                        </a:solidFill>
                        <a:latin typeface="Cambria" pitchFamily="18" charset="0"/>
                      </a:endParaRPr>
                    </a:p>
                  </a:txBody>
                  <a:tcPr/>
                </a:tc>
                <a:tc>
                  <a:txBody>
                    <a:bodyPr/>
                    <a:lstStyle/>
                    <a:p>
                      <a:pPr algn="ctr"/>
                      <a:r>
                        <a:rPr lang="en-US" sz="1800" b="0" i="0" kern="1200" dirty="0" smtClean="0">
                          <a:solidFill>
                            <a:schemeClr val="tx1"/>
                          </a:solidFill>
                          <a:latin typeface="Cambria" pitchFamily="18" charset="0"/>
                          <a:ea typeface="+mn-ea"/>
                          <a:cs typeface="+mn-cs"/>
                        </a:rPr>
                        <a:t>5000</a:t>
                      </a:r>
                    </a:p>
                  </a:txBody>
                  <a:tcPr/>
                </a:tc>
                <a:tc>
                  <a:txBody>
                    <a:bodyPr/>
                    <a:lstStyle/>
                    <a:p>
                      <a:pPr algn="ctr"/>
                      <a:r>
                        <a:rPr lang="en-US" dirty="0" smtClean="0">
                          <a:latin typeface="Cambria" pitchFamily="18" charset="0"/>
                        </a:rPr>
                        <a:t>50%</a:t>
                      </a:r>
                      <a:endParaRPr lang="en-US" dirty="0">
                        <a:latin typeface="Cambria" pitchFamily="18" charset="0"/>
                      </a:endParaRPr>
                    </a:p>
                  </a:txBody>
                  <a:tcPr/>
                </a:tc>
              </a:tr>
              <a:tr h="370840">
                <a:tc>
                  <a:txBody>
                    <a:bodyPr/>
                    <a:lstStyle/>
                    <a:p>
                      <a:pPr algn="ctr"/>
                      <a:r>
                        <a:rPr lang="en-US" dirty="0" smtClean="0">
                          <a:solidFill>
                            <a:schemeClr val="tx1"/>
                          </a:solidFill>
                          <a:latin typeface="Cambria" pitchFamily="18" charset="0"/>
                        </a:rPr>
                        <a:t>2.</a:t>
                      </a:r>
                      <a:endParaRPr lang="en-US" dirty="0">
                        <a:solidFill>
                          <a:schemeClr val="tx1"/>
                        </a:solidFill>
                        <a:latin typeface="Cambria" pitchFamily="18" charset="0"/>
                      </a:endParaRPr>
                    </a:p>
                  </a:txBody>
                  <a:tcPr/>
                </a:tc>
                <a:tc>
                  <a:txBody>
                    <a:bodyPr/>
                    <a:lstStyle/>
                    <a:p>
                      <a:r>
                        <a:rPr lang="en-US" sz="1800" b="0" i="0" kern="1200" dirty="0" smtClean="0">
                          <a:solidFill>
                            <a:schemeClr val="tx1"/>
                          </a:solidFill>
                          <a:latin typeface="Cambria" pitchFamily="18" charset="0"/>
                          <a:ea typeface="+mn-ea"/>
                          <a:cs typeface="+mn-cs"/>
                        </a:rPr>
                        <a:t>KAMLESH JAYANTI BHAI PATEL</a:t>
                      </a:r>
                      <a:endParaRPr lang="en-US" dirty="0">
                        <a:solidFill>
                          <a:schemeClr val="tx1"/>
                        </a:solidFill>
                        <a:latin typeface="Cambria" pitchFamily="18" charset="0"/>
                      </a:endParaRPr>
                    </a:p>
                  </a:txBody>
                  <a:tcPr/>
                </a:tc>
                <a:tc>
                  <a:txBody>
                    <a:bodyPr/>
                    <a:lstStyle/>
                    <a:p>
                      <a:pPr algn="ctr"/>
                      <a:r>
                        <a:rPr lang="en-US" sz="1800" b="0" i="0" kern="1200" dirty="0" smtClean="0">
                          <a:solidFill>
                            <a:schemeClr val="tx1"/>
                          </a:solidFill>
                          <a:latin typeface="Cambria" pitchFamily="18" charset="0"/>
                          <a:ea typeface="+mn-ea"/>
                          <a:cs typeface="+mn-cs"/>
                        </a:rPr>
                        <a:t>5000</a:t>
                      </a:r>
                    </a:p>
                  </a:txBody>
                  <a:tcPr/>
                </a:tc>
                <a:tc>
                  <a:txBody>
                    <a:bodyPr/>
                    <a:lstStyle/>
                    <a:p>
                      <a:pPr algn="ctr"/>
                      <a:r>
                        <a:rPr lang="en-US" dirty="0" smtClean="0">
                          <a:latin typeface="Cambria" pitchFamily="18" charset="0"/>
                        </a:rPr>
                        <a:t>50%</a:t>
                      </a:r>
                      <a:endParaRPr lang="en-US" dirty="0">
                        <a:latin typeface="Cambria" pitchFamily="18" charset="0"/>
                      </a:endParaRPr>
                    </a:p>
                  </a:txBody>
                  <a:tcPr/>
                </a:tc>
              </a:tr>
              <a:tr h="370840">
                <a:tc>
                  <a:txBody>
                    <a:bodyPr/>
                    <a:lstStyle/>
                    <a:p>
                      <a:pPr algn="ctr"/>
                      <a:endParaRPr lang="en-US" dirty="0">
                        <a:solidFill>
                          <a:schemeClr val="tx1"/>
                        </a:solidFill>
                        <a:latin typeface="Cambria" pitchFamily="18" charset="0"/>
                      </a:endParaRPr>
                    </a:p>
                  </a:txBody>
                  <a:tcPr/>
                </a:tc>
                <a:tc>
                  <a:txBody>
                    <a:bodyPr/>
                    <a:lstStyle/>
                    <a:p>
                      <a:pPr algn="ctr"/>
                      <a:r>
                        <a:rPr lang="en-US" b="1" dirty="0" smtClean="0">
                          <a:solidFill>
                            <a:schemeClr val="tx1"/>
                          </a:solidFill>
                          <a:latin typeface="Cambria" pitchFamily="18" charset="0"/>
                        </a:rPr>
                        <a:t> TOTAL</a:t>
                      </a:r>
                      <a:r>
                        <a:rPr lang="en-US" b="1" baseline="0" dirty="0" smtClean="0">
                          <a:solidFill>
                            <a:schemeClr val="tx1"/>
                          </a:solidFill>
                          <a:latin typeface="Cambria" pitchFamily="18" charset="0"/>
                        </a:rPr>
                        <a:t> SHARES</a:t>
                      </a:r>
                      <a:endParaRPr lang="en-US" b="1" dirty="0">
                        <a:solidFill>
                          <a:schemeClr val="tx1"/>
                        </a:solidFill>
                        <a:latin typeface="Cambria" pitchFamily="18" charset="0"/>
                      </a:endParaRPr>
                    </a:p>
                  </a:txBody>
                  <a:tcPr/>
                </a:tc>
                <a:tc>
                  <a:txBody>
                    <a:bodyPr/>
                    <a:lstStyle/>
                    <a:p>
                      <a:pPr algn="l"/>
                      <a:r>
                        <a:rPr lang="en-US" sz="1800" b="1" i="0" kern="1200" dirty="0" smtClean="0">
                          <a:solidFill>
                            <a:schemeClr val="tx1"/>
                          </a:solidFill>
                          <a:latin typeface="Cambria" pitchFamily="18" charset="0"/>
                          <a:ea typeface="+mn-ea"/>
                          <a:cs typeface="+mn-cs"/>
                        </a:rPr>
                        <a:t>             10000</a:t>
                      </a:r>
                    </a:p>
                  </a:txBody>
                  <a:tcPr/>
                </a:tc>
                <a:tc>
                  <a:txBody>
                    <a:bodyPr/>
                    <a:lstStyle/>
                    <a:p>
                      <a:pPr algn="ctr"/>
                      <a:r>
                        <a:rPr lang="en-US" sz="1800" b="1" i="0" kern="1200" dirty="0" smtClean="0">
                          <a:solidFill>
                            <a:schemeClr val="tx1"/>
                          </a:solidFill>
                          <a:latin typeface="Cambria" pitchFamily="18" charset="0"/>
                          <a:ea typeface="+mn-ea"/>
                          <a:cs typeface="+mn-cs"/>
                        </a:rPr>
                        <a:t>100%</a:t>
                      </a:r>
                    </a:p>
                  </a:txBody>
                  <a:tcPr/>
                </a:tc>
              </a:tr>
            </a:tbl>
          </a:graphicData>
        </a:graphic>
      </p:graphicFrame>
      <p:sp>
        <p:nvSpPr>
          <p:cNvPr id="11" name="Rectangle 10"/>
          <p:cNvSpPr/>
          <p:nvPr/>
        </p:nvSpPr>
        <p:spPr>
          <a:xfrm>
            <a:off x="1622854" y="3244334"/>
            <a:ext cx="8863914" cy="480131"/>
          </a:xfrm>
          <a:prstGeom prst="rect">
            <a:avLst/>
          </a:prstGeom>
        </p:spPr>
        <p:txBody>
          <a:bodyPr wrap="square">
            <a:spAutoFit/>
          </a:bodyPr>
          <a:lstStyle/>
          <a:p>
            <a:pPr algn="ctr">
              <a:lnSpc>
                <a:spcPct val="90000"/>
              </a:lnSpc>
              <a:spcBef>
                <a:spcPct val="0"/>
              </a:spcBef>
            </a:pPr>
            <a:r>
              <a:rPr lang="en-US" sz="2800" b="1" dirty="0" smtClean="0">
                <a:solidFill>
                  <a:schemeClr val="accent1">
                    <a:lumMod val="50000"/>
                  </a:schemeClr>
                </a:solidFill>
                <a:latin typeface="Cambria" pitchFamily="18" charset="0"/>
                <a:ea typeface="+mj-ea"/>
                <a:cs typeface="+mj-cs"/>
              </a:rPr>
              <a:t>List of Shareholders of the Company</a:t>
            </a:r>
          </a:p>
        </p:txBody>
      </p:sp>
    </p:spTree>
    <p:extLst>
      <p:ext uri="{BB962C8B-B14F-4D97-AF65-F5344CB8AC3E}">
        <p14:creationId xmlns:p14="http://schemas.microsoft.com/office/powerpoint/2010/main" xmlns="" val="28040309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latin typeface="Cambria" pitchFamily="18" charset="0"/>
              </a:rPr>
              <a:t>Immediate Post Incorporation Compliances</a:t>
            </a:r>
            <a:endParaRPr lang="en-US" dirty="0">
              <a:latin typeface="Cambria" pitchFamily="18" charset="0"/>
            </a:endParaRPr>
          </a:p>
        </p:txBody>
      </p:sp>
      <p:sp>
        <p:nvSpPr>
          <p:cNvPr id="7" name="Content Placeholder 6"/>
          <p:cNvSpPr>
            <a:spLocks noGrp="1"/>
          </p:cNvSpPr>
          <p:nvPr>
            <p:ph idx="1"/>
          </p:nvPr>
        </p:nvSpPr>
        <p:spPr>
          <a:xfrm>
            <a:off x="838200" y="1647568"/>
            <a:ext cx="10515600" cy="4852085"/>
          </a:xfrm>
        </p:spPr>
        <p:txBody>
          <a:bodyPr>
            <a:normAutofit fontScale="25000" lnSpcReduction="20000"/>
          </a:bodyPr>
          <a:lstStyle/>
          <a:p>
            <a:pPr algn="just">
              <a:buNone/>
            </a:pPr>
            <a:r>
              <a:rPr lang="en-US" sz="7000" b="1" dirty="0" smtClean="0">
                <a:latin typeface="Cambria" pitchFamily="18" charset="0"/>
              </a:rPr>
              <a:t>1</a:t>
            </a:r>
            <a:r>
              <a:rPr lang="en-US" sz="7000" b="1" dirty="0" smtClean="0">
                <a:latin typeface="Cambria" pitchFamily="18" charset="0"/>
              </a:rPr>
              <a:t>. Company Name Board</a:t>
            </a:r>
            <a:endParaRPr lang="en-US" sz="7000" dirty="0" smtClean="0">
              <a:latin typeface="Cambria" pitchFamily="18" charset="0"/>
            </a:endParaRPr>
          </a:p>
          <a:p>
            <a:pPr algn="just">
              <a:buNone/>
            </a:pPr>
            <a:r>
              <a:rPr lang="en-US" sz="7000" dirty="0" smtClean="0">
                <a:latin typeface="Cambria" pitchFamily="18" charset="0"/>
              </a:rPr>
              <a:t>	Every </a:t>
            </a:r>
            <a:r>
              <a:rPr lang="en-US" sz="7000" dirty="0" smtClean="0">
                <a:latin typeface="Cambria" pitchFamily="18" charset="0"/>
              </a:rPr>
              <a:t>Company shall paint or affix the name and address of registered office </a:t>
            </a:r>
            <a:r>
              <a:rPr lang="en-US" sz="7000" dirty="0" smtClean="0">
                <a:latin typeface="Cambria" pitchFamily="18" charset="0"/>
              </a:rPr>
              <a:t>outside </a:t>
            </a:r>
            <a:r>
              <a:rPr lang="en-US" sz="7000" dirty="0" smtClean="0">
                <a:latin typeface="Cambria" pitchFamily="18" charset="0"/>
              </a:rPr>
              <a:t>every office or place in which its business is carried on, in legible letters.</a:t>
            </a:r>
          </a:p>
          <a:p>
            <a:pPr algn="just">
              <a:buNone/>
            </a:pPr>
            <a:endParaRPr lang="en-US" sz="400" dirty="0" smtClean="0"/>
          </a:p>
          <a:p>
            <a:pPr algn="just">
              <a:buNone/>
            </a:pPr>
            <a:r>
              <a:rPr lang="en-US" sz="7000" b="1" dirty="0" smtClean="0">
                <a:latin typeface="Cambria" pitchFamily="18" charset="0"/>
              </a:rPr>
              <a:t>2</a:t>
            </a:r>
            <a:r>
              <a:rPr lang="en-US" sz="7000" b="1" dirty="0" smtClean="0">
                <a:latin typeface="Cambria" pitchFamily="18" charset="0"/>
              </a:rPr>
              <a:t>. Letter Head of Company</a:t>
            </a:r>
            <a:endParaRPr lang="en-US" sz="7000" dirty="0" smtClean="0">
              <a:latin typeface="Cambria" pitchFamily="18" charset="0"/>
            </a:endParaRPr>
          </a:p>
          <a:p>
            <a:pPr algn="just">
              <a:buNone/>
            </a:pPr>
            <a:r>
              <a:rPr lang="en-US" sz="7000" dirty="0" smtClean="0">
                <a:latin typeface="Cambria" pitchFamily="18" charset="0"/>
              </a:rPr>
              <a:t>	Every </a:t>
            </a:r>
            <a:r>
              <a:rPr lang="en-US" sz="7000" dirty="0" smtClean="0">
                <a:latin typeface="Cambria" pitchFamily="18" charset="0"/>
              </a:rPr>
              <a:t>Company shall get its name, address of registered office, CIN, telephone and email printed on all business letters, billheads, letter </a:t>
            </a:r>
            <a:r>
              <a:rPr lang="en-US" sz="7000" dirty="0" smtClean="0">
                <a:latin typeface="Cambria" pitchFamily="18" charset="0"/>
              </a:rPr>
              <a:t>papers.</a:t>
            </a:r>
          </a:p>
          <a:p>
            <a:pPr algn="just">
              <a:buNone/>
            </a:pPr>
            <a:r>
              <a:rPr lang="en-US" sz="7200" b="1" dirty="0" smtClean="0">
                <a:latin typeface="Cambria" pitchFamily="18" charset="0"/>
              </a:rPr>
              <a:t>3. </a:t>
            </a:r>
            <a:r>
              <a:rPr lang="en-US" sz="7200" b="1" dirty="0" smtClean="0">
                <a:latin typeface="Cambria" pitchFamily="18" charset="0"/>
              </a:rPr>
              <a:t>Opening of Bank </a:t>
            </a:r>
            <a:r>
              <a:rPr lang="en-US" sz="7200" b="1" dirty="0" smtClean="0">
                <a:latin typeface="Cambria" pitchFamily="18" charset="0"/>
              </a:rPr>
              <a:t>Account &amp; Deposit the Subscription Money</a:t>
            </a:r>
            <a:endParaRPr lang="en-US" sz="7200" b="1" dirty="0" smtClean="0">
              <a:latin typeface="Cambria" pitchFamily="18" charset="0"/>
            </a:endParaRPr>
          </a:p>
          <a:p>
            <a:pPr algn="just">
              <a:buNone/>
            </a:pPr>
            <a:r>
              <a:rPr lang="en-US" sz="7200" dirty="0" smtClean="0">
                <a:latin typeface="Cambria" pitchFamily="18" charset="0"/>
              </a:rPr>
              <a:t>      The company shall open a Current Account with a bank and the promoters shall contribute the </a:t>
            </a:r>
            <a:r>
              <a:rPr lang="en-US" sz="7200" dirty="0" smtClean="0">
                <a:latin typeface="Cambria" pitchFamily="18" charset="0"/>
              </a:rPr>
              <a:t>    subscription </a:t>
            </a:r>
            <a:r>
              <a:rPr lang="en-US" sz="7200" dirty="0" smtClean="0">
                <a:latin typeface="Cambria" pitchFamily="18" charset="0"/>
              </a:rPr>
              <a:t>money to the said account.</a:t>
            </a:r>
            <a:endParaRPr lang="en-US" sz="7200" dirty="0" smtClean="0">
              <a:latin typeface="Cambria" pitchFamily="18" charset="0"/>
            </a:endParaRPr>
          </a:p>
          <a:p>
            <a:pPr algn="just">
              <a:buNone/>
            </a:pPr>
            <a:r>
              <a:rPr lang="en-US" sz="7000" b="1" dirty="0" smtClean="0">
                <a:latin typeface="Cambria" pitchFamily="18" charset="0"/>
              </a:rPr>
              <a:t>4. Issuing </a:t>
            </a:r>
            <a:r>
              <a:rPr lang="en-US" sz="7000" b="1" dirty="0" smtClean="0">
                <a:latin typeface="Cambria" pitchFamily="18" charset="0"/>
              </a:rPr>
              <a:t>of Share Certificate</a:t>
            </a:r>
            <a:endParaRPr lang="en-US" sz="7000" dirty="0" smtClean="0">
              <a:latin typeface="Cambria" pitchFamily="18" charset="0"/>
            </a:endParaRPr>
          </a:p>
          <a:p>
            <a:pPr algn="just">
              <a:buNone/>
            </a:pPr>
            <a:r>
              <a:rPr lang="en-US" sz="7000" dirty="0" smtClean="0">
                <a:latin typeface="Cambria" pitchFamily="18" charset="0"/>
              </a:rPr>
              <a:t>	The </a:t>
            </a:r>
            <a:r>
              <a:rPr lang="en-US" sz="7000" dirty="0" smtClean="0">
                <a:latin typeface="Cambria" pitchFamily="18" charset="0"/>
              </a:rPr>
              <a:t>Company is required to issue Share Certificates to the subscribers of memorandum within 60 days of Incorporation of Company</a:t>
            </a:r>
            <a:r>
              <a:rPr lang="en-US" sz="7000" dirty="0" smtClean="0">
                <a:latin typeface="Cambria" pitchFamily="18" charset="0"/>
              </a:rPr>
              <a:t>.</a:t>
            </a:r>
          </a:p>
          <a:p>
            <a:pPr algn="just"/>
            <a:endParaRPr lang="en-US" dirty="0" smtClean="0"/>
          </a:p>
          <a:p>
            <a:pPr algn="just">
              <a:buNone/>
            </a:pPr>
            <a:r>
              <a:rPr lang="en-US" sz="7200" b="1" dirty="0" smtClean="0">
                <a:latin typeface="Cambria" pitchFamily="18" charset="0"/>
              </a:rPr>
              <a:t>5</a:t>
            </a:r>
            <a:r>
              <a:rPr lang="en-US" sz="7200" b="1" dirty="0" smtClean="0">
                <a:latin typeface="Cambria" pitchFamily="18" charset="0"/>
              </a:rPr>
              <a:t>. Appointment of First </a:t>
            </a:r>
            <a:r>
              <a:rPr lang="en-US" sz="7200" b="1" dirty="0" smtClean="0">
                <a:latin typeface="Cambria" pitchFamily="18" charset="0"/>
              </a:rPr>
              <a:t>Auditor</a:t>
            </a:r>
          </a:p>
          <a:p>
            <a:pPr algn="just">
              <a:buNone/>
            </a:pPr>
            <a:r>
              <a:rPr lang="en-US" sz="7200" dirty="0" smtClean="0">
                <a:latin typeface="Cambria" pitchFamily="18" charset="0"/>
              </a:rPr>
              <a:t>	First </a:t>
            </a:r>
            <a:r>
              <a:rPr lang="en-US" sz="7200" dirty="0" smtClean="0">
                <a:latin typeface="Cambria" pitchFamily="18" charset="0"/>
              </a:rPr>
              <a:t>Auditor of the company shall be appointed by the </a:t>
            </a:r>
            <a:r>
              <a:rPr lang="en-US" sz="7200" dirty="0" smtClean="0">
                <a:latin typeface="Cambria" pitchFamily="18" charset="0"/>
              </a:rPr>
              <a:t>Board of Directors within </a:t>
            </a:r>
            <a:r>
              <a:rPr lang="en-US" sz="7200" dirty="0" smtClean="0">
                <a:latin typeface="Cambria" pitchFamily="18" charset="0"/>
              </a:rPr>
              <a:t>30 days of Incorporation who shall hold the office till the conclusion of 1st AGM. </a:t>
            </a:r>
            <a:endParaRPr lang="en-US" sz="7200" dirty="0" smtClean="0">
              <a:latin typeface="Cambria" pitchFamily="18" charset="0"/>
            </a:endParaRPr>
          </a:p>
          <a:p>
            <a:pPr algn="just">
              <a:buNone/>
            </a:pPr>
            <a:endParaRPr lang="en-US" sz="7200" b="1" dirty="0" smtClean="0">
              <a:latin typeface="Cambria" pitchFamily="18" charset="0"/>
            </a:endParaRPr>
          </a:p>
          <a:p>
            <a:pPr>
              <a:buNone/>
            </a:pPr>
            <a:endParaRPr lang="en-US" dirty="0" smtClean="0"/>
          </a:p>
          <a:p>
            <a:pPr marL="514350" indent="-514350">
              <a:buNone/>
            </a:pPr>
            <a:r>
              <a:rPr lang="en-US" dirty="0" smtClean="0"/>
              <a:t>     </a:t>
            </a:r>
            <a:endParaRPr lang="en-US" dirty="0"/>
          </a:p>
        </p:txBody>
      </p:sp>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xmlns="" val="2804030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8" name="Title 7"/>
          <p:cNvSpPr>
            <a:spLocks noGrp="1"/>
          </p:cNvSpPr>
          <p:nvPr>
            <p:ph type="title"/>
          </p:nvPr>
        </p:nvSpPr>
        <p:spPr/>
        <p:txBody>
          <a:bodyPr>
            <a:normAutofit/>
          </a:bodyPr>
          <a:lstStyle/>
          <a:p>
            <a:pPr algn="ctr"/>
            <a:r>
              <a:rPr lang="en-US" sz="3200" b="1" dirty="0" smtClean="0">
                <a:solidFill>
                  <a:schemeClr val="accent1">
                    <a:lumMod val="75000"/>
                  </a:schemeClr>
                </a:solidFill>
              </a:rPr>
              <a:t>BOARD MEETING &amp; GENERAL MEETING</a:t>
            </a:r>
            <a:endParaRPr lang="en-US" sz="3200" b="1" dirty="0">
              <a:solidFill>
                <a:schemeClr val="accent1">
                  <a:lumMod val="75000"/>
                </a:schemeClr>
              </a:solidFill>
            </a:endParaRPr>
          </a:p>
        </p:txBody>
      </p:sp>
      <p:sp>
        <p:nvSpPr>
          <p:cNvPr id="9" name="Content Placeholder 8"/>
          <p:cNvSpPr>
            <a:spLocks noGrp="1"/>
          </p:cNvSpPr>
          <p:nvPr>
            <p:ph idx="1"/>
          </p:nvPr>
        </p:nvSpPr>
        <p:spPr/>
        <p:txBody>
          <a:bodyPr>
            <a:normAutofit fontScale="92500" lnSpcReduction="10000"/>
          </a:bodyPr>
          <a:lstStyle/>
          <a:p>
            <a:pPr>
              <a:buNone/>
            </a:pPr>
            <a:r>
              <a:rPr lang="en-US" b="1" u="sng" dirty="0" smtClean="0">
                <a:latin typeface="Cambria" pitchFamily="18" charset="0"/>
              </a:rPr>
              <a:t>Board Meeting:</a:t>
            </a:r>
            <a:r>
              <a:rPr lang="en-US" dirty="0" smtClean="0">
                <a:latin typeface="Cambria" pitchFamily="18" charset="0"/>
              </a:rPr>
              <a:t>	</a:t>
            </a:r>
            <a:endParaRPr lang="en-US" dirty="0" smtClean="0">
              <a:latin typeface="Cambria" pitchFamily="18" charset="0"/>
            </a:endParaRPr>
          </a:p>
          <a:p>
            <a:pPr algn="just"/>
            <a:r>
              <a:rPr lang="en-US" dirty="0" smtClean="0">
                <a:latin typeface="Cambria" pitchFamily="18" charset="0"/>
              </a:rPr>
              <a:t>Minimum </a:t>
            </a:r>
            <a:r>
              <a:rPr lang="en-US" dirty="0" smtClean="0">
                <a:latin typeface="Cambria" pitchFamily="18" charset="0"/>
              </a:rPr>
              <a:t>4 Board Meetings to be held every year with not more </a:t>
            </a:r>
            <a:r>
              <a:rPr lang="en-US" dirty="0" smtClean="0">
                <a:latin typeface="Cambria" pitchFamily="18" charset="0"/>
              </a:rPr>
              <a:t>than </a:t>
            </a:r>
            <a:r>
              <a:rPr lang="en-US" dirty="0" smtClean="0">
                <a:latin typeface="Cambria" pitchFamily="18" charset="0"/>
              </a:rPr>
              <a:t>120 days gap between two meetings. In case of small company, it is sufficient to conduct only two Board </a:t>
            </a:r>
            <a:r>
              <a:rPr lang="en-US" dirty="0" smtClean="0">
                <a:latin typeface="Cambria" pitchFamily="18" charset="0"/>
              </a:rPr>
              <a:t>Meetings in a year.</a:t>
            </a:r>
          </a:p>
          <a:p>
            <a:pPr algn="just">
              <a:buNone/>
            </a:pPr>
            <a:r>
              <a:rPr lang="en-US" dirty="0" smtClean="0">
                <a:latin typeface="Cambria" pitchFamily="18" charset="0"/>
              </a:rPr>
              <a:t> </a:t>
            </a:r>
            <a:r>
              <a:rPr lang="en-US" dirty="0" smtClean="0">
                <a:latin typeface="Cambria" pitchFamily="18" charset="0"/>
              </a:rPr>
              <a:t>  Note : “Small Company” means a company other than a public company  having – </a:t>
            </a:r>
          </a:p>
          <a:p>
            <a:pPr algn="just">
              <a:buNone/>
            </a:pPr>
            <a:r>
              <a:rPr lang="en-US" dirty="0" smtClean="0">
                <a:latin typeface="Cambria" pitchFamily="18" charset="0"/>
              </a:rPr>
              <a:t> </a:t>
            </a:r>
            <a:r>
              <a:rPr lang="en-US" dirty="0" smtClean="0">
                <a:latin typeface="Cambria" pitchFamily="18" charset="0"/>
              </a:rPr>
              <a:t> (</a:t>
            </a:r>
            <a:r>
              <a:rPr lang="en-US" dirty="0" err="1" smtClean="0">
                <a:latin typeface="Cambria" pitchFamily="18" charset="0"/>
              </a:rPr>
              <a:t>i</a:t>
            </a:r>
            <a:r>
              <a:rPr lang="en-US" dirty="0" smtClean="0">
                <a:latin typeface="Cambria" pitchFamily="18" charset="0"/>
              </a:rPr>
              <a:t>)  paid-up </a:t>
            </a:r>
            <a:r>
              <a:rPr lang="en-US" dirty="0" smtClean="0">
                <a:latin typeface="Cambria" pitchFamily="18" charset="0"/>
              </a:rPr>
              <a:t>share capital of which does not exceed </a:t>
            </a:r>
            <a:r>
              <a:rPr lang="en-US" dirty="0" smtClean="0">
                <a:latin typeface="Cambria" pitchFamily="18" charset="0"/>
              </a:rPr>
              <a:t>50 </a:t>
            </a:r>
            <a:r>
              <a:rPr lang="en-US" dirty="0" err="1" smtClean="0">
                <a:latin typeface="Cambria" pitchFamily="18" charset="0"/>
              </a:rPr>
              <a:t>l</a:t>
            </a:r>
            <a:r>
              <a:rPr lang="en-US" dirty="0" err="1" smtClean="0">
                <a:latin typeface="Cambria" pitchFamily="18" charset="0"/>
              </a:rPr>
              <a:t>akh</a:t>
            </a:r>
            <a:r>
              <a:rPr lang="en-US" dirty="0" smtClean="0">
                <a:latin typeface="Cambria" pitchFamily="18" charset="0"/>
              </a:rPr>
              <a:t> rupees;</a:t>
            </a:r>
          </a:p>
          <a:p>
            <a:pPr algn="just">
              <a:buNone/>
            </a:pPr>
            <a:r>
              <a:rPr lang="en-US" dirty="0" smtClean="0">
                <a:latin typeface="Cambria" pitchFamily="18" charset="0"/>
              </a:rPr>
              <a:t> </a:t>
            </a:r>
            <a:r>
              <a:rPr lang="en-US" dirty="0" smtClean="0">
                <a:latin typeface="Cambria" pitchFamily="18" charset="0"/>
              </a:rPr>
              <a:t> (ii) turnover of which [as </a:t>
            </a:r>
            <a:r>
              <a:rPr lang="en-US" dirty="0" smtClean="0">
                <a:latin typeface="Cambria" pitchFamily="18" charset="0"/>
              </a:rPr>
              <a:t>per profit and loss account for the immediately preceding financial year] does not exceed </a:t>
            </a:r>
            <a:r>
              <a:rPr lang="en-US" dirty="0" smtClean="0">
                <a:latin typeface="Cambria" pitchFamily="18" charset="0"/>
              </a:rPr>
              <a:t> 2 </a:t>
            </a:r>
            <a:r>
              <a:rPr lang="en-US" dirty="0" err="1" smtClean="0">
                <a:latin typeface="Cambria" pitchFamily="18" charset="0"/>
              </a:rPr>
              <a:t>crore</a:t>
            </a:r>
            <a:r>
              <a:rPr lang="en-US" dirty="0" smtClean="0">
                <a:latin typeface="Cambria" pitchFamily="18" charset="0"/>
              </a:rPr>
              <a:t> rupees</a:t>
            </a:r>
            <a:endParaRPr lang="en-US" dirty="0" smtClean="0">
              <a:latin typeface="Cambria" pitchFamily="18" charset="0"/>
            </a:endParaRPr>
          </a:p>
          <a:p>
            <a:r>
              <a:rPr lang="en-US" dirty="0" smtClean="0">
                <a:latin typeface="Cambria" pitchFamily="18" charset="0"/>
              </a:rPr>
              <a:t>Notice of </a:t>
            </a:r>
            <a:r>
              <a:rPr lang="en-US" dirty="0" smtClean="0">
                <a:latin typeface="Cambria" pitchFamily="18" charset="0"/>
              </a:rPr>
              <a:t>Board Meeting </a:t>
            </a:r>
            <a:r>
              <a:rPr lang="en-US" dirty="0" smtClean="0">
                <a:latin typeface="Cambria" pitchFamily="18" charset="0"/>
              </a:rPr>
              <a:t>must </a:t>
            </a:r>
            <a:r>
              <a:rPr lang="en-US" smtClean="0">
                <a:latin typeface="Cambria" pitchFamily="18" charset="0"/>
              </a:rPr>
              <a:t>be </a:t>
            </a:r>
            <a:r>
              <a:rPr lang="en-US" smtClean="0">
                <a:latin typeface="Cambria" pitchFamily="18" charset="0"/>
              </a:rPr>
              <a:t>sent </a:t>
            </a:r>
            <a:r>
              <a:rPr lang="en-US" dirty="0" smtClean="0">
                <a:latin typeface="Cambria" pitchFamily="18" charset="0"/>
              </a:rPr>
              <a:t>to every director at least 7 days before the meeting.</a:t>
            </a:r>
            <a:endParaRPr lang="en-US" dirty="0">
              <a:latin typeface="Cambria" pitchFamily="18" charset="0"/>
            </a:endParaRPr>
          </a:p>
        </p:txBody>
      </p:sp>
    </p:spTree>
    <p:extLst>
      <p:ext uri="{BB962C8B-B14F-4D97-AF65-F5344CB8AC3E}">
        <p14:creationId xmlns:p14="http://schemas.microsoft.com/office/powerpoint/2010/main" xmlns="" val="2804030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IN" dirty="0" smtClean="0"/>
          </a:p>
        </p:txBody>
      </p:sp>
      <p:sp>
        <p:nvSpPr>
          <p:cNvPr id="7" name="Content Placeholder 6"/>
          <p:cNvSpPr>
            <a:spLocks noGrp="1"/>
          </p:cNvSpPr>
          <p:nvPr>
            <p:ph idx="1"/>
          </p:nvPr>
        </p:nvSpPr>
        <p:spPr/>
        <p:txBody>
          <a:bodyPr>
            <a:normAutofit/>
          </a:bodyPr>
          <a:lstStyle/>
          <a:p>
            <a:pPr>
              <a:buNone/>
            </a:pPr>
            <a:r>
              <a:rPr lang="en-US" dirty="0" smtClean="0"/>
              <a:t>General Meeting</a:t>
            </a:r>
            <a:endParaRPr lang="en-US" dirty="0" smtClean="0"/>
          </a:p>
        </p:txBody>
      </p:sp>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xmlns="" val="2804030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b="1" u="sng" dirty="0" smtClean="0"/>
              <a:t>Recognition of Expected Losses	</a:t>
            </a:r>
            <a:endParaRPr lang="en-US" dirty="0"/>
          </a:p>
        </p:txBody>
      </p:sp>
      <p:sp>
        <p:nvSpPr>
          <p:cNvPr id="7" name="Content Placeholder 6"/>
          <p:cNvSpPr>
            <a:spLocks noGrp="1"/>
          </p:cNvSpPr>
          <p:nvPr>
            <p:ph idx="1"/>
          </p:nvPr>
        </p:nvSpPr>
        <p:spPr/>
        <p:txBody>
          <a:bodyPr>
            <a:normAutofit/>
          </a:bodyPr>
          <a:lstStyle/>
          <a:p>
            <a:r>
              <a:rPr lang="en-IN" dirty="0" smtClean="0"/>
              <a:t>In a situation where it is expected  that the total contract costs will exceed total revenue from such contract, the expected losses </a:t>
            </a:r>
            <a:r>
              <a:rPr lang="en-IN" dirty="0" err="1" smtClean="0"/>
              <a:t>hould</a:t>
            </a:r>
            <a:r>
              <a:rPr lang="en-IN" dirty="0" smtClean="0"/>
              <a:t> be immediately recognized as expenses. The number of such losses shall be determined irrespective of the following</a:t>
            </a:r>
          </a:p>
          <a:p>
            <a:pPr>
              <a:buNone/>
            </a:pPr>
            <a:r>
              <a:rPr lang="en-IN" dirty="0" smtClean="0"/>
              <a:t>     1. The work has commenced on the contract or not</a:t>
            </a:r>
          </a:p>
          <a:p>
            <a:pPr>
              <a:buNone/>
            </a:pPr>
            <a:r>
              <a:rPr lang="en-IN" dirty="0" smtClean="0"/>
              <a:t>     2. The stage of completion </a:t>
            </a:r>
          </a:p>
          <a:p>
            <a:pPr>
              <a:buNone/>
            </a:pPr>
            <a:r>
              <a:rPr lang="en-IN" dirty="0" smtClean="0"/>
              <a:t>     3. The number of profit expected to arise on the other contracts             	which are segmented.</a:t>
            </a:r>
          </a:p>
          <a:p>
            <a:endParaRPr lang="en-US" dirty="0"/>
          </a:p>
        </p:txBody>
      </p:sp>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xmlns="" val="28040309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b="1" u="sng" dirty="0" smtClean="0"/>
              <a:t>Disclosures</a:t>
            </a:r>
            <a:endParaRPr lang="en-US" dirty="0"/>
          </a:p>
        </p:txBody>
      </p:sp>
      <p:sp>
        <p:nvSpPr>
          <p:cNvPr id="7" name="Content Placeholder 6"/>
          <p:cNvSpPr>
            <a:spLocks noGrp="1"/>
          </p:cNvSpPr>
          <p:nvPr>
            <p:ph idx="1"/>
          </p:nvPr>
        </p:nvSpPr>
        <p:spPr/>
        <p:txBody>
          <a:bodyPr>
            <a:normAutofit/>
          </a:bodyPr>
          <a:lstStyle/>
          <a:p>
            <a:r>
              <a:rPr lang="en-IN" dirty="0" smtClean="0"/>
              <a:t>Contract revenue recognised during the accounting period</a:t>
            </a:r>
          </a:p>
          <a:p>
            <a:r>
              <a:rPr lang="en-IN" dirty="0" smtClean="0"/>
              <a:t> The methods use to determine the contract revenue </a:t>
            </a:r>
            <a:r>
              <a:rPr lang="en-IN" dirty="0" err="1" smtClean="0"/>
              <a:t>recgnized</a:t>
            </a:r>
            <a:r>
              <a:rPr lang="en-IN" dirty="0" smtClean="0"/>
              <a:t> in the period.</a:t>
            </a:r>
          </a:p>
          <a:p>
            <a:r>
              <a:rPr lang="en-IN" dirty="0" smtClean="0"/>
              <a:t>The methods used to determine the stage of completion of contract in progress.</a:t>
            </a:r>
          </a:p>
          <a:p>
            <a:r>
              <a:rPr lang="en-IN" dirty="0" smtClean="0"/>
              <a:t>The amount received as advances</a:t>
            </a:r>
          </a:p>
          <a:p>
            <a:r>
              <a:rPr lang="en-IN" dirty="0" smtClean="0"/>
              <a:t>The amount kept retentions</a:t>
            </a:r>
          </a:p>
          <a:p>
            <a:pPr algn="just"/>
            <a:endParaRPr lang="en-IN" dirty="0" smtClean="0"/>
          </a:p>
        </p:txBody>
      </p:sp>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xmlns="" val="28040309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3722</TotalTime>
  <Words>360</Words>
  <Application>Microsoft Office PowerPoint</Application>
  <PresentationFormat>Custom</PresentationFormat>
  <Paragraphs>90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Mandatory ROC Compliances</vt:lpstr>
      <vt:lpstr>Congratulation for your newly incorporated company  NIRANT COMPUTERS PRIVATE LIMITED</vt:lpstr>
      <vt:lpstr>Master Data of the Company</vt:lpstr>
      <vt:lpstr>List of Directors of the Company</vt:lpstr>
      <vt:lpstr>Immediate Post Incorporation Compliances</vt:lpstr>
      <vt:lpstr>BOARD MEETING &amp; GENERAL MEETING</vt:lpstr>
      <vt:lpstr>Slide 7</vt:lpstr>
      <vt:lpstr>Recognition of Expected Losses </vt:lpstr>
      <vt:lpstr>Disclosures</vt:lpstr>
      <vt:lpstr>ICDS - 3</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L</dc:creator>
  <cp:lastModifiedBy>snt16</cp:lastModifiedBy>
  <cp:revision>560</cp:revision>
  <dcterms:created xsi:type="dcterms:W3CDTF">2018-01-03T12:04:39Z</dcterms:created>
  <dcterms:modified xsi:type="dcterms:W3CDTF">2019-08-01T07:49:39Z</dcterms:modified>
</cp:coreProperties>
</file>