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10" r:id="rId2"/>
    <p:sldId id="513" r:id="rId3"/>
    <p:sldId id="514" r:id="rId4"/>
    <p:sldId id="515" r:id="rId5"/>
    <p:sldId id="516" r:id="rId6"/>
    <p:sldId id="517" r:id="rId7"/>
    <p:sldId id="519" r:id="rId8"/>
    <p:sldId id="518" r:id="rId9"/>
    <p:sldId id="520" r:id="rId10"/>
    <p:sldId id="528" r:id="rId11"/>
    <p:sldId id="524" r:id="rId12"/>
    <p:sldId id="525" r:id="rId13"/>
    <p:sldId id="526" r:id="rId14"/>
    <p:sldId id="523" r:id="rId15"/>
    <p:sldId id="52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C5CE1-31B7-4042-A9EA-0359E767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EE76AF-D31F-4AE8-81F8-35F31C7EA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8184A0-92D5-4745-B417-07520899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6EC5B-0E1C-4C52-8DB9-6C79B4C2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609163-4872-4F61-88B9-5504ED425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7836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55883D-B457-4400-8652-74F0C393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F85496-800B-4D3D-A5B6-8EC0781BA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93C66-451E-41F8-B6CF-2D75EF0B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710ADA-0FE5-47B2-897E-37950F1C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E45608-FD5C-4649-B5EE-60716457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96780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D6CD341-50DA-4B80-8A7B-5DFC36973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8DAA428-C38A-4FB6-8557-004C116B3F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FA47A0-7823-49D2-8159-F6086B5B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6D667F-C5E6-4D0B-80B6-0FD19A0BC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97BA49-CDC8-4D6F-9613-FA5F5842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56167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0C6E55-9C83-48AA-9815-87BA1DA8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D82056-28F5-462E-902E-08BF4635A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7D115C-55A4-4C4D-90AF-860C8EF5C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FFE798-3AF0-47B0-A4E9-31296EA90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8C8518-3247-476D-ACFC-43EA3FC2E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6247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A3D2EA-52AB-4553-BAA7-8A434838B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F7115D-1A31-4DE8-9C2D-09483A88C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12F108-EF76-4C45-BCEB-9772C42EE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B9AE05-79D0-4242-963B-F43ACB125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1D5830-3445-4399-968B-03A8307D2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95773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FF3E9F-14E6-44BF-88E4-1420140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851760-99AD-4A70-858F-0F66D5E340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57371FB-6E3C-4EAE-ADEC-4C2FC4F8E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710D7B4-8D2F-4A46-A02D-2248C408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5BFD9C-4314-472F-BA2D-A4FB9ABD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B7C658-35FF-453A-9A19-A2DE33D79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57642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5F9CEA-0A31-4D47-82B6-71163DEA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80FA98-E88C-48A1-BCCC-6BEFC4621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0898A5-7EE8-41EA-BC65-A1E6C4DA0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A675106-69E2-4DF0-955D-A7A407EA56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7623877-3324-499B-A5F5-B15FAF302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5304A06-61F1-4F29-B7D2-D7945641C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CB5882D-F088-4692-902D-D848670F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5B90CFA-70BD-4678-95BA-AB6E25E4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38779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6B4D36-3612-4494-A9BD-F6C603BCA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95D0684-7D53-4B01-9081-24B4C2CDB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5C5FA02-FF2C-4BE0-9A3C-99961BFB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5827F4-168E-4C31-987F-F7DFC52B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8311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B72BE6B-5712-4DA9-A464-063D8402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2BFEB72-7BD7-4C69-89EF-D1166194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B06B53-F84E-4A6E-9828-0FAC3AD5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8081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23CB0C-89FF-461E-9472-58019545B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526B57-1F22-47E6-9F6F-AF0496CD3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A29A376-CE50-4408-8DAA-A934D923F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6F60A6-36EA-4AD5-9456-341D847C3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710263-85F1-48E4-BA5B-6B212F55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9281E2-2445-441F-9533-64179A9D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18930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66E39F-59E2-4D2A-9DEE-9CDD66B34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AB4F127-7BF0-45EA-80C7-587DC003CD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B50B42-C43B-4E8D-95DD-EA254F13F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7623EBF-3D63-4E95-A958-91299B7F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BA2F3B-105C-4AFA-8204-124CBDD35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1FFCF2-340C-4898-A41B-5E9898808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343056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A8E8784-2B8F-457D-B6C5-CEEBDF73B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2785E2-82DB-4A76-B45A-13CF7939D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AFB6DB-319B-4421-AD88-B5DD352C5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6936-CF26-4A98-9778-4F8E888FBB82}" type="datetimeFigureOut">
              <a:rPr lang="en-IN" smtClean="0"/>
              <a:pPr/>
              <a:t>18-04-2020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613027-988D-4D32-92AF-22F3A8D79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370552-BA72-4960-A67F-080D178E4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2400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 AS : 108 OPERATING SEGMENTS</a:t>
            </a:r>
            <a:endParaRPr lang="en-IN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3497" y="4976949"/>
            <a:ext cx="4781006" cy="77070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BY HARSHAD .B. BHUDIA </a:t>
            </a:r>
          </a:p>
          <a:p>
            <a:r>
              <a:rPr lang="en-US" b="1" dirty="0" smtClean="0">
                <a:solidFill>
                  <a:srgbClr val="FF0066"/>
                </a:solidFill>
              </a:rPr>
              <a:t>(ARTICLE ASSISSTANT)</a:t>
            </a:r>
            <a:endParaRPr lang="en-IN" b="1" dirty="0">
              <a:solidFill>
                <a:srgbClr val="FF0066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226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4137" y="300445"/>
            <a:ext cx="109858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 4 :-  TREATMENT OF UNREPORTABLE SEGMENTS  </a:t>
            </a:r>
            <a:endParaRPr lang="en-IN" sz="3200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8274" y="2116181"/>
            <a:ext cx="1033272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the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unreportable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segments can be disclosed in segment report in Total under the heading of “OTHERS”. It can be also said that we can aggregate all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unreportable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segments under the heading of “OTHERS”.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9897" y="561703"/>
            <a:ext cx="10580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:- 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DISCLOSURES IN SEGMENT REPORT</a:t>
            </a:r>
            <a:endParaRPr lang="en-IN" sz="2800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8457" y="1632857"/>
            <a:ext cx="10398034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provisions of IND AS108, the following 3 contents should in included in segment  report.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rabicParenR"/>
              <a:defRPr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 INFORMATION :-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management has to explain basis to organize its different products or services.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management has to explain basis to aggregate the similar product or services.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 of all different products or services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 of all different  Areas.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9635" y="171041"/>
            <a:ext cx="10842171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AutoNum type="arabicPeriod" startAt="2"/>
              <a:defRPr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OF SEGMENT INFORMATION :-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:-  We will not measure the required segment information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seperately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But we will use same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done in “CODM” Report.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segment information :-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revenue 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results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assets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liability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material items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606731" y="2050869"/>
            <a:ext cx="613955" cy="6008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246811" y="2050869"/>
            <a:ext cx="522515" cy="613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66207" y="2664823"/>
            <a:ext cx="1463040" cy="6531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External Sales</a:t>
            </a:r>
            <a:endParaRPr lang="en-IN" dirty="0"/>
          </a:p>
        </p:txBody>
      </p:sp>
      <p:sp>
        <p:nvSpPr>
          <p:cNvPr id="9" name="Oval 8"/>
          <p:cNvSpPr/>
          <p:nvPr/>
        </p:nvSpPr>
        <p:spPr>
          <a:xfrm>
            <a:off x="2481943" y="2743200"/>
            <a:ext cx="1698171" cy="60089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Internal Sales</a:t>
            </a:r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5564776" y="1867988"/>
            <a:ext cx="6139543" cy="2648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EXPLANATION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OTHER MATERIAL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income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expenses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 interest revenue (a-b)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Depreciation and amortization expenses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non cash items like impairment loss etc.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Capital expenditure on asset during the year.</a:t>
            </a: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5577" y="274320"/>
            <a:ext cx="10463349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AutoNum type="arabicPeriod" startAt="3"/>
              <a:defRPr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RECONCILATION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</p:txBody>
      </p:sp>
      <p:sp>
        <p:nvSpPr>
          <p:cNvPr id="4" name="Rectangle 3"/>
          <p:cNvSpPr/>
          <p:nvPr/>
        </p:nvSpPr>
        <p:spPr>
          <a:xfrm>
            <a:off x="901337" y="1071153"/>
            <a:ext cx="3122023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INFORMATION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09805" y="1045029"/>
            <a:ext cx="350084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ENTITY  INFORMATION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722914" y="1186542"/>
            <a:ext cx="3572692" cy="1099458"/>
          </a:xfrm>
          <a:custGeom>
            <a:avLst/>
            <a:gdLst>
              <a:gd name="connsiteX0" fmla="*/ 0 w 3572692"/>
              <a:gd name="connsiteY0" fmla="*/ 158932 h 1099458"/>
              <a:gd name="connsiteX1" fmla="*/ 1149532 w 3572692"/>
              <a:gd name="connsiteY1" fmla="*/ 1099458 h 1099458"/>
              <a:gd name="connsiteX2" fmla="*/ 3226526 w 3572692"/>
              <a:gd name="connsiteY2" fmla="*/ 158932 h 1099458"/>
              <a:gd name="connsiteX3" fmla="*/ 3226526 w 3572692"/>
              <a:gd name="connsiteY3" fmla="*/ 145869 h 109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2692" h="1099458">
                <a:moveTo>
                  <a:pt x="0" y="158932"/>
                </a:moveTo>
                <a:cubicBezTo>
                  <a:pt x="305889" y="629195"/>
                  <a:pt x="611778" y="1099458"/>
                  <a:pt x="1149532" y="1099458"/>
                </a:cubicBezTo>
                <a:cubicBezTo>
                  <a:pt x="1687286" y="1099458"/>
                  <a:pt x="2880360" y="317864"/>
                  <a:pt x="3226526" y="158932"/>
                </a:cubicBezTo>
                <a:cubicBezTo>
                  <a:pt x="3572692" y="0"/>
                  <a:pt x="3399609" y="72934"/>
                  <a:pt x="3226526" y="14586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/>
          <p:cNvSpPr/>
          <p:nvPr/>
        </p:nvSpPr>
        <p:spPr>
          <a:xfrm>
            <a:off x="3918856" y="744583"/>
            <a:ext cx="2416629" cy="135853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+ ,-  ADDJUSTMENTS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1031967" y="2664822"/>
            <a:ext cx="7877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provision of  IND AS 108, segment information should be reconciled with entity information with regard to Results ,Assets , and Liabilities.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 rot="20421166">
            <a:off x="1443963" y="884183"/>
            <a:ext cx="8322290" cy="5039256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FF"/>
                </a:solidFill>
              </a:rPr>
              <a:t>ANY QUESTION ?</a:t>
            </a:r>
            <a:endParaRPr lang="en-IN" sz="9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8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8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300" t="71332" r="6325" b="11333"/>
          <a:stretch/>
        </p:blipFill>
        <p:spPr>
          <a:xfrm>
            <a:off x="18616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 AS 108 – APLLICATION SUMMARY</a:t>
            </a:r>
            <a:endParaRPr lang="en-IN" sz="3600" b="1" u="sng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996358-193C-41A9-A251-E32DD2792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THE C.O.D.M.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THE OPERATING SEGMENTS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REPORTABLE SEGMENTS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DISCLOSE THE REQUIRED INFORMATION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1B7071-F93F-4C6A-95E8-E1995A50D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12" y="299812"/>
            <a:ext cx="10515600" cy="111097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*THERE ARE THE FIVE CONCEPTS WHICH ARE EXPLAINED THE IND AS 108 IN DETAIL IN PEACEFUL MANNER ARE AS FOLLOWS:-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4E999E-14E6-4465-9996-AC604E5D0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800806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 1 :-  MEANING OF OPERATING SEGMENTS</a:t>
            </a:r>
          </a:p>
          <a:p>
            <a:pPr marL="514350" indent="-514350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provision of IND AS 108, operating segment may be a product/ services which is sold/ rendered by a company OR an area in which company operates it business.</a:t>
            </a:r>
          </a:p>
          <a:p>
            <a:pPr marL="514350" indent="-514350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specific definition on business segments (product/services) OR geographical segment (Areas) in IND AS 108 as it is given AS=17.</a:t>
            </a:r>
          </a:p>
          <a:p>
            <a:pPr marL="514350" indent="-514350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IND AS= 108, A segment may be an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segment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following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condition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satisfied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:-It should have capacity to generate revenues.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II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It should be reviewed by C.O.D.M. ( Chief Officer Decision Maker)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III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We have financial information to present for segment.</a:t>
            </a:r>
          </a:p>
          <a:p>
            <a:pPr marL="514350" indent="-514350">
              <a:buFont typeface="+mj-lt"/>
              <a:buAutoNum type="alphaLcPeriod"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4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56577E-65BC-4EAB-882D-BCE1C1F87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C.O.D.M </a:t>
            </a: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Chief Officer Decision Maker)</a:t>
            </a:r>
            <a:endParaRPr lang="en-IN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40C702E-79AC-4080-BA94-B1DCD1545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15291"/>
            <a:ext cx="10224452" cy="467437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provision of INS AS : 108, CODM  may be a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team of directors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any segment is to be indentified as an operating segment then it should be in 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report for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making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It can be also said that segment report is prepared from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eyes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0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416002-419F-4DB3-A43D-C71CC998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US" sz="3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31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 2 </a:t>
            </a:r>
            <a:r>
              <a:rPr lang="en-US" sz="31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:-  </a:t>
            </a:r>
            <a:r>
              <a:rPr lang="en-US" sz="31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AGGREGATION OF SEGMENTS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xmlns="" id="{E40C702E-79AC-4080-BA94-B1DCD15458F0}"/>
              </a:ext>
            </a:extLst>
          </p:cNvPr>
          <p:cNvSpPr txBox="1">
            <a:spLocks/>
          </p:cNvSpPr>
          <p:nvPr/>
        </p:nvSpPr>
        <p:spPr>
          <a:xfrm>
            <a:off x="839788" y="1515291"/>
            <a:ext cx="10224452" cy="4674372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any entity wants to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aggregate some similar segments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report as a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 segment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we should consider the following factors before Aggregating different segments:-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Production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process should be same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en-US" sz="28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customer should be same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Method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distributr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services should be same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en-US" sz="28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environment should be same.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75657" y="248194"/>
            <a:ext cx="10332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 3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:- </a:t>
            </a:r>
            <a:r>
              <a:rPr lang="en-US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REPORTABLE SEGMENTS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dirty="0"/>
          </a:p>
        </p:txBody>
      </p:sp>
      <p:sp>
        <p:nvSpPr>
          <p:cNvPr id="4" name="Rectangle 3"/>
          <p:cNvSpPr/>
          <p:nvPr/>
        </p:nvSpPr>
        <p:spPr>
          <a:xfrm>
            <a:off x="1071153" y="992777"/>
            <a:ext cx="9797143" cy="159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provisions, all the identified segments are not to be reported . We will report only those segments that would satisfy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condition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out of the following specified condition :-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 If segment revenue (Internal OR External) is 10%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More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evenue.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4845" y="2651758"/>
          <a:ext cx="8255723" cy="318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  <a:gridCol w="1179389"/>
                <a:gridCol w="1179389"/>
                <a:gridCol w="1179389"/>
                <a:gridCol w="1179389"/>
                <a:gridCol w="1179389"/>
              </a:tblGrid>
              <a:tr h="380456">
                <a:tc>
                  <a:txBody>
                    <a:bodyPr/>
                    <a:lstStyle/>
                    <a:p>
                      <a:r>
                        <a:rPr lang="en-US" dirty="0" smtClean="0"/>
                        <a:t>SEGMENT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IN" dirty="0"/>
                    </a:p>
                  </a:txBody>
                  <a:tcPr/>
                </a:tc>
              </a:tr>
              <a:tr h="380456">
                <a:tc>
                  <a:txBody>
                    <a:bodyPr/>
                    <a:lstStyle/>
                    <a:p>
                      <a:r>
                        <a:rPr lang="en-US" dirty="0" smtClean="0"/>
                        <a:t>REVENUE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80456">
                <a:tc>
                  <a:txBody>
                    <a:bodyPr/>
                    <a:lstStyle/>
                    <a:p>
                      <a:r>
                        <a:rPr lang="en-US" dirty="0" smtClean="0"/>
                        <a:t>EXTERNAL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1,20,000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2,15,000</a:t>
                      </a:r>
                      <a:endParaRPr lang="en-IN" dirty="0"/>
                    </a:p>
                  </a:txBody>
                  <a:tcPr/>
                </a:tc>
              </a:tr>
              <a:tr h="380456"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35,000</a:t>
                      </a:r>
                    </a:p>
                  </a:txBody>
                  <a:tcPr/>
                </a:tc>
              </a:tr>
              <a:tr h="380456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1,30,000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2,50,000</a:t>
                      </a:r>
                      <a:endParaRPr lang="en-IN" dirty="0"/>
                    </a:p>
                  </a:txBody>
                  <a:tcPr/>
                </a:tc>
              </a:tr>
              <a:tr h="3804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</a:t>
                      </a:r>
                      <a:r>
                        <a:rPr lang="en-US" baseline="0" dirty="0" smtClean="0"/>
                        <a:t> of Revenue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100%</a:t>
                      </a:r>
                      <a:endParaRPr lang="en-IN" dirty="0"/>
                    </a:p>
                  </a:txBody>
                  <a:tcPr/>
                </a:tc>
              </a:tr>
              <a:tr h="3804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STATUS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UR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</a:t>
                      </a:r>
                      <a:endParaRPr lang="en-IN" dirty="0" smtClean="0"/>
                    </a:p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1240972" y="4167051"/>
            <a:ext cx="8190411" cy="13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240971" y="4558937"/>
            <a:ext cx="8216538" cy="261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267097" y="5643154"/>
            <a:ext cx="8151223" cy="45720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SEGMENT C and D are Reportable on the basis of Revenue.</a:t>
            </a:r>
            <a:endParaRPr lang="en-IN" dirty="0"/>
          </a:p>
        </p:txBody>
      </p:sp>
      <p:sp>
        <p:nvSpPr>
          <p:cNvPr id="19" name="Oval 18"/>
          <p:cNvSpPr/>
          <p:nvPr/>
        </p:nvSpPr>
        <p:spPr>
          <a:xfrm>
            <a:off x="4794069" y="6191794"/>
            <a:ext cx="770708" cy="4180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xmlns="" val="38674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8710450-AF63-4388-83E7-7D586FDAEF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214845" y="1528356"/>
          <a:ext cx="8255723" cy="1849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  <a:gridCol w="1179389"/>
                <a:gridCol w="1179389"/>
                <a:gridCol w="1179389"/>
                <a:gridCol w="1179389"/>
                <a:gridCol w="1179389"/>
              </a:tblGrid>
              <a:tr h="395096">
                <a:tc>
                  <a:txBody>
                    <a:bodyPr/>
                    <a:lstStyle/>
                    <a:p>
                      <a:r>
                        <a:rPr lang="en-US" dirty="0" smtClean="0"/>
                        <a:t>SEGMENT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IN" dirty="0"/>
                    </a:p>
                  </a:txBody>
                  <a:tcPr/>
                </a:tc>
              </a:tr>
              <a:tr h="395096">
                <a:tc>
                  <a:txBody>
                    <a:bodyPr/>
                    <a:lstStyle/>
                    <a:p>
                      <a:r>
                        <a:rPr lang="en-US" dirty="0" smtClean="0"/>
                        <a:t>ASSETS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2,00,000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19,00,000</a:t>
                      </a:r>
                      <a:endParaRPr lang="en-IN" dirty="0"/>
                    </a:p>
                  </a:txBody>
                  <a:tcPr/>
                </a:tc>
              </a:tr>
              <a:tr h="395096">
                <a:tc>
                  <a:txBody>
                    <a:bodyPr/>
                    <a:lstStyle/>
                    <a:p>
                      <a:r>
                        <a:rPr lang="en-US" dirty="0" smtClean="0"/>
                        <a:t>%</a:t>
                      </a:r>
                      <a:r>
                        <a:rPr lang="en-US" baseline="0" dirty="0" smtClean="0"/>
                        <a:t> of Asset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10.52%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52.6%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26.32%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5.26%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5.26%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100%</a:t>
                      </a:r>
                      <a:endParaRPr lang="en-IN" dirty="0"/>
                    </a:p>
                  </a:txBody>
                  <a:tcPr/>
                </a:tc>
              </a:tr>
              <a:tr h="66471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STATUS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</a:t>
                      </a:r>
                      <a:endParaRPr lang="en-IN" dirty="0" smtClean="0"/>
                    </a:p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293223" y="2743199"/>
            <a:ext cx="8190411" cy="13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214846" y="3148148"/>
            <a:ext cx="8216538" cy="261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227909" y="692331"/>
            <a:ext cx="81773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 If segment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10%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More of Total Segment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Result.</a:t>
            </a:r>
            <a:endParaRPr lang="en-IN" sz="2400" dirty="0"/>
          </a:p>
        </p:txBody>
      </p:sp>
      <p:sp>
        <p:nvSpPr>
          <p:cNvPr id="21" name="Oval 20"/>
          <p:cNvSpPr/>
          <p:nvPr/>
        </p:nvSpPr>
        <p:spPr>
          <a:xfrm>
            <a:off x="3944982" y="4310744"/>
            <a:ext cx="1894115" cy="10450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OR</a:t>
            </a:r>
            <a:endParaRPr lang="en-IN" sz="4800" b="1" dirty="0"/>
          </a:p>
        </p:txBody>
      </p:sp>
    </p:spTree>
    <p:extLst>
      <p:ext uri="{BB962C8B-B14F-4D97-AF65-F5344CB8AC3E}">
        <p14:creationId xmlns:p14="http://schemas.microsoft.com/office/powerpoint/2010/main" xmlns="" val="19163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CBA5C57-A983-434C-B357-B692D3B257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1153" y="548640"/>
            <a:ext cx="9797143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III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 If segment Result are 10%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More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egment Result.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36468" y="1567546"/>
          <a:ext cx="8255723" cy="3657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1"/>
                <a:gridCol w="1084217"/>
                <a:gridCol w="1084217"/>
                <a:gridCol w="1175657"/>
                <a:gridCol w="1267097"/>
                <a:gridCol w="1005840"/>
                <a:gridCol w="1084214"/>
              </a:tblGrid>
              <a:tr h="431071">
                <a:tc>
                  <a:txBody>
                    <a:bodyPr/>
                    <a:lstStyle/>
                    <a:p>
                      <a:r>
                        <a:rPr lang="en-US" dirty="0" smtClean="0"/>
                        <a:t>SEGMENT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IN" dirty="0"/>
                    </a:p>
                  </a:txBody>
                  <a:tcPr/>
                </a:tc>
              </a:tr>
              <a:tr h="357678">
                <a:tc>
                  <a:txBody>
                    <a:bodyPr/>
                    <a:lstStyle/>
                    <a:p>
                      <a:r>
                        <a:rPr lang="en-US" dirty="0" smtClean="0"/>
                        <a:t>RESULTS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(20,000)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(25,000)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(24,000)</a:t>
                      </a:r>
                      <a:endParaRPr lang="en-IN" dirty="0"/>
                    </a:p>
                  </a:txBody>
                  <a:tcPr/>
                </a:tc>
              </a:tr>
              <a:tr h="357678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SEGMENT IN PROFIT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21,000</a:t>
                      </a:r>
                      <a:endParaRPr lang="en-IN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WHICHEVER IS HIGHER</a:t>
                      </a:r>
                      <a:endParaRPr lang="en-IN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45,000</a:t>
                      </a:r>
                    </a:p>
                    <a:p>
                      <a:pPr algn="ctr"/>
                      <a:endParaRPr lang="en-IN" dirty="0"/>
                    </a:p>
                  </a:txBody>
                  <a:tcPr/>
                </a:tc>
              </a:tr>
              <a:tr h="417006"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SEGMENT IN LOSSES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45,000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</a:tr>
              <a:tr h="437552"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</a:tr>
              <a:tr h="43755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OF Results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22.22%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22.22%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44.44%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55.55%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100%</a:t>
                      </a:r>
                      <a:endParaRPr lang="en-IN" dirty="0"/>
                    </a:p>
                  </a:txBody>
                  <a:tcPr/>
                </a:tc>
              </a:tr>
              <a:tr h="667319"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(10,000/45,000)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(10,000/45,000)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(1,000/45,000)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(20,000/45,000)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(25,000/45,000)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STATUS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</a:t>
                      </a:r>
                      <a:endParaRPr lang="en-I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ight Brace 11"/>
          <p:cNvSpPr/>
          <p:nvPr/>
        </p:nvSpPr>
        <p:spPr>
          <a:xfrm>
            <a:off x="5969726" y="2521131"/>
            <a:ext cx="274320" cy="587829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b="1" dirty="0"/>
          </a:p>
        </p:txBody>
      </p:sp>
      <p:sp>
        <p:nvSpPr>
          <p:cNvPr id="13" name="Rectangle 12"/>
          <p:cNvSpPr/>
          <p:nvPr/>
        </p:nvSpPr>
        <p:spPr>
          <a:xfrm rot="10800000" flipV="1">
            <a:off x="1162594" y="5238390"/>
            <a:ext cx="8190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 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 All segments are the Reportable.</a:t>
            </a:r>
            <a:endParaRPr lang="en-IN" b="1" u="sng" dirty="0"/>
          </a:p>
        </p:txBody>
      </p:sp>
    </p:spTree>
    <p:extLst>
      <p:ext uri="{BB962C8B-B14F-4D97-AF65-F5344CB8AC3E}">
        <p14:creationId xmlns:p14="http://schemas.microsoft.com/office/powerpoint/2010/main" xmlns="" val="8540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D203E71-738E-47DF-AFD9-214629260F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4765" y="300446"/>
            <a:ext cx="1005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ADDITIONAL CONDITIONS TO BE CONSIDERED :-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3771" y="1149531"/>
            <a:ext cx="8360229" cy="3846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rabi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any segment becomes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nreportable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 year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but it was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year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then we will include such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in current year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 for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comparision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purpose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if it is reportable.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rabi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any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segment reportable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 year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but it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unreportable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previous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we should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revise previous year segment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including such segment for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comparision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purpose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rabi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provision of IND AS-108 ,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reportable segment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cover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75% or more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sales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segment report otherwise,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segments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segment report. It can be also be said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unreportable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segments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become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Reportable to cover 75% sales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+mj-lt"/>
              <a:buAutoNum type="arabicParenR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provisions of IND- AS:108 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segment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segment report upon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managements choice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up to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limit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3440</TotalTime>
  <Words>987</Words>
  <Application>Microsoft Office PowerPoint</Application>
  <PresentationFormat>Custom</PresentationFormat>
  <Paragraphs>190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IND AS : 108 OPERATING SEGMENTS</vt:lpstr>
      <vt:lpstr>IND AS 108 – APLLICATION SUMMARY</vt:lpstr>
      <vt:lpstr>*THERE ARE THE FIVE CONCEPTS WHICH ARE EXPLAINED THE IND AS 108 IN DETAIL IN PEACEFUL MANNER ARE AS FOLLOWS:-</vt:lpstr>
      <vt:lpstr>*C.O.D.M ( Chief Officer Decision Maker)</vt:lpstr>
      <vt:lpstr>2.  CONCEPT 2 :-  AGGREGATION OF SEGMENTS 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HARSHAD</cp:lastModifiedBy>
  <cp:revision>528</cp:revision>
  <dcterms:created xsi:type="dcterms:W3CDTF">2018-01-03T12:04:39Z</dcterms:created>
  <dcterms:modified xsi:type="dcterms:W3CDTF">2020-04-18T09:38:03Z</dcterms:modified>
</cp:coreProperties>
</file>