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91" r:id="rId1"/>
  </p:sldMasterIdLst>
  <p:notesMasterIdLst>
    <p:notesMasterId r:id="rId17"/>
  </p:notesMasterIdLst>
  <p:sldIdLst>
    <p:sldId id="256" r:id="rId2"/>
    <p:sldId id="257" r:id="rId3"/>
    <p:sldId id="268" r:id="rId4"/>
    <p:sldId id="265" r:id="rId5"/>
    <p:sldId id="266" r:id="rId6"/>
    <p:sldId id="258" r:id="rId7"/>
    <p:sldId id="259" r:id="rId8"/>
    <p:sldId id="260" r:id="rId9"/>
    <p:sldId id="261" r:id="rId10"/>
    <p:sldId id="262" r:id="rId11"/>
    <p:sldId id="263" r:id="rId12"/>
    <p:sldId id="264" r:id="rId13"/>
    <p:sldId id="267"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nt16"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044" autoAdjust="0"/>
    <p:restoredTop sz="94660"/>
  </p:normalViewPr>
  <p:slideViewPr>
    <p:cSldViewPr snapToGrid="0">
      <p:cViewPr varScale="1">
        <p:scale>
          <a:sx n="68" d="100"/>
          <a:sy n="68" d="100"/>
        </p:scale>
        <p:origin x="-858"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F06EC4-34D0-46FE-BD94-B5DB59D4EF97}" type="datetimeFigureOut">
              <a:rPr lang="en-US" smtClean="0"/>
              <a:pPr/>
              <a:t>04/Jan/20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AAB519-886A-4942-9417-30E30911CD21}" type="slidenum">
              <a:rPr lang="en-US" smtClean="0"/>
              <a:pPr/>
              <a:t>‹#›</a:t>
            </a:fld>
            <a:endParaRPr lang="en-US"/>
          </a:p>
        </p:txBody>
      </p:sp>
    </p:spTree>
    <p:extLst>
      <p:ext uri="{BB962C8B-B14F-4D97-AF65-F5344CB8AC3E}">
        <p14:creationId xmlns="" xmlns:p14="http://schemas.microsoft.com/office/powerpoint/2010/main" val="474235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6AAB519-886A-4942-9417-30E30911CD21}"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2073E4-9118-4F37-9391-CC13BAD1EC19}" type="datetimeFigureOut">
              <a:rPr lang="en-US" smtClean="0"/>
              <a:pPr/>
              <a:t>04/Jan/20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2073E4-9118-4F37-9391-CC13BAD1EC19}" type="datetimeFigureOut">
              <a:rPr lang="en-US" smtClean="0"/>
              <a:pPr/>
              <a:t>04/Jan/20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5"/>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5"/>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2073E4-9118-4F37-9391-CC13BAD1EC19}" type="datetimeFigureOut">
              <a:rPr lang="en-US" smtClean="0"/>
              <a:pPr/>
              <a:t>04/Jan/20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2073E4-9118-4F37-9391-CC13BAD1EC19}" type="datetimeFigureOut">
              <a:rPr lang="en-US" smtClean="0"/>
              <a:pPr/>
              <a:t>04/Jan/20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7"/>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2073E4-9118-4F37-9391-CC13BAD1EC19}" type="datetimeFigureOut">
              <a:rPr lang="en-US" smtClean="0"/>
              <a:pPr/>
              <a:t>04/Jan/20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2073E4-9118-4F37-9391-CC13BAD1EC19}" type="datetimeFigureOut">
              <a:rPr lang="en-US" smtClean="0"/>
              <a:pPr/>
              <a:t>04/Jan/20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2073E4-9118-4F37-9391-CC13BAD1EC19}" type="datetimeFigureOut">
              <a:rPr lang="en-US" smtClean="0"/>
              <a:pPr/>
              <a:t>04/Jan/20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2073E4-9118-4F37-9391-CC13BAD1EC19}" type="datetimeFigureOut">
              <a:rPr lang="en-US" smtClean="0"/>
              <a:pPr/>
              <a:t>04/Jan/20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2073E4-9118-4F37-9391-CC13BAD1EC19}" type="datetimeFigureOut">
              <a:rPr lang="en-US" smtClean="0"/>
              <a:pPr/>
              <a:t>04/Jan/20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2073E4-9118-4F37-9391-CC13BAD1EC19}" type="datetimeFigureOut">
              <a:rPr lang="en-US" smtClean="0"/>
              <a:pPr/>
              <a:t>04/Jan/20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2073E4-9118-4F37-9391-CC13BAD1EC19}" type="datetimeFigureOut">
              <a:rPr lang="en-US" smtClean="0"/>
              <a:pPr/>
              <a:t>04/Jan/20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E6D76-779D-402F-911E-AA53E030BEC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2073E4-9118-4F37-9391-CC13BAD1EC19}" type="datetimeFigureOut">
              <a:rPr lang="en-US" smtClean="0"/>
              <a:pPr/>
              <a:t>04/Jan/20</a:t>
            </a:fld>
            <a:endParaRPr lang="en-US"/>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2E6D76-779D-402F-911E-AA53E030BEC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92" r:id="rId1"/>
    <p:sldLayoutId id="2147484393" r:id="rId2"/>
    <p:sldLayoutId id="2147484394" r:id="rId3"/>
    <p:sldLayoutId id="2147484395" r:id="rId4"/>
    <p:sldLayoutId id="2147484396" r:id="rId5"/>
    <p:sldLayoutId id="2147484397" r:id="rId6"/>
    <p:sldLayoutId id="2147484398" r:id="rId7"/>
    <p:sldLayoutId id="2147484399" r:id="rId8"/>
    <p:sldLayoutId id="2147484400" r:id="rId9"/>
    <p:sldLayoutId id="2147484401" r:id="rId10"/>
    <p:sldLayoutId id="214748440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private-limited-company-services-500x500.jpg"/>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 xmlns:p14="http://schemas.microsoft.com/office/powerpoint/2010/main" val="35460117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Form –Spice MOA (Clause)</a:t>
            </a:r>
            <a:endParaRPr lang="en-US" u="sng" dirty="0"/>
          </a:p>
        </p:txBody>
      </p:sp>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q"/>
            </a:pPr>
            <a:endParaRPr lang="en-US" b="1" dirty="0" smtClean="0"/>
          </a:p>
          <a:p>
            <a:pPr>
              <a:buFont typeface="Wingdings" panose="05000000000000000000" pitchFamily="2" charset="2"/>
              <a:buChar char="q"/>
            </a:pPr>
            <a:r>
              <a:rPr lang="en-US" b="1" dirty="0" smtClean="0"/>
              <a:t>Name Clause</a:t>
            </a:r>
          </a:p>
          <a:p>
            <a:pPr>
              <a:buFont typeface="Wingdings" panose="05000000000000000000" pitchFamily="2" charset="2"/>
              <a:buChar char="q"/>
            </a:pPr>
            <a:r>
              <a:rPr lang="en-US" b="1" dirty="0" smtClean="0"/>
              <a:t>Registered </a:t>
            </a:r>
            <a:r>
              <a:rPr lang="en-US" b="1" dirty="0"/>
              <a:t>Office Clause</a:t>
            </a:r>
          </a:p>
          <a:p>
            <a:pPr>
              <a:buFont typeface="Wingdings" panose="05000000000000000000" pitchFamily="2" charset="2"/>
              <a:buChar char="q"/>
            </a:pPr>
            <a:r>
              <a:rPr lang="en-US" b="1" dirty="0"/>
              <a:t>Objects or Objective Clause</a:t>
            </a:r>
          </a:p>
          <a:p>
            <a:pPr>
              <a:buFont typeface="Wingdings" panose="05000000000000000000" pitchFamily="2" charset="2"/>
              <a:buChar char="q"/>
            </a:pPr>
            <a:r>
              <a:rPr lang="en-US" b="1" dirty="0"/>
              <a:t>Liability Clause</a:t>
            </a:r>
          </a:p>
          <a:p>
            <a:pPr>
              <a:buFont typeface="Wingdings" panose="05000000000000000000" pitchFamily="2" charset="2"/>
              <a:buChar char="q"/>
            </a:pPr>
            <a:r>
              <a:rPr lang="en-US" b="1" dirty="0"/>
              <a:t>Capital </a:t>
            </a:r>
            <a:r>
              <a:rPr lang="en-US" b="1" dirty="0" smtClean="0"/>
              <a:t>Clause</a:t>
            </a:r>
          </a:p>
          <a:p>
            <a:pPr>
              <a:buFont typeface="Wingdings" panose="05000000000000000000" pitchFamily="2" charset="2"/>
              <a:buChar char="q"/>
            </a:pPr>
            <a:r>
              <a:rPr lang="en-US" b="1" dirty="0" smtClean="0"/>
              <a:t>Association </a:t>
            </a:r>
            <a:r>
              <a:rPr lang="en-US" b="1" dirty="0"/>
              <a:t>Clause</a:t>
            </a:r>
          </a:p>
          <a:p>
            <a:pPr marL="0" indent="0">
              <a:buNone/>
            </a:pPr>
            <a:r>
              <a:rPr lang="en-US" dirty="0"/>
              <a:t/>
            </a:r>
            <a:br>
              <a:rPr lang="en-US" dirty="0"/>
            </a:br>
            <a:endParaRPr lang="en-US" b="1" dirty="0" smtClean="0"/>
          </a:p>
          <a:p>
            <a:pPr marL="0" indent="0">
              <a:buNone/>
            </a:pPr>
            <a:r>
              <a:rPr lang="en-US" b="1" dirty="0"/>
              <a:t> </a:t>
            </a:r>
            <a:r>
              <a:rPr lang="en-US" b="1" dirty="0" smtClean="0"/>
              <a:t>               </a:t>
            </a:r>
            <a:endParaRPr lang="en-US" b="1" dirty="0"/>
          </a:p>
          <a:p>
            <a:pPr marL="0" indent="0">
              <a:buNone/>
            </a:pPr>
            <a:endParaRPr lang="en-US" dirty="0"/>
          </a:p>
        </p:txBody>
      </p:sp>
      <p:pic>
        <p:nvPicPr>
          <p:cNvPr id="4" name="Picture 3" descr="blogger-image-288864151.jpg"/>
          <p:cNvPicPr>
            <a:picLocks noChangeAspect="1"/>
          </p:cNvPicPr>
          <p:nvPr/>
        </p:nvPicPr>
        <p:blipFill>
          <a:blip r:embed="rId2"/>
          <a:stretch>
            <a:fillRect/>
          </a:stretch>
        </p:blipFill>
        <p:spPr>
          <a:xfrm>
            <a:off x="6345381" y="1470073"/>
            <a:ext cx="5458691" cy="4640341"/>
          </a:xfrm>
          <a:prstGeom prst="rect">
            <a:avLst/>
          </a:prstGeom>
        </p:spPr>
      </p:pic>
    </p:spTree>
    <p:extLst>
      <p:ext uri="{BB962C8B-B14F-4D97-AF65-F5344CB8AC3E}">
        <p14:creationId xmlns="" xmlns:p14="http://schemas.microsoft.com/office/powerpoint/2010/main" val="3798198523"/>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FORM- Spice AOA(Clause)</a:t>
            </a:r>
            <a:endParaRPr lang="en-US" u="sng" dirty="0"/>
          </a:p>
        </p:txBody>
      </p:sp>
      <p:sp>
        <p:nvSpPr>
          <p:cNvPr id="3" name="Content Placeholder 2"/>
          <p:cNvSpPr>
            <a:spLocks noGrp="1"/>
          </p:cNvSpPr>
          <p:nvPr>
            <p:ph idx="1"/>
          </p:nvPr>
        </p:nvSpPr>
        <p:spPr>
          <a:xfrm>
            <a:off x="346364" y="1918860"/>
            <a:ext cx="7315200" cy="3927758"/>
          </a:xfrm>
        </p:spPr>
        <p:txBody>
          <a:bodyPr>
            <a:normAutofit lnSpcReduction="10000"/>
          </a:bodyPr>
          <a:lstStyle/>
          <a:p>
            <a:r>
              <a:rPr lang="en-US" dirty="0" smtClean="0"/>
              <a:t>Articles of Association(</a:t>
            </a:r>
            <a:r>
              <a:rPr lang="en-US" b="1" dirty="0" smtClean="0"/>
              <a:t>AOA</a:t>
            </a:r>
            <a:r>
              <a:rPr lang="en-US" dirty="0" smtClean="0"/>
              <a:t>) of a Company generally contains provisions/ rules and regulation relating to the management of the Company. The Contains of </a:t>
            </a:r>
            <a:r>
              <a:rPr lang="en-US" b="1" dirty="0" smtClean="0"/>
              <a:t>AOA</a:t>
            </a:r>
            <a:r>
              <a:rPr lang="en-US" dirty="0" smtClean="0"/>
              <a:t> differs from company to company, which is as per the form prescribed under the companies act 2013.</a:t>
            </a:r>
          </a:p>
        </p:txBody>
      </p:sp>
      <p:pic>
        <p:nvPicPr>
          <p:cNvPr id="4" name="Picture 3" descr="AOA.jpg"/>
          <p:cNvPicPr>
            <a:picLocks noChangeAspect="1"/>
          </p:cNvPicPr>
          <p:nvPr/>
        </p:nvPicPr>
        <p:blipFill>
          <a:blip r:embed="rId2"/>
          <a:stretch>
            <a:fillRect/>
          </a:stretch>
        </p:blipFill>
        <p:spPr>
          <a:xfrm>
            <a:off x="7952510" y="1918855"/>
            <a:ext cx="4239490" cy="3789218"/>
          </a:xfrm>
          <a:prstGeom prst="rect">
            <a:avLst/>
          </a:prstGeom>
        </p:spPr>
      </p:pic>
    </p:spTree>
    <p:extLst>
      <p:ext uri="{BB962C8B-B14F-4D97-AF65-F5344CB8AC3E}">
        <p14:creationId xmlns="" xmlns:p14="http://schemas.microsoft.com/office/powerpoint/2010/main" val="1106716938"/>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gile.jpg"/>
          <p:cNvPicPr>
            <a:picLocks noChangeAspect="1"/>
          </p:cNvPicPr>
          <p:nvPr/>
        </p:nvPicPr>
        <p:blipFill>
          <a:blip r:embed="rId2"/>
          <a:stretch>
            <a:fillRect/>
          </a:stretch>
        </p:blipFill>
        <p:spPr>
          <a:xfrm>
            <a:off x="346365" y="332509"/>
            <a:ext cx="11554690" cy="5957455"/>
          </a:xfrm>
          <a:prstGeom prst="rect">
            <a:avLst/>
          </a:prstGeom>
        </p:spPr>
      </p:pic>
    </p:spTree>
    <p:extLst>
      <p:ext uri="{BB962C8B-B14F-4D97-AF65-F5344CB8AC3E}">
        <p14:creationId xmlns="" xmlns:p14="http://schemas.microsoft.com/office/powerpoint/2010/main" val="3325222956"/>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u="sng" dirty="0" smtClean="0"/>
              <a:t>Others</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smtClean="0"/>
              <a:t>As Per CA ACT-1949</a:t>
            </a:r>
          </a:p>
          <a:p>
            <a:r>
              <a:rPr lang="en-US" dirty="0"/>
              <a:t>A </a:t>
            </a:r>
            <a:r>
              <a:rPr lang="en-US" dirty="0" smtClean="0"/>
              <a:t>practicing </a:t>
            </a:r>
            <a:r>
              <a:rPr lang="en-US" dirty="0"/>
              <a:t>Chartered accountant can become a director of a company.</a:t>
            </a:r>
          </a:p>
          <a:p>
            <a:r>
              <a:rPr lang="en-US" dirty="0"/>
              <a:t>Previously clause 11 part 1 first schedule Of T</a:t>
            </a:r>
            <a:r>
              <a:rPr lang="en-US" dirty="0" smtClean="0"/>
              <a:t>he </a:t>
            </a:r>
            <a:r>
              <a:rPr lang="en-US" dirty="0"/>
              <a:t>CA Act 1949 restricts that </a:t>
            </a:r>
            <a:r>
              <a:rPr lang="en-US" dirty="0" smtClean="0"/>
              <a:t>practicing </a:t>
            </a:r>
            <a:r>
              <a:rPr lang="en-US" dirty="0"/>
              <a:t>CA can't be a MD/WTD. But now relaxation has been given. He can become a MD/WTD with specific permission from the CA council.</a:t>
            </a:r>
          </a:p>
          <a:p>
            <a:r>
              <a:rPr lang="en-US" dirty="0"/>
              <a:t>He must comply with conditions stipulated for appointment of director as per the Companies Act 2013.</a:t>
            </a:r>
          </a:p>
          <a:p>
            <a:pPr>
              <a:buNone/>
            </a:pPr>
            <a:endParaRPr lang="en-US" dirty="0"/>
          </a:p>
        </p:txBody>
      </p:sp>
    </p:spTree>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egistration-of-Company-2-1.png"/>
          <p:cNvPicPr>
            <a:picLocks noChangeAspect="1"/>
          </p:cNvPicPr>
          <p:nvPr/>
        </p:nvPicPr>
        <p:blipFill>
          <a:blip r:embed="rId2"/>
          <a:stretch>
            <a:fillRect/>
          </a:stretch>
        </p:blipFill>
        <p:spPr>
          <a:xfrm>
            <a:off x="318656" y="193964"/>
            <a:ext cx="11471562" cy="6442363"/>
          </a:xfrm>
          <a:prstGeom prst="rect">
            <a:avLst/>
          </a:prstGeom>
        </p:spPr>
      </p:pic>
    </p:spTree>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u="sng" dirty="0" smtClean="0"/>
              <a:t>FOR ANY CORPORATE SOLUTION PLEASE CONTACT SHAH TEELANI &amp; ASSOCIATES</a:t>
            </a:r>
            <a:endParaRPr lang="en-US" u="sng" dirty="0"/>
          </a:p>
        </p:txBody>
      </p:sp>
      <p:pic>
        <p:nvPicPr>
          <p:cNvPr id="5" name="Picture 4" descr="SNT.png"/>
          <p:cNvPicPr>
            <a:picLocks noChangeAspect="1"/>
          </p:cNvPicPr>
          <p:nvPr/>
        </p:nvPicPr>
        <p:blipFill>
          <a:blip r:embed="rId2"/>
          <a:stretch>
            <a:fillRect/>
          </a:stretch>
        </p:blipFill>
        <p:spPr>
          <a:xfrm>
            <a:off x="1314304" y="4876800"/>
            <a:ext cx="8972550" cy="1425526"/>
          </a:xfrm>
          <a:prstGeom prst="rect">
            <a:avLst/>
          </a:prstGeom>
        </p:spPr>
      </p:pic>
      <p:sp>
        <p:nvSpPr>
          <p:cNvPr id="6" name="Rectangle 5"/>
          <p:cNvSpPr/>
          <p:nvPr/>
        </p:nvSpPr>
        <p:spPr>
          <a:xfrm>
            <a:off x="1223889" y="2307102"/>
            <a:ext cx="9115865" cy="171625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t>THANKING YOU</a:t>
            </a:r>
            <a:endParaRPr lang="en-US" sz="4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Meaning of Private Company</a:t>
            </a:r>
            <a:endParaRPr lang="en-US" u="sng" dirty="0"/>
          </a:p>
        </p:txBody>
      </p:sp>
      <p:sp>
        <p:nvSpPr>
          <p:cNvPr id="3" name="Content Placeholder 2"/>
          <p:cNvSpPr>
            <a:spLocks noGrp="1"/>
          </p:cNvSpPr>
          <p:nvPr>
            <p:ph idx="1"/>
          </p:nvPr>
        </p:nvSpPr>
        <p:spPr>
          <a:xfrm>
            <a:off x="720436" y="2029697"/>
            <a:ext cx="5985164" cy="3041067"/>
          </a:xfrm>
        </p:spPr>
        <p:txBody>
          <a:bodyPr>
            <a:normAutofit fontScale="70000" lnSpcReduction="20000"/>
          </a:bodyPr>
          <a:lstStyle/>
          <a:p>
            <a:r>
              <a:rPr lang="en-US" sz="4100" dirty="0"/>
              <a:t>Section</a:t>
            </a:r>
            <a:r>
              <a:rPr lang="en-US" sz="3100" dirty="0"/>
              <a:t> 2(68) of Companies Act, 2013 defines private companies</a:t>
            </a:r>
            <a:r>
              <a:rPr lang="en-US" sz="3100" dirty="0" smtClean="0"/>
              <a:t>.</a:t>
            </a:r>
          </a:p>
          <a:p>
            <a:endParaRPr lang="en-US" sz="3100" dirty="0" smtClean="0"/>
          </a:p>
          <a:p>
            <a:pPr algn="ctr"/>
            <a:r>
              <a:rPr lang="en-US" sz="3100" dirty="0" smtClean="0"/>
              <a:t> </a:t>
            </a:r>
            <a:r>
              <a:rPr lang="en-US" sz="3100" dirty="0"/>
              <a:t>According to that, private companies are those companies whose articles of association </a:t>
            </a:r>
            <a:r>
              <a:rPr lang="en-US" sz="3100" dirty="0" smtClean="0"/>
              <a:t>restrict the </a:t>
            </a:r>
            <a:r>
              <a:rPr lang="en-US" sz="3100" dirty="0"/>
              <a:t>transferability of </a:t>
            </a:r>
            <a:r>
              <a:rPr lang="en-US" sz="3100" dirty="0" smtClean="0"/>
              <a:t>shares</a:t>
            </a:r>
            <a:r>
              <a:rPr lang="en-US" sz="3100" dirty="0"/>
              <a:t> and prevent the public at large from subscribing to them</a:t>
            </a:r>
            <a:r>
              <a:rPr lang="en-US" sz="3100" dirty="0" smtClean="0"/>
              <a:t>.</a:t>
            </a:r>
          </a:p>
          <a:p>
            <a:pPr marL="0" indent="0">
              <a:buNone/>
            </a:pPr>
            <a:r>
              <a:rPr lang="en-US" dirty="0"/>
              <a:t/>
            </a:r>
            <a:br>
              <a:rPr lang="en-US" dirty="0"/>
            </a:br>
            <a:endParaRPr lang="en-US" dirty="0"/>
          </a:p>
        </p:txBody>
      </p:sp>
      <p:pic>
        <p:nvPicPr>
          <p:cNvPr id="5" name="Picture 4" descr="pvt ltd.jpg"/>
          <p:cNvPicPr>
            <a:picLocks noChangeAspect="1"/>
          </p:cNvPicPr>
          <p:nvPr/>
        </p:nvPicPr>
        <p:blipFill>
          <a:blip r:embed="rId2"/>
          <a:stretch>
            <a:fillRect/>
          </a:stretch>
        </p:blipFill>
        <p:spPr>
          <a:xfrm>
            <a:off x="7079673" y="1440873"/>
            <a:ext cx="4754273" cy="3877973"/>
          </a:xfrm>
          <a:prstGeom prst="rect">
            <a:avLst/>
          </a:prstGeom>
        </p:spPr>
      </p:pic>
    </p:spTree>
    <p:extLst>
      <p:ext uri="{BB962C8B-B14F-4D97-AF65-F5344CB8AC3E}">
        <p14:creationId xmlns="" xmlns:p14="http://schemas.microsoft.com/office/powerpoint/2010/main" val="1467483504"/>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Features Of Private Limited Company</a:t>
            </a:r>
            <a:endParaRPr lang="en-US" b="1" u="sng" dirty="0"/>
          </a:p>
        </p:txBody>
      </p:sp>
      <p:sp>
        <p:nvSpPr>
          <p:cNvPr id="3" name="Content Placeholder 2"/>
          <p:cNvSpPr>
            <a:spLocks noGrp="1"/>
          </p:cNvSpPr>
          <p:nvPr>
            <p:ph idx="1"/>
          </p:nvPr>
        </p:nvSpPr>
        <p:spPr/>
        <p:txBody>
          <a:bodyPr>
            <a:normAutofit fontScale="92500" lnSpcReduction="10000"/>
          </a:bodyPr>
          <a:lstStyle/>
          <a:p>
            <a:pPr>
              <a:lnSpc>
                <a:spcPct val="150000"/>
              </a:lnSpc>
            </a:pPr>
            <a:r>
              <a:rPr lang="en-US" dirty="0" smtClean="0"/>
              <a:t>Minimum </a:t>
            </a:r>
            <a:r>
              <a:rPr lang="en-US" b="1" dirty="0" smtClean="0"/>
              <a:t>2</a:t>
            </a:r>
            <a:r>
              <a:rPr lang="en-US" dirty="0" smtClean="0"/>
              <a:t> and maximum </a:t>
            </a:r>
            <a:r>
              <a:rPr lang="en-US" b="1" dirty="0" smtClean="0"/>
              <a:t>200</a:t>
            </a:r>
            <a:r>
              <a:rPr lang="en-US" dirty="0" smtClean="0"/>
              <a:t> members</a:t>
            </a:r>
          </a:p>
          <a:p>
            <a:pPr>
              <a:lnSpc>
                <a:spcPct val="150000"/>
              </a:lnSpc>
            </a:pPr>
            <a:r>
              <a:rPr lang="en-US" b="1" dirty="0" smtClean="0"/>
              <a:t> “Private Limited”:</a:t>
            </a:r>
            <a:r>
              <a:rPr lang="en-US" dirty="0" smtClean="0"/>
              <a:t> All private companies must include the words “Private Limited” or “Pvt. Ltd.” in their names.</a:t>
            </a:r>
          </a:p>
          <a:p>
            <a:pPr>
              <a:lnSpc>
                <a:spcPct val="150000"/>
              </a:lnSpc>
            </a:pPr>
            <a:r>
              <a:rPr lang="en-US" dirty="0" smtClean="0"/>
              <a:t>Members Liability is </a:t>
            </a:r>
            <a:r>
              <a:rPr lang="en-US" b="1" dirty="0" smtClean="0"/>
              <a:t>Limited</a:t>
            </a:r>
          </a:p>
          <a:p>
            <a:pPr>
              <a:lnSpc>
                <a:spcPct val="150000"/>
              </a:lnSpc>
            </a:pPr>
            <a:r>
              <a:rPr lang="en-US" dirty="0" smtClean="0"/>
              <a:t>Restrictions on shares </a:t>
            </a:r>
            <a:r>
              <a:rPr lang="en-US" b="1" dirty="0" smtClean="0"/>
              <a:t>Transferability</a:t>
            </a:r>
          </a:p>
          <a:p>
            <a:pPr>
              <a:lnSpc>
                <a:spcPct val="150000"/>
              </a:lnSpc>
            </a:pPr>
            <a:r>
              <a:rPr lang="en-US" dirty="0" smtClean="0"/>
              <a:t>Separate legal entity</a:t>
            </a:r>
            <a:endParaRPr lang="en-US" dirty="0"/>
          </a:p>
        </p:txBody>
      </p:sp>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396" y="1"/>
            <a:ext cx="11038449" cy="1257300"/>
          </a:xfrm>
        </p:spPr>
        <p:txBody>
          <a:bodyPr>
            <a:normAutofit/>
          </a:bodyPr>
          <a:lstStyle/>
          <a:p>
            <a:r>
              <a:rPr lang="en-US" sz="1600" dirty="0" smtClean="0"/>
              <a:t>Moving from the </a:t>
            </a:r>
            <a:r>
              <a:rPr lang="en-US" sz="1600" b="1" dirty="0" smtClean="0"/>
              <a:t>Companies Act- 1956</a:t>
            </a:r>
            <a:r>
              <a:rPr lang="en-US" sz="1600" dirty="0" smtClean="0"/>
              <a:t> to the Companies Act 2013 is like shifting from our old house to a new one. All the provisions become changed with new Act, 2013. Due to new act many amendments were introduce by Central Government from time to time by Notification, Amendments etc. Same like this many amendments have been made in last approximately 5.5 years in relation to Incorporation of New Company</a:t>
            </a:r>
            <a:endParaRPr lang="en-US" sz="1600" dirty="0"/>
          </a:p>
        </p:txBody>
      </p:sp>
      <p:graphicFrame>
        <p:nvGraphicFramePr>
          <p:cNvPr id="18" name="Table 17"/>
          <p:cNvGraphicFramePr>
            <a:graphicFrameLocks noGrp="1"/>
          </p:cNvGraphicFramePr>
          <p:nvPr>
            <p:extLst>
              <p:ext uri="{D42A27DB-BD31-4B8C-83A1-F6EECF244321}">
                <p14:modId xmlns="" xmlns:p14="http://schemas.microsoft.com/office/powerpoint/2010/main" val="2387292125"/>
              </p:ext>
            </p:extLst>
          </p:nvPr>
        </p:nvGraphicFramePr>
        <p:xfrm>
          <a:off x="1488781" y="1576949"/>
          <a:ext cx="8434364" cy="5090160"/>
        </p:xfrm>
        <a:graphic>
          <a:graphicData uri="http://schemas.openxmlformats.org/drawingml/2006/table">
            <a:tbl>
              <a:tblPr firstRow="1" bandRow="1">
                <a:tableStyleId>{B301B821-A1FF-4177-AEE7-76D212191A09}</a:tableStyleId>
              </a:tblPr>
              <a:tblGrid>
                <a:gridCol w="2648966">
                  <a:extLst>
                    <a:ext uri="{9D8B030D-6E8A-4147-A177-3AD203B41FA5}">
                      <a16:colId xmlns="" xmlns:a16="http://schemas.microsoft.com/office/drawing/2014/main" val="20000"/>
                    </a:ext>
                  </a:extLst>
                </a:gridCol>
                <a:gridCol w="5785398">
                  <a:extLst>
                    <a:ext uri="{9D8B030D-6E8A-4147-A177-3AD203B41FA5}">
                      <a16:colId xmlns="" xmlns:a16="http://schemas.microsoft.com/office/drawing/2014/main" val="20001"/>
                    </a:ext>
                  </a:extLst>
                </a:gridCol>
              </a:tblGrid>
              <a:tr h="376528">
                <a:tc>
                  <a:txBody>
                    <a:bodyPr/>
                    <a:lstStyle/>
                    <a:p>
                      <a:r>
                        <a:rPr lang="en-US" sz="2000" dirty="0" smtClean="0"/>
                        <a:t>DATE</a:t>
                      </a:r>
                      <a:endParaRPr lang="en-US" sz="2000" b="1" dirty="0"/>
                    </a:p>
                  </a:txBody>
                  <a:tcPr/>
                </a:tc>
                <a:tc>
                  <a:txBody>
                    <a:bodyPr/>
                    <a:lstStyle/>
                    <a:p>
                      <a:r>
                        <a:rPr lang="en-US" sz="2000" dirty="0" smtClean="0"/>
                        <a:t>JOURNEY SO FAR</a:t>
                      </a:r>
                      <a:endParaRPr lang="en-US" sz="2000" b="1" dirty="0"/>
                    </a:p>
                  </a:txBody>
                  <a:tcPr/>
                </a:tc>
                <a:extLst>
                  <a:ext uri="{0D108BD9-81ED-4DB2-BD59-A6C34878D82A}">
                    <a16:rowId xmlns="" xmlns:a16="http://schemas.microsoft.com/office/drawing/2014/main" val="10000"/>
                  </a:ext>
                </a:extLst>
              </a:tr>
              <a:tr h="1506113">
                <a:tc>
                  <a:txBody>
                    <a:bodyPr/>
                    <a:lstStyle/>
                    <a:p>
                      <a:r>
                        <a:rPr lang="en-US" sz="1400" dirty="0" smtClean="0"/>
                        <a:t>01/04/2014 TO 30/04/2015</a:t>
                      </a:r>
                      <a:endParaRPr lang="en-US" sz="1400" dirty="0"/>
                    </a:p>
                  </a:txBody>
                  <a:tcPr/>
                </a:tc>
                <a:tc>
                  <a:txBody>
                    <a:bodyPr/>
                    <a:lstStyle/>
                    <a:p>
                      <a:r>
                        <a:rPr lang="en-US" sz="1400" kern="1200" dirty="0" smtClean="0"/>
                        <a:t>New forms for Incorporation Company Introduced i.e.</a:t>
                      </a:r>
                    </a:p>
                    <a:p>
                      <a:r>
                        <a:rPr lang="en-US" sz="1400" kern="1200" dirty="0" smtClean="0"/>
                        <a:t>INC-1 – Name Approval;</a:t>
                      </a:r>
                    </a:p>
                    <a:p>
                      <a:r>
                        <a:rPr lang="en-US" sz="1400" kern="1200" dirty="0" smtClean="0"/>
                        <a:t>DIR-3 – Director Identification Number</a:t>
                      </a:r>
                    </a:p>
                    <a:p>
                      <a:r>
                        <a:rPr lang="en-US" sz="1400" kern="1200" dirty="0" smtClean="0"/>
                        <a:t>INC-7 – Incorporation of Company</a:t>
                      </a:r>
                    </a:p>
                    <a:p>
                      <a:r>
                        <a:rPr lang="en-US" sz="1400" kern="1200" dirty="0" smtClean="0"/>
                        <a:t>DIR-12 – Appointment of Directors</a:t>
                      </a:r>
                    </a:p>
                    <a:p>
                      <a:r>
                        <a:rPr lang="en-US" sz="1400" kern="1200" dirty="0" smtClean="0"/>
                        <a:t>INC-22 – Registered Office of Company</a:t>
                      </a:r>
                    </a:p>
                    <a:p>
                      <a:endParaRPr lang="en-US" sz="1400" dirty="0"/>
                    </a:p>
                  </a:txBody>
                  <a:tcPr/>
                </a:tc>
                <a:extLst>
                  <a:ext uri="{0D108BD9-81ED-4DB2-BD59-A6C34878D82A}">
                    <a16:rowId xmlns="" xmlns:a16="http://schemas.microsoft.com/office/drawing/2014/main" val="10001"/>
                  </a:ext>
                </a:extLst>
              </a:tr>
              <a:tr h="897875">
                <a:tc>
                  <a:txBody>
                    <a:bodyPr/>
                    <a:lstStyle/>
                    <a:p>
                      <a:r>
                        <a:rPr lang="en-US" sz="1400" dirty="0" smtClean="0"/>
                        <a:t>01/05/2015 TO 30/09/2016</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t>Integrated Incorporation Process in form INC-29. This form was 5 in one form. Company could apply DIN, Name, Appointment of Director, Registered Office and Incorporation in single form with lesser ROC Fees. Still there was some restriction in INC-29.</a:t>
                      </a:r>
                      <a:endParaRPr lang="en-US" sz="1400" dirty="0"/>
                    </a:p>
                  </a:txBody>
                  <a:tcPr/>
                </a:tc>
                <a:extLst>
                  <a:ext uri="{0D108BD9-81ED-4DB2-BD59-A6C34878D82A}">
                    <a16:rowId xmlns="" xmlns:a16="http://schemas.microsoft.com/office/drawing/2014/main" val="10002"/>
                  </a:ext>
                </a:extLst>
              </a:tr>
              <a:tr h="1708859">
                <a:tc>
                  <a:txBody>
                    <a:bodyPr/>
                    <a:lstStyle/>
                    <a:p>
                      <a:r>
                        <a:rPr lang="en-US" sz="1400" dirty="0" smtClean="0"/>
                        <a:t>01/10/2016 TO</a:t>
                      </a:r>
                      <a:r>
                        <a:rPr lang="en-US" sz="1400" baseline="0" dirty="0" smtClean="0"/>
                        <a:t> 26/01/2018</a:t>
                      </a:r>
                      <a:endParaRPr lang="en-US" sz="1400" dirty="0"/>
                    </a:p>
                  </a:txBody>
                  <a:tcPr/>
                </a:tc>
                <a:tc>
                  <a:txBody>
                    <a:bodyPr/>
                    <a:lstStyle/>
                    <a:p>
                      <a:r>
                        <a:rPr lang="en-US" sz="1400" kern="1200" dirty="0" smtClean="0"/>
                        <a:t>Through </a:t>
                      </a:r>
                      <a:r>
                        <a:rPr lang="en-US" sz="1400" u="none" strike="noStrike" kern="1200" dirty="0" smtClean="0">
                          <a:solidFill>
                            <a:schemeClr val="tx1"/>
                          </a:solidFill>
                        </a:rPr>
                        <a:t>Companies (Incorporation) Fourth Amendment Rules, 2016</a:t>
                      </a:r>
                      <a:r>
                        <a:rPr lang="en-US" sz="1400" kern="1200" dirty="0" smtClean="0"/>
                        <a:t> a new form “SPICE” i.e. INC-32 (Specified Performa for Incorporation Company Electronically).</a:t>
                      </a:r>
                    </a:p>
                    <a:p>
                      <a:r>
                        <a:rPr lang="en-US" sz="1400" kern="1200" dirty="0" smtClean="0"/>
                        <a:t>This form was one step ahead to INC-29. E.g. Electronic MOA &amp; AOA introduced in this Form. However, Company having both the way they can apply name in SPICE or apply name in INC-1 then can file Spice. PAN &amp; TAN application become mandatory as part of the SPICE.</a:t>
                      </a:r>
                    </a:p>
                    <a:p>
                      <a:endParaRPr lang="en-US" sz="1400" dirty="0"/>
                    </a:p>
                  </a:txBody>
                  <a:tcPr/>
                </a:tc>
                <a:extLst>
                  <a:ext uri="{0D108BD9-81ED-4DB2-BD59-A6C34878D82A}">
                    <a16:rowId xmlns="" xmlns:a16="http://schemas.microsoft.com/office/drawing/2014/main" val="10003"/>
                  </a:ext>
                </a:extLst>
              </a:tr>
              <a:tr h="0">
                <a:tc gridSpan="2">
                  <a:txBody>
                    <a:bodyPr/>
                    <a:lstStyle/>
                    <a:p>
                      <a:endParaRPr lang="en-US" dirty="0"/>
                    </a:p>
                  </a:txBody>
                  <a:tcPr/>
                </a:tc>
                <a:tc hMerge="1">
                  <a:txBody>
                    <a:bodyPr/>
                    <a:lstStyle/>
                    <a:p>
                      <a:endParaRPr lang="en-US" dirty="0"/>
                    </a:p>
                  </a:txBody>
                  <a:tcPr>
                    <a:solidFill>
                      <a:schemeClr val="bg1"/>
                    </a:solidFill>
                  </a:tcPr>
                </a:tc>
                <a:extLst>
                  <a:ext uri="{0D108BD9-81ED-4DB2-BD59-A6C34878D82A}">
                    <a16:rowId xmlns="" xmlns:a16="http://schemas.microsoft.com/office/drawing/2014/main" val="10004"/>
                  </a:ext>
                </a:extLst>
              </a:tr>
            </a:tbl>
          </a:graphicData>
        </a:graphic>
      </p:graphicFrame>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 xmlns:p14="http://schemas.microsoft.com/office/powerpoint/2010/main" val="1926529461"/>
              </p:ext>
            </p:extLst>
          </p:nvPr>
        </p:nvGraphicFramePr>
        <p:xfrm>
          <a:off x="604910" y="661183"/>
          <a:ext cx="10044332" cy="5710370"/>
        </p:xfrm>
        <a:graphic>
          <a:graphicData uri="http://schemas.openxmlformats.org/drawingml/2006/table">
            <a:tbl>
              <a:tblPr>
                <a:tableStyleId>{B301B821-A1FF-4177-AEE7-76D212191A09}</a:tableStyleId>
              </a:tblPr>
              <a:tblGrid>
                <a:gridCol w="3496019">
                  <a:extLst>
                    <a:ext uri="{9D8B030D-6E8A-4147-A177-3AD203B41FA5}">
                      <a16:colId xmlns="" xmlns:a16="http://schemas.microsoft.com/office/drawing/2014/main" val="20000"/>
                    </a:ext>
                  </a:extLst>
                </a:gridCol>
                <a:gridCol w="6548313">
                  <a:extLst>
                    <a:ext uri="{9D8B030D-6E8A-4147-A177-3AD203B41FA5}">
                      <a16:colId xmlns="" xmlns:a16="http://schemas.microsoft.com/office/drawing/2014/main" val="20001"/>
                    </a:ext>
                  </a:extLst>
                </a:gridCol>
              </a:tblGrid>
              <a:tr h="2420756">
                <a:tc>
                  <a:txBody>
                    <a:bodyPr/>
                    <a:lstStyle/>
                    <a:p>
                      <a:r>
                        <a:rPr lang="en-US" dirty="0" smtClean="0"/>
                        <a:t>26/01/2018</a:t>
                      </a:r>
                    </a:p>
                    <a:p>
                      <a:endParaRPr lang="en-US" dirty="0"/>
                    </a:p>
                  </a:txBody>
                  <a:tcPr/>
                </a:tc>
                <a:tc>
                  <a:txBody>
                    <a:bodyPr/>
                    <a:lstStyle/>
                    <a:p>
                      <a:r>
                        <a:rPr lang="en-US" sz="1800" kern="1200" dirty="0" smtClean="0"/>
                        <a:t>This Date is revolutionary in the History of Companies Act for the purpose of “EASY</a:t>
                      </a:r>
                      <a:r>
                        <a:rPr lang="en-US" sz="1800" kern="1200" baseline="0" dirty="0" smtClean="0"/>
                        <a:t> OF DOING BUSINESS”</a:t>
                      </a:r>
                      <a:r>
                        <a:rPr lang="en-US" sz="1800" kern="1200" dirty="0" smtClean="0"/>
                        <a:t>. Following Alteration made by Central Government:</a:t>
                      </a:r>
                    </a:p>
                    <a:p>
                      <a:r>
                        <a:rPr lang="en-US" sz="1800" kern="1200" dirty="0" err="1" smtClean="0"/>
                        <a:t>i</a:t>
                      </a:r>
                      <a:r>
                        <a:rPr lang="en-US" sz="1800" kern="1200" dirty="0" smtClean="0"/>
                        <a:t>. New Process of Name Approval “RUN” notified and e-form INC-1 omitted.</a:t>
                      </a:r>
                    </a:p>
                    <a:p>
                      <a:r>
                        <a:rPr lang="en-US" sz="1800" kern="1200" dirty="0" smtClean="0"/>
                        <a:t>ii. INC-7 form omitted. Only way out for incorporation of Company is SPICE.</a:t>
                      </a:r>
                    </a:p>
                    <a:p>
                      <a:r>
                        <a:rPr lang="en-US" sz="1800" kern="1200" dirty="0" smtClean="0"/>
                        <a:t>iii. No ROC fees for Incorporation of Company up to 10 lack of authorized capital.</a:t>
                      </a:r>
                    </a:p>
                    <a:p>
                      <a:r>
                        <a:rPr lang="en-US" sz="1800" kern="1200" dirty="0" smtClean="0"/>
                        <a:t>iv. Updated version of SPICE notified.</a:t>
                      </a:r>
                    </a:p>
                    <a:p>
                      <a:endParaRPr lang="en-US" dirty="0"/>
                    </a:p>
                  </a:txBody>
                  <a:tcPr/>
                </a:tc>
                <a:extLst>
                  <a:ext uri="{0D108BD9-81ED-4DB2-BD59-A6C34878D82A}">
                    <a16:rowId xmlns="" xmlns:a16="http://schemas.microsoft.com/office/drawing/2014/main" val="10000"/>
                  </a:ext>
                </a:extLst>
              </a:tr>
              <a:tr h="2601410">
                <a:tc>
                  <a:txBody>
                    <a:bodyPr/>
                    <a:lstStyle/>
                    <a:p>
                      <a:r>
                        <a:rPr lang="en-US" sz="1800" kern="1200" dirty="0" smtClean="0"/>
                        <a:t>Another Alteration</a:t>
                      </a:r>
                      <a:endParaRPr lang="en-US" dirty="0"/>
                    </a:p>
                  </a:txBody>
                  <a:tcPr/>
                </a:tc>
                <a:tc>
                  <a:txBody>
                    <a:bodyPr/>
                    <a:lstStyle/>
                    <a:p>
                      <a:r>
                        <a:rPr lang="en-US" sz="1800" kern="1200" dirty="0" smtClean="0"/>
                        <a:t>Except the above mentioned amendment some other amendments have been made since 01.04.2014 to till date e.g.</a:t>
                      </a:r>
                    </a:p>
                    <a:p>
                      <a:r>
                        <a:rPr lang="en-US" sz="1800" kern="1200" dirty="0" smtClean="0"/>
                        <a:t>1.No Requirement of Minimum Paid up share Capital.</a:t>
                      </a:r>
                    </a:p>
                    <a:p>
                      <a:r>
                        <a:rPr lang="en-US" sz="1800" kern="1200" dirty="0" smtClean="0"/>
                        <a:t>2.Only one form for Incorporation of Company.</a:t>
                      </a:r>
                    </a:p>
                    <a:p>
                      <a:r>
                        <a:rPr lang="en-US" sz="1800" kern="1200" dirty="0" smtClean="0"/>
                        <a:t>3.E-MOA &amp; AOA</a:t>
                      </a:r>
                    </a:p>
                    <a:p>
                      <a:endParaRPr lang="en-US" dirty="0"/>
                    </a:p>
                  </a:txBody>
                  <a:tcPr/>
                </a:tc>
                <a:extLst>
                  <a:ext uri="{0D108BD9-81ED-4DB2-BD59-A6C34878D82A}">
                    <a16:rowId xmlns="" xmlns:a16="http://schemas.microsoft.com/office/drawing/2014/main" val="10001"/>
                  </a:ext>
                </a:extLst>
              </a:tr>
            </a:tbl>
          </a:graphicData>
        </a:graphic>
      </p:graphicFrame>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u="sng" dirty="0" smtClean="0"/>
              <a:t>DETAILS AND DOCUMENT REQUIRED</a:t>
            </a:r>
            <a:endParaRPr lang="en-US" u="sng" dirty="0"/>
          </a:p>
        </p:txBody>
      </p:sp>
      <p:sp>
        <p:nvSpPr>
          <p:cNvPr id="3" name="Content Placeholder 2"/>
          <p:cNvSpPr>
            <a:spLocks noGrp="1"/>
          </p:cNvSpPr>
          <p:nvPr>
            <p:ph idx="1"/>
          </p:nvPr>
        </p:nvSpPr>
        <p:spPr/>
        <p:txBody>
          <a:bodyPr>
            <a:normAutofit fontScale="85000" lnSpcReduction="20000"/>
          </a:bodyPr>
          <a:lstStyle/>
          <a:p>
            <a:r>
              <a:rPr lang="en-US" dirty="0" smtClean="0"/>
              <a:t>Address of Registered office of the Company.</a:t>
            </a:r>
          </a:p>
          <a:p>
            <a:r>
              <a:rPr lang="en-US" dirty="0" smtClean="0"/>
              <a:t> Phone &amp; E-mail id of the Company</a:t>
            </a:r>
          </a:p>
          <a:p>
            <a:r>
              <a:rPr lang="en-US" dirty="0" smtClean="0"/>
              <a:t>Details of Directors</a:t>
            </a:r>
          </a:p>
          <a:p>
            <a:r>
              <a:rPr lang="en-US" dirty="0" smtClean="0"/>
              <a:t>Authorized Share Capital of the Company</a:t>
            </a:r>
          </a:p>
          <a:p>
            <a:pPr lvl="0"/>
            <a:r>
              <a:rPr lang="en-US" dirty="0" smtClean="0"/>
              <a:t>Latest Electricity Bill of registered office of the Company</a:t>
            </a:r>
          </a:p>
          <a:p>
            <a:pPr lvl="0"/>
            <a:r>
              <a:rPr lang="en-US" dirty="0" smtClean="0"/>
              <a:t>Rent Agreement, if office is on Rent</a:t>
            </a:r>
          </a:p>
          <a:p>
            <a:pPr lvl="0"/>
            <a:r>
              <a:rPr lang="en-US" dirty="0" smtClean="0"/>
              <a:t>Proof of Directors:</a:t>
            </a:r>
          </a:p>
          <a:p>
            <a:pPr>
              <a:buNone/>
            </a:pPr>
            <a:r>
              <a:rPr lang="en-US" dirty="0" smtClean="0"/>
              <a:t>            1. PAN Card</a:t>
            </a:r>
          </a:p>
          <a:p>
            <a:pPr>
              <a:buNone/>
            </a:pPr>
            <a:r>
              <a:rPr lang="en-US" dirty="0" smtClean="0"/>
              <a:t>            2. Voter Identity Card/Passport/Driving License                                       </a:t>
            </a:r>
          </a:p>
          <a:p>
            <a:pPr>
              <a:buNone/>
            </a:pPr>
            <a:r>
              <a:rPr lang="en-US" dirty="0" smtClean="0"/>
              <a:t>            3.  Bank Statement/Electricity Bill/Telephone Bill/Mobile Bill  (It should be in the name of the Director and not older than 2 Months)</a:t>
            </a:r>
          </a:p>
          <a:p>
            <a:endParaRPr lang="en-US" dirty="0" smtClean="0"/>
          </a:p>
          <a:p>
            <a:endParaRPr lang="en-US" dirty="0" smtClean="0"/>
          </a:p>
          <a:p>
            <a:endParaRPr lang="en-US" dirty="0" smtClean="0"/>
          </a:p>
          <a:p>
            <a:endParaRPr lang="en-US" dirty="0" smtClean="0"/>
          </a:p>
          <a:p>
            <a:endParaRPr lang="en-US" dirty="0" smtClean="0"/>
          </a:p>
        </p:txBody>
      </p:sp>
    </p:spTree>
    <p:extLst>
      <p:ext uri="{BB962C8B-B14F-4D97-AF65-F5344CB8AC3E}">
        <p14:creationId xmlns="" xmlns:p14="http://schemas.microsoft.com/office/powerpoint/2010/main" val="269924436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STEPS FOR THE INCORPORATION OF PRIVATE COMPANY UNDER COMPANIES ACT-2013</a:t>
            </a:r>
            <a:endParaRPr lang="en-US" u="sng" dirty="0"/>
          </a:p>
        </p:txBody>
      </p:sp>
      <p:sp>
        <p:nvSpPr>
          <p:cNvPr id="3" name="Content Placeholder 2"/>
          <p:cNvSpPr>
            <a:spLocks noGrp="1"/>
          </p:cNvSpPr>
          <p:nvPr>
            <p:ph idx="1"/>
          </p:nvPr>
        </p:nvSpPr>
        <p:spPr/>
        <p:txBody>
          <a:bodyPr>
            <a:normAutofit fontScale="70000" lnSpcReduction="20000"/>
          </a:bodyPr>
          <a:lstStyle/>
          <a:p>
            <a:r>
              <a:rPr lang="en-US" b="1" u="sng" dirty="0" smtClean="0"/>
              <a:t>Reservation of Company Name:</a:t>
            </a:r>
          </a:p>
          <a:p>
            <a:pPr marL="0" indent="0">
              <a:buNone/>
            </a:pPr>
            <a:r>
              <a:rPr lang="en-US" dirty="0"/>
              <a:t> </a:t>
            </a:r>
            <a:r>
              <a:rPr lang="en-US" dirty="0" smtClean="0"/>
              <a:t>            First the applicants required to apply for name on MCA portal (RUN </a:t>
            </a:r>
            <a:r>
              <a:rPr lang="en-US" b="1" dirty="0" smtClean="0"/>
              <a:t>R</a:t>
            </a:r>
            <a:r>
              <a:rPr lang="en-US" dirty="0" smtClean="0"/>
              <a:t>eserve </a:t>
            </a:r>
            <a:r>
              <a:rPr lang="en-US" b="1" dirty="0" smtClean="0"/>
              <a:t>U</a:t>
            </a:r>
            <a:r>
              <a:rPr lang="en-US" dirty="0" smtClean="0"/>
              <a:t>nique </a:t>
            </a:r>
            <a:r>
              <a:rPr lang="en-US" b="1" dirty="0" smtClean="0"/>
              <a:t>N</a:t>
            </a:r>
            <a:r>
              <a:rPr lang="en-US" dirty="0" smtClean="0"/>
              <a:t>ame). </a:t>
            </a:r>
            <a:r>
              <a:rPr lang="en-US" dirty="0"/>
              <a:t>T</a:t>
            </a:r>
            <a:r>
              <a:rPr lang="en-US" dirty="0" smtClean="0"/>
              <a:t>he fees for seeking a name approval is 1000/-as prescribed and 20days are allowed for incorporating the company. The name of the company should not be undesirable i.e. identical to existing company.</a:t>
            </a:r>
          </a:p>
          <a:p>
            <a:pPr marL="0" indent="0">
              <a:buNone/>
            </a:pPr>
            <a:r>
              <a:rPr lang="en-US" dirty="0"/>
              <a:t> </a:t>
            </a:r>
            <a:r>
              <a:rPr lang="en-US" dirty="0" smtClean="0"/>
              <a:t>                   </a:t>
            </a:r>
          </a:p>
          <a:p>
            <a:pPr marL="0" indent="0">
              <a:buNone/>
            </a:pPr>
            <a:r>
              <a:rPr lang="en-US" dirty="0" smtClean="0"/>
              <a:t>The Applicant will receive intimation from the Registrar of Companies within 2 or more working Days.</a:t>
            </a:r>
          </a:p>
          <a:p>
            <a:pPr marL="0" indent="0">
              <a:buNone/>
            </a:pPr>
            <a:endParaRPr lang="en-US" dirty="0" smtClean="0"/>
          </a:p>
          <a:p>
            <a:pPr>
              <a:buFont typeface="Wingdings" panose="05000000000000000000" pitchFamily="2" charset="2"/>
              <a:buChar char="§"/>
            </a:pPr>
            <a:endParaRPr lang="en-US" b="1" u="sng" dirty="0" smtClean="0"/>
          </a:p>
          <a:p>
            <a:pPr>
              <a:buFont typeface="Wingdings" panose="05000000000000000000" pitchFamily="2" charset="2"/>
              <a:buChar char="§"/>
            </a:pPr>
            <a:r>
              <a:rPr lang="en-US" b="1" u="sng" dirty="0" smtClean="0"/>
              <a:t>Application for Registration of Company:</a:t>
            </a:r>
          </a:p>
          <a:p>
            <a:pPr marL="0" indent="0">
              <a:buNone/>
            </a:pPr>
            <a:r>
              <a:rPr lang="en-US" dirty="0" smtClean="0"/>
              <a:t>             Various Forms Are Required for application for Registration of company .That  are described as under.</a:t>
            </a:r>
            <a:r>
              <a:rPr lang="en-US" b="1" u="sng" dirty="0" smtClean="0"/>
              <a:t>             </a:t>
            </a:r>
            <a:endParaRPr lang="en-US" b="1" u="sng" dirty="0"/>
          </a:p>
        </p:txBody>
      </p:sp>
    </p:spTree>
    <p:extLst>
      <p:ext uri="{BB962C8B-B14F-4D97-AF65-F5344CB8AC3E}">
        <p14:creationId xmlns="" xmlns:p14="http://schemas.microsoft.com/office/powerpoint/2010/main" val="16083173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FORMS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b="1" u="sng" dirty="0" smtClean="0"/>
              <a:t>FORMS :</a:t>
            </a:r>
          </a:p>
          <a:p>
            <a:pPr marL="0" indent="0">
              <a:buNone/>
            </a:pPr>
            <a:r>
              <a:rPr lang="en-US" dirty="0"/>
              <a:t> </a:t>
            </a:r>
            <a:r>
              <a:rPr lang="en-US" dirty="0" smtClean="0"/>
              <a:t>     Applicant can download form from the MCA portal</a:t>
            </a:r>
          </a:p>
          <a:p>
            <a:pPr marL="0" indent="0">
              <a:buNone/>
            </a:pPr>
            <a:r>
              <a:rPr lang="en-US" b="1" dirty="0" smtClean="0"/>
              <a:t>Following 4 forms Required:</a:t>
            </a:r>
          </a:p>
          <a:p>
            <a:pPr marL="0" indent="0">
              <a:buNone/>
            </a:pPr>
            <a:r>
              <a:rPr lang="en-US" dirty="0" smtClean="0"/>
              <a:t>1.Spice</a:t>
            </a:r>
          </a:p>
          <a:p>
            <a:pPr marL="0" indent="0">
              <a:buNone/>
            </a:pPr>
            <a:r>
              <a:rPr lang="en-US" dirty="0" smtClean="0"/>
              <a:t>2.Spice-MOA</a:t>
            </a:r>
          </a:p>
          <a:p>
            <a:pPr marL="0" indent="0">
              <a:buNone/>
            </a:pPr>
            <a:r>
              <a:rPr lang="en-US" dirty="0" smtClean="0"/>
              <a:t>3.Spice-AOA</a:t>
            </a:r>
          </a:p>
          <a:p>
            <a:pPr marL="0" indent="0">
              <a:buNone/>
            </a:pPr>
            <a:r>
              <a:rPr lang="en-US" dirty="0" smtClean="0"/>
              <a:t>4.AGILE</a:t>
            </a:r>
            <a:endParaRPr lang="en-US" dirty="0"/>
          </a:p>
        </p:txBody>
      </p:sp>
      <p:pic>
        <p:nvPicPr>
          <p:cNvPr id="4" name="Picture 3" descr="spice image.jpg"/>
          <p:cNvPicPr>
            <a:picLocks noChangeAspect="1"/>
          </p:cNvPicPr>
          <p:nvPr/>
        </p:nvPicPr>
        <p:blipFill>
          <a:blip r:embed="rId2"/>
          <a:stretch>
            <a:fillRect/>
          </a:stretch>
        </p:blipFill>
        <p:spPr>
          <a:xfrm>
            <a:off x="6234545" y="2895600"/>
            <a:ext cx="5666510" cy="3131127"/>
          </a:xfrm>
          <a:prstGeom prst="rect">
            <a:avLst/>
          </a:prstGeom>
        </p:spPr>
      </p:pic>
    </p:spTree>
    <p:extLst>
      <p:ext uri="{BB962C8B-B14F-4D97-AF65-F5344CB8AC3E}">
        <p14:creationId xmlns="" xmlns:p14="http://schemas.microsoft.com/office/powerpoint/2010/main" val="3223717297"/>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t>Attachments Required in form Spice</a:t>
            </a:r>
            <a:endParaRPr lang="en-US" u="sng"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1.Declaration of the First subscriber to MOA and AOA (which includes of following)</a:t>
            </a:r>
          </a:p>
          <a:p>
            <a:pPr marL="0" indent="0">
              <a:buFont typeface="Wingdings" pitchFamily="2" charset="2"/>
              <a:buChar char="v"/>
            </a:pPr>
            <a:r>
              <a:rPr lang="en-US" dirty="0"/>
              <a:t> </a:t>
            </a:r>
            <a:r>
              <a:rPr lang="en-US" dirty="0" smtClean="0"/>
              <a:t> INC-9</a:t>
            </a:r>
          </a:p>
          <a:p>
            <a:pPr marL="0" indent="0">
              <a:buFont typeface="Wingdings" pitchFamily="2" charset="2"/>
              <a:buChar char="v"/>
            </a:pPr>
            <a:r>
              <a:rPr lang="en-US" dirty="0" smtClean="0"/>
              <a:t>  DIR-2( consent to Act as director only if subscriber is                                  </a:t>
            </a:r>
          </a:p>
          <a:p>
            <a:pPr marL="0" indent="0">
              <a:buNone/>
            </a:pPr>
            <a:r>
              <a:rPr lang="en-US" dirty="0" smtClean="0"/>
              <a:t>      director of proposed Company)</a:t>
            </a:r>
          </a:p>
          <a:p>
            <a:pPr marL="0" indent="0">
              <a:buFont typeface="Wingdings" pitchFamily="2" charset="2"/>
              <a:buChar char="v"/>
            </a:pPr>
            <a:r>
              <a:rPr lang="en-US" dirty="0"/>
              <a:t> </a:t>
            </a:r>
            <a:r>
              <a:rPr lang="en-US" dirty="0" smtClean="0"/>
              <a:t>Identity and Residential proof of Directors</a:t>
            </a:r>
          </a:p>
          <a:p>
            <a:pPr marL="0" indent="0">
              <a:lnSpc>
                <a:spcPct val="120000"/>
              </a:lnSpc>
              <a:buNone/>
            </a:pPr>
            <a:endParaRPr lang="en-US" dirty="0" smtClean="0"/>
          </a:p>
          <a:p>
            <a:pPr marL="0" indent="0">
              <a:lnSpc>
                <a:spcPct val="120000"/>
              </a:lnSpc>
              <a:buNone/>
            </a:pPr>
            <a:r>
              <a:rPr lang="en-US" dirty="0" smtClean="0"/>
              <a:t>2.Proof of office Address</a:t>
            </a:r>
          </a:p>
          <a:p>
            <a:pPr marL="0" indent="0">
              <a:lnSpc>
                <a:spcPct val="120000"/>
              </a:lnSpc>
              <a:buNone/>
            </a:pPr>
            <a:endParaRPr lang="en-US" dirty="0" smtClean="0"/>
          </a:p>
          <a:p>
            <a:pPr marL="0" indent="0">
              <a:lnSpc>
                <a:spcPct val="120000"/>
              </a:lnSpc>
              <a:buNone/>
            </a:pPr>
            <a:r>
              <a:rPr lang="en-US" dirty="0" smtClean="0"/>
              <a:t>3.Utility Bill</a:t>
            </a:r>
          </a:p>
          <a:p>
            <a:pPr marL="0" indent="0">
              <a:buNone/>
            </a:pPr>
            <a:endParaRPr lang="en-US" dirty="0"/>
          </a:p>
        </p:txBody>
      </p:sp>
      <p:pic>
        <p:nvPicPr>
          <p:cNvPr id="4" name="Picture 3" descr="spice.jpg"/>
          <p:cNvPicPr>
            <a:picLocks noChangeAspect="1"/>
          </p:cNvPicPr>
          <p:nvPr/>
        </p:nvPicPr>
        <p:blipFill>
          <a:blip r:embed="rId3"/>
          <a:stretch>
            <a:fillRect/>
          </a:stretch>
        </p:blipFill>
        <p:spPr>
          <a:xfrm>
            <a:off x="7259782" y="3254086"/>
            <a:ext cx="4516582" cy="2675659"/>
          </a:xfrm>
          <a:prstGeom prst="rect">
            <a:avLst/>
          </a:prstGeom>
        </p:spPr>
      </p:pic>
    </p:spTree>
    <p:extLst>
      <p:ext uri="{BB962C8B-B14F-4D97-AF65-F5344CB8AC3E}">
        <p14:creationId xmlns="" xmlns:p14="http://schemas.microsoft.com/office/powerpoint/2010/main" val="2424597862"/>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634</TotalTime>
  <Words>624</Words>
  <Application>Microsoft Office PowerPoint</Application>
  <PresentationFormat>Custom</PresentationFormat>
  <Paragraphs>98</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Meaning of Private Company</vt:lpstr>
      <vt:lpstr>Features Of Private Limited Company</vt:lpstr>
      <vt:lpstr>Moving from the Companies Act- 1956 to the Companies Act 2013 is like shifting from our old house to a new one. All the provisions become changed with new Act, 2013. Due to new act many amendments were introduce by Central Government from time to time by Notification, Amendments etc. Same like this many amendments have been made in last approximately 5.5 years in relation to Incorporation of New Company</vt:lpstr>
      <vt:lpstr>Slide 5</vt:lpstr>
      <vt:lpstr>DETAILS AND DOCUMENT REQUIRED</vt:lpstr>
      <vt:lpstr>STEPS FOR THE INCORPORATION OF PRIVATE COMPANY UNDER COMPANIES ACT-2013</vt:lpstr>
      <vt:lpstr>FORMS </vt:lpstr>
      <vt:lpstr>Attachments Required in form Spice</vt:lpstr>
      <vt:lpstr>Form –Spice MOA (Clause)</vt:lpstr>
      <vt:lpstr>FORM- Spice AOA(Clause)</vt:lpstr>
      <vt:lpstr>Slide 12</vt:lpstr>
      <vt:lpstr>Others:</vt:lpstr>
      <vt:lpstr>Slide 14</vt:lpstr>
      <vt:lpstr>FOR ANY CORPORATE SOLUTION PLEASE CONTACT SHAH TEELANI &amp; ASSOCIATES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INCORPORATION OF PRIVATE LIMITED COMPANY</dc:title>
  <dc:creator>abc</dc:creator>
  <cp:lastModifiedBy>snt16</cp:lastModifiedBy>
  <cp:revision>76</cp:revision>
  <dcterms:created xsi:type="dcterms:W3CDTF">2019-12-31T16:00:22Z</dcterms:created>
  <dcterms:modified xsi:type="dcterms:W3CDTF">2020-01-04T10:55:14Z</dcterms:modified>
</cp:coreProperties>
</file>