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510" r:id="rId2"/>
    <p:sldId id="513" r:id="rId3"/>
    <p:sldId id="512" r:id="rId4"/>
    <p:sldId id="514" r:id="rId5"/>
    <p:sldId id="515" r:id="rId6"/>
    <p:sldId id="516" r:id="rId7"/>
    <p:sldId id="517" r:id="rId8"/>
    <p:sldId id="518" r:id="rId9"/>
    <p:sldId id="519" r:id="rId10"/>
    <p:sldId id="52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28-03-2019</a:t>
            </a:fld>
            <a:endParaRPr lang="en-IN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Oval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28-03-2019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28-03-2019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28-03-2019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28-03-2019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Rectangle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28-03-2019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28-03-2019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28-03-2019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28-03-2019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Rectangle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28-03-2019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406936-CF26-4A98-9778-4F8E888FBB82}" type="datetimeFigureOut">
              <a:rPr lang="en-IN" smtClean="0"/>
              <a:pPr/>
              <a:t>28-03-2019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6406936-CF26-4A98-9778-4F8E888FBB82}" type="datetimeFigureOut">
              <a:rPr lang="en-IN" smtClean="0"/>
              <a:pPr/>
              <a:t>28-03-2019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5" name="Rectangle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631ECC-177C-45E5-84DA-DB987904B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3163" y="1349151"/>
            <a:ext cx="9954768" cy="151873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800" b="0" spc="-1" dirty="0" smtClean="0">
                <a:solidFill>
                  <a:srgbClr val="000000"/>
                </a:solidFill>
                <a:latin typeface="Times New Roman"/>
              </a:rPr>
              <a:t>Taxes on Income (AS 22)</a:t>
            </a:r>
            <a:endParaRPr lang="en-US" sz="4800" b="0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B961148-B853-4A83-950C-4AD81DDC78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4037" y="3116996"/>
            <a:ext cx="4676186" cy="415913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IN" spc="-1" dirty="0" smtClean="0">
                <a:solidFill>
                  <a:srgbClr val="000000"/>
                </a:solidFill>
                <a:latin typeface="Tw Cen MT" pitchFamily="34" charset="0"/>
              </a:rPr>
              <a:t>By ANAND GORATELA</a:t>
            </a:r>
            <a:endParaRPr lang="en-IN" spc="-1" dirty="0" smtClean="0">
              <a:latin typeface="Tw Cen MT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4AF2B98-49F0-4179-B6DA-BA9FD1A4D5F0}"/>
              </a:ext>
            </a:extLst>
          </p:cNvPr>
          <p:cNvGrpSpPr/>
          <p:nvPr/>
        </p:nvGrpSpPr>
        <p:grpSpPr>
          <a:xfrm>
            <a:off x="0" y="5735637"/>
            <a:ext cx="12192000" cy="1136506"/>
            <a:chOff x="0" y="5735637"/>
            <a:chExt cx="12192000" cy="11365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298C0E6C-E093-48AA-9087-F7B0F7B43B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/>
            <a:srcRect l="16701" t="34913" r="16881" b="40943"/>
            <a:stretch/>
          </p:blipFill>
          <p:spPr>
            <a:xfrm>
              <a:off x="3967636" y="5735637"/>
              <a:ext cx="4105899" cy="83955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FEA16DCC-092C-425D-AFD4-325CB98483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41" t="82474" r="1263" b="15395"/>
            <a:stretch/>
          </p:blipFill>
          <p:spPr>
            <a:xfrm>
              <a:off x="0" y="6723341"/>
              <a:ext cx="12192000" cy="1488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02266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631ECC-177C-45E5-84DA-DB987904B5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IN" sz="4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FE49850-E169-43CA-9BCF-A5607F4453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534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FCEDA0-0AA3-4775-96FB-5002ABCA0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Definitions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5996358-193C-41A9-A251-E32DD2792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200" b="1" dirty="0" smtClean="0">
                <a:latin typeface="Tw Cen MT" pitchFamily="34" charset="0"/>
              </a:rPr>
              <a:t>Accounting income / loss </a:t>
            </a:r>
            <a:r>
              <a:rPr lang="en-US" sz="2200" dirty="0" smtClean="0">
                <a:latin typeface="Tw Cen MT" pitchFamily="34" charset="0"/>
              </a:rPr>
              <a:t>: The net profit for a period as reported in the statement of profit and loss before deducting income tax expenses. In common terms, profit before tax.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200" b="1" dirty="0" smtClean="0">
                <a:latin typeface="Tw Cen MT" pitchFamily="34" charset="0"/>
              </a:rPr>
              <a:t>Tax expenses / (tax savings) as per the books of accounts </a:t>
            </a:r>
            <a:r>
              <a:rPr lang="en-US" sz="2200" dirty="0" smtClean="0">
                <a:latin typeface="Tw Cen MT" pitchFamily="34" charset="0"/>
              </a:rPr>
              <a:t>: The agreement of current tax and deferred tax charged or credited to the statement of profit and loss for the period</a:t>
            </a:r>
          </a:p>
          <a:p>
            <a:pPr algn="just">
              <a:buNone/>
            </a:pPr>
            <a:r>
              <a:rPr lang="en-US" sz="2200" dirty="0" smtClean="0">
                <a:latin typeface="Tw Cen MT" pitchFamily="34" charset="0"/>
              </a:rPr>
              <a:t>                        tax expenses = current tax + deferred tax.</a:t>
            </a:r>
          </a:p>
          <a:p>
            <a:pPr algn="just">
              <a:buNone/>
            </a:pPr>
            <a:endParaRPr lang="en-US" sz="2200" dirty="0" smtClean="0">
              <a:latin typeface="Tw Cen MT" pitchFamily="34" charset="0"/>
            </a:endParaRPr>
          </a:p>
          <a:p>
            <a:pPr marL="282575" indent="-282575" algn="just"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2200" b="1" dirty="0" smtClean="0">
                <a:latin typeface="Tw Cen MT" pitchFamily="34" charset="0"/>
              </a:rPr>
              <a:t>Taxable  income:</a:t>
            </a:r>
            <a:r>
              <a:rPr lang="en-US" sz="2200" dirty="0" smtClean="0">
                <a:latin typeface="Tw Cen MT" pitchFamily="34" charset="0"/>
              </a:rPr>
              <a:t> The amount of income for a period determined in accordance with    the tax laws, based upon which income tax payable is determined tax calculated as per  it act.</a:t>
            </a:r>
          </a:p>
          <a:p>
            <a:pPr marL="282575" indent="-282575" algn="just">
              <a:spcBef>
                <a:spcPts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2200" b="1" dirty="0" smtClean="0">
                <a:latin typeface="Tw Cen MT" pitchFamily="34" charset="0"/>
              </a:rPr>
              <a:t>Current tax </a:t>
            </a:r>
            <a:r>
              <a:rPr lang="en-US" sz="2200" dirty="0" smtClean="0">
                <a:latin typeface="Tw Cen MT" pitchFamily="34" charset="0"/>
              </a:rPr>
              <a:t>: the amount of income tax determined to be payable in respect of the taxable income for a period as per the income tax laws or the tax computed on taxable income, which is payable in the period</a:t>
            </a:r>
            <a:r>
              <a:rPr lang="en-US" sz="2200" dirty="0" smtClean="0">
                <a:solidFill>
                  <a:srgbClr val="222222"/>
                </a:solidFill>
                <a:latin typeface="Tw Cen MT" pitchFamily="34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CB9AAE0-7F8A-4A55-8A36-C9BC5C0C1A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60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8283BD-BE09-4D96-BE37-989A94B80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031" y="1630474"/>
            <a:ext cx="8754144" cy="4063711"/>
          </a:xfrm>
        </p:spPr>
        <p:txBody>
          <a:bodyPr>
            <a:normAutofit fontScale="90000"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</a:pPr>
            <a:r>
              <a:rPr lang="en-US" b="0" cap="none" spc="-1" dirty="0" smtClean="0">
                <a:solidFill>
                  <a:srgbClr val="000000"/>
                </a:solidFill>
                <a:latin typeface="Tw Cen MT" pitchFamily="34" charset="0"/>
              </a:rPr>
              <a:t>Accounting income and taxable income for a period are seldom the same.</a:t>
            </a:r>
            <a:br>
              <a:rPr lang="en-US" b="0" cap="none" spc="-1" dirty="0" smtClean="0">
                <a:solidFill>
                  <a:srgbClr val="000000"/>
                </a:solidFill>
                <a:latin typeface="Tw Cen MT" pitchFamily="34" charset="0"/>
              </a:rPr>
            </a:br>
            <a:r>
              <a:rPr lang="en-US" b="0" cap="none" spc="-1" dirty="0" smtClean="0">
                <a:solidFill>
                  <a:srgbClr val="000000"/>
                </a:solidFill>
                <a:latin typeface="Tw Cen MT" pitchFamily="34" charset="0"/>
              </a:rPr>
              <a:t/>
            </a:r>
            <a:br>
              <a:rPr lang="en-US" b="0" cap="none" spc="-1" dirty="0" smtClean="0">
                <a:solidFill>
                  <a:srgbClr val="000000"/>
                </a:solidFill>
                <a:latin typeface="Tw Cen MT" pitchFamily="34" charset="0"/>
              </a:rPr>
            </a:br>
            <a:r>
              <a:rPr lang="en-US" b="0" cap="none" spc="-1" dirty="0" smtClean="0">
                <a:solidFill>
                  <a:srgbClr val="000000"/>
                </a:solidFill>
                <a:latin typeface="Tw Cen MT" pitchFamily="34" charset="0"/>
              </a:rPr>
              <a:t>Difference between the two are on account of:</a:t>
            </a:r>
            <a:br>
              <a:rPr lang="en-US" b="0" cap="none" spc="-1" dirty="0" smtClean="0">
                <a:solidFill>
                  <a:srgbClr val="000000"/>
                </a:solidFill>
                <a:latin typeface="Tw Cen MT" pitchFamily="34" charset="0"/>
              </a:rPr>
            </a:br>
            <a:r>
              <a:rPr lang="en-US" b="0" cap="none" spc="-1" dirty="0" smtClean="0">
                <a:solidFill>
                  <a:srgbClr val="000000"/>
                </a:solidFill>
                <a:latin typeface="Tw Cen MT" pitchFamily="34" charset="0"/>
              </a:rPr>
              <a:t>	- Permanent difference</a:t>
            </a:r>
            <a:br>
              <a:rPr lang="en-US" b="0" cap="none" spc="-1" dirty="0" smtClean="0">
                <a:solidFill>
                  <a:srgbClr val="000000"/>
                </a:solidFill>
                <a:latin typeface="Tw Cen MT" pitchFamily="34" charset="0"/>
              </a:rPr>
            </a:br>
            <a:r>
              <a:rPr lang="en-US" b="0" cap="none" spc="-1" dirty="0" smtClean="0">
                <a:solidFill>
                  <a:srgbClr val="000000"/>
                </a:solidFill>
                <a:latin typeface="Tw Cen MT" pitchFamily="34" charset="0"/>
              </a:rPr>
              <a:t>	- Timing difference</a:t>
            </a:r>
            <a:r>
              <a:rPr lang="en-US" b="0" spc="-1" dirty="0" smtClean="0">
                <a:solidFill>
                  <a:srgbClr val="000000"/>
                </a:solidFill>
                <a:latin typeface="Calibri"/>
              </a:rPr>
              <a:t/>
            </a:r>
            <a:br>
              <a:rPr lang="en-US" b="0" spc="-1" dirty="0" smtClean="0">
                <a:solidFill>
                  <a:srgbClr val="000000"/>
                </a:solidFill>
                <a:latin typeface="Calibri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3B0CE7-5A49-429C-891C-024C6CAA1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68581" y="374030"/>
            <a:ext cx="8601746" cy="831317"/>
          </a:xfrm>
        </p:spPr>
        <p:txBody>
          <a:bodyPr/>
          <a:lstStyle/>
          <a:p>
            <a:r>
              <a:rPr lang="en-US" sz="43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Taxes on Income</a:t>
            </a:r>
            <a:r>
              <a:rPr lang="en-US" spc="-1" dirty="0" smtClean="0">
                <a:solidFill>
                  <a:srgbClr val="000000"/>
                </a:solidFill>
                <a:latin typeface="Times New Roman"/>
              </a:rPr>
              <a:t>	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9F066FD-AA01-4B69-89E4-14752A70F0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403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B4E999E-14E6-4465-9996-AC604E5D0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72579" y="817395"/>
            <a:ext cx="4876800" cy="4663440"/>
          </a:xfrm>
        </p:spPr>
        <p:txBody>
          <a:bodyPr/>
          <a:lstStyle/>
          <a:p>
            <a:r>
              <a:rPr lang="en-US" spc="-1" dirty="0" smtClean="0">
                <a:solidFill>
                  <a:srgbClr val="000000"/>
                </a:solidFill>
                <a:latin typeface="Tw Cen MT" pitchFamily="34" charset="0"/>
              </a:rPr>
              <a:t>Timing difference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pc="-1" dirty="0" smtClean="0">
                <a:solidFill>
                  <a:srgbClr val="000000"/>
                </a:solidFill>
                <a:latin typeface="Tw Cen MT" pitchFamily="34" charset="0"/>
              </a:rPr>
              <a:t>Temporary in nature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pc="-1" dirty="0" smtClean="0">
                <a:solidFill>
                  <a:srgbClr val="000000"/>
                </a:solidFill>
                <a:latin typeface="Tw Cen MT" pitchFamily="34" charset="0"/>
              </a:rPr>
              <a:t>Difference will get reversed in a matter of time</a:t>
            </a:r>
          </a:p>
          <a:p>
            <a:pPr lvl="1"/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5FD7304-7043-49C0-9FC0-F867E88574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34784" y="761975"/>
            <a:ext cx="4876800" cy="4663440"/>
          </a:xfrm>
        </p:spPr>
        <p:txBody>
          <a:bodyPr/>
          <a:lstStyle/>
          <a:p>
            <a:r>
              <a:rPr lang="en-US" spc="-1" dirty="0" smtClean="0">
                <a:solidFill>
                  <a:srgbClr val="000000"/>
                </a:solidFill>
                <a:latin typeface="Tw Cen MT" pitchFamily="34" charset="0"/>
              </a:rPr>
              <a:t>Permanent difference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pc="-1" dirty="0" smtClean="0">
                <a:solidFill>
                  <a:srgbClr val="000000"/>
                </a:solidFill>
                <a:latin typeface="Tw Cen MT" pitchFamily="34" charset="0"/>
              </a:rPr>
              <a:t>Permanent in nature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pc="-1" dirty="0" smtClean="0">
                <a:solidFill>
                  <a:srgbClr val="000000"/>
                </a:solidFill>
                <a:latin typeface="Tw Cen MT" pitchFamily="34" charset="0"/>
              </a:rPr>
              <a:t>Difference will never get reversed</a:t>
            </a:r>
          </a:p>
          <a:p>
            <a:pPr lvl="1"/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C69D0D6-2074-4FA4-BA53-4057FD5B76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419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Example of Timing Difference</a:t>
            </a:r>
            <a:r>
              <a:rPr lang="en-US" sz="4000" spc="-1" dirty="0" smtClean="0">
                <a:solidFill>
                  <a:srgbClr val="000000"/>
                </a:solidFill>
                <a:latin typeface="Calibri"/>
              </a:rPr>
              <a:t/>
            </a:r>
            <a:br>
              <a:rPr lang="en-US" sz="4000" spc="-1" dirty="0" smtClean="0">
                <a:solidFill>
                  <a:srgbClr val="000000"/>
                </a:solidFill>
                <a:latin typeface="Calibri"/>
              </a:rPr>
            </a:b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pc="-1" dirty="0" smtClean="0">
                <a:solidFill>
                  <a:srgbClr val="000000"/>
                </a:solidFill>
                <a:latin typeface="Tw Cen MT" pitchFamily="34" charset="0"/>
              </a:rPr>
              <a:t>Expenditure covered by section 43B of income tax act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pc="-1" dirty="0" smtClean="0">
                <a:solidFill>
                  <a:srgbClr val="000000"/>
                </a:solidFill>
                <a:latin typeface="Tw Cen MT" pitchFamily="34" charset="0"/>
              </a:rPr>
              <a:t>Expenditure </a:t>
            </a:r>
            <a:r>
              <a:rPr lang="en-US" spc="-1" dirty="0" err="1" smtClean="0">
                <a:solidFill>
                  <a:srgbClr val="000000"/>
                </a:solidFill>
                <a:latin typeface="Tw Cen MT" pitchFamily="34" charset="0"/>
              </a:rPr>
              <a:t>deffered</a:t>
            </a:r>
            <a:r>
              <a:rPr lang="en-US" spc="-1" dirty="0" smtClean="0">
                <a:solidFill>
                  <a:srgbClr val="000000"/>
                </a:solidFill>
                <a:latin typeface="Tw Cen MT" pitchFamily="34" charset="0"/>
              </a:rPr>
              <a:t> in accounts but allowed fully for tax purposes in the year of </a:t>
            </a:r>
            <a:r>
              <a:rPr lang="en-US" spc="-1" dirty="0" err="1" smtClean="0">
                <a:solidFill>
                  <a:srgbClr val="000000"/>
                </a:solidFill>
                <a:latin typeface="Tw Cen MT" pitchFamily="34" charset="0"/>
              </a:rPr>
              <a:t>accurance</a:t>
            </a:r>
            <a:r>
              <a:rPr lang="en-US" spc="-1" dirty="0" smtClean="0">
                <a:solidFill>
                  <a:srgbClr val="000000"/>
                </a:solidFill>
                <a:latin typeface="Tw Cen MT" pitchFamily="34" charset="0"/>
              </a:rPr>
              <a:t> 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pc="-1" dirty="0" smtClean="0">
                <a:solidFill>
                  <a:srgbClr val="000000"/>
                </a:solidFill>
                <a:latin typeface="Tw Cen MT" pitchFamily="34" charset="0"/>
              </a:rPr>
              <a:t>Provision made in accounts but allowed for tax purposes only when liabilities </a:t>
            </a:r>
            <a:r>
              <a:rPr lang="en-US" spc="-1" dirty="0" err="1" smtClean="0">
                <a:solidFill>
                  <a:srgbClr val="000000"/>
                </a:solidFill>
                <a:latin typeface="Tw Cen MT" pitchFamily="34" charset="0"/>
              </a:rPr>
              <a:t>actualy</a:t>
            </a:r>
            <a:r>
              <a:rPr lang="en-US" spc="-1" dirty="0" smtClean="0">
                <a:solidFill>
                  <a:srgbClr val="000000"/>
                </a:solidFill>
                <a:latin typeface="Tw Cen MT" pitchFamily="34" charset="0"/>
              </a:rPr>
              <a:t> </a:t>
            </a:r>
            <a:r>
              <a:rPr lang="en-US" spc="-1" dirty="0" err="1" smtClean="0">
                <a:solidFill>
                  <a:srgbClr val="000000"/>
                </a:solidFill>
                <a:latin typeface="Tw Cen MT" pitchFamily="34" charset="0"/>
              </a:rPr>
              <a:t>crystallise</a:t>
            </a:r>
            <a:r>
              <a:rPr lang="en-US" spc="-1" dirty="0" smtClean="0">
                <a:solidFill>
                  <a:srgbClr val="000000"/>
                </a:solidFill>
                <a:latin typeface="Tw Cen MT" pitchFamily="34" charset="0"/>
              </a:rPr>
              <a:t> in a </a:t>
            </a:r>
            <a:r>
              <a:rPr lang="en-US" spc="-1" dirty="0" err="1" smtClean="0">
                <a:solidFill>
                  <a:srgbClr val="000000"/>
                </a:solidFill>
                <a:latin typeface="Tw Cen MT" pitchFamily="34" charset="0"/>
              </a:rPr>
              <a:t>sunsequent</a:t>
            </a:r>
            <a:r>
              <a:rPr lang="en-US" spc="-1" dirty="0" smtClean="0">
                <a:solidFill>
                  <a:srgbClr val="000000"/>
                </a:solidFill>
                <a:latin typeface="Tw Cen MT" pitchFamily="34" charset="0"/>
              </a:rPr>
              <a:t> year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pc="-1" dirty="0" smtClean="0">
                <a:solidFill>
                  <a:srgbClr val="000000"/>
                </a:solidFill>
                <a:latin typeface="Tw Cen MT" pitchFamily="34" charset="0"/>
              </a:rPr>
              <a:t>Difference in depreciation charge due to depreciable amount, depreciation rate method, or manner of calculating depreciation.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0D7B3F3-3073-4E15-B730-BADD05B056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092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D4A25C5-2F55-4169-9998-01A5ACD7F3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3"/>
          <a:srcRect l="21828" t="18494" r="21202" b="20984"/>
          <a:stretch/>
        </p:blipFill>
        <p:spPr>
          <a:xfrm>
            <a:off x="2119745" y="637309"/>
            <a:ext cx="8499250" cy="54244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1958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AFEF926-E9FC-4E97-AC66-52CBB5E8F1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pic>
        <p:nvPicPr>
          <p:cNvPr id="3" name="Picture 9"/>
          <p:cNvPicPr/>
          <p:nvPr/>
        </p:nvPicPr>
        <p:blipFill>
          <a:blip r:embed="rId2"/>
          <a:srcRect l="541" t="82485" r="1264" b="15398"/>
          <a:stretch/>
        </p:blipFill>
        <p:spPr>
          <a:xfrm>
            <a:off x="0" y="6723360"/>
            <a:ext cx="12191760" cy="148320"/>
          </a:xfrm>
          <a:prstGeom prst="rect">
            <a:avLst/>
          </a:prstGeom>
          <a:ln>
            <a:noFill/>
          </a:ln>
        </p:spPr>
      </p:pic>
      <p:sp>
        <p:nvSpPr>
          <p:cNvPr id="4" name="CustomShape 1"/>
          <p:cNvSpPr/>
          <p:nvPr/>
        </p:nvSpPr>
        <p:spPr>
          <a:xfrm>
            <a:off x="792000" y="1512000"/>
            <a:ext cx="3600000" cy="720000"/>
          </a:xfrm>
          <a:prstGeom prst="rect">
            <a:avLst/>
          </a:prstGeom>
          <a:solidFill>
            <a:srgbClr val="FBFCFD"/>
          </a:solidFill>
          <a:ln w="38160">
            <a:solidFill>
              <a:srgbClr val="1B1B1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CustomShape 2"/>
          <p:cNvSpPr/>
          <p:nvPr/>
        </p:nvSpPr>
        <p:spPr>
          <a:xfrm>
            <a:off x="792000" y="1512000"/>
            <a:ext cx="3600000" cy="720000"/>
          </a:xfrm>
          <a:prstGeom prst="rect">
            <a:avLst/>
          </a:prstGeom>
          <a:solidFill>
            <a:srgbClr val="FBFCFD"/>
          </a:solidFill>
          <a:ln w="38160">
            <a:solidFill>
              <a:srgbClr val="1B1B1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3"/>
          <p:cNvSpPr/>
          <p:nvPr/>
        </p:nvSpPr>
        <p:spPr>
          <a:xfrm>
            <a:off x="6840000" y="1512000"/>
            <a:ext cx="3600000" cy="720000"/>
          </a:xfrm>
          <a:prstGeom prst="rect">
            <a:avLst/>
          </a:prstGeom>
          <a:solidFill>
            <a:srgbClr val="FBFCFD"/>
          </a:solidFill>
          <a:ln w="38160">
            <a:solidFill>
              <a:srgbClr val="1B1B1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CustomShape 4"/>
          <p:cNvSpPr/>
          <p:nvPr/>
        </p:nvSpPr>
        <p:spPr>
          <a:xfrm>
            <a:off x="6840000" y="1512000"/>
            <a:ext cx="3600000" cy="720000"/>
          </a:xfrm>
          <a:prstGeom prst="rect">
            <a:avLst/>
          </a:prstGeom>
          <a:solidFill>
            <a:srgbClr val="FBFCFD"/>
          </a:solidFill>
          <a:ln w="38160">
            <a:solidFill>
              <a:srgbClr val="1B1B1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9080" tIns="64080" rIns="109080" bIns="64080" anchor="ctr">
            <a:noAutofit/>
          </a:bodyPr>
          <a:lstStyle/>
          <a:p>
            <a:pPr algn="ctr"/>
            <a:r>
              <a:rPr lang="en-IN" sz="1800" b="0" strike="noStrike" spc="-1">
                <a:latin typeface="Arial"/>
              </a:rPr>
              <a:t>Taxable income</a:t>
            </a:r>
          </a:p>
        </p:txBody>
      </p:sp>
      <p:sp>
        <p:nvSpPr>
          <p:cNvPr id="8" name="CustomShape 5"/>
          <p:cNvSpPr/>
          <p:nvPr/>
        </p:nvSpPr>
        <p:spPr>
          <a:xfrm>
            <a:off x="3888000" y="3024000"/>
            <a:ext cx="3600000" cy="720000"/>
          </a:xfrm>
          <a:prstGeom prst="rect">
            <a:avLst/>
          </a:prstGeom>
          <a:solidFill>
            <a:srgbClr val="FBFCFD"/>
          </a:solidFill>
          <a:ln w="38160">
            <a:solidFill>
              <a:srgbClr val="1B1B1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9080" tIns="64080" rIns="109080" bIns="64080" anchor="ctr">
            <a:noAutofit/>
          </a:bodyPr>
          <a:lstStyle/>
          <a:p>
            <a:pPr algn="ctr"/>
            <a:r>
              <a:rPr lang="en-IN" sz="1800" b="0" strike="noStrike" spc="-1">
                <a:latin typeface="Arial"/>
              </a:rPr>
              <a:t>Difference</a:t>
            </a:r>
          </a:p>
        </p:txBody>
      </p:sp>
      <p:sp>
        <p:nvSpPr>
          <p:cNvPr id="9" name="Line 6"/>
          <p:cNvSpPr/>
          <p:nvPr/>
        </p:nvSpPr>
        <p:spPr>
          <a:xfrm>
            <a:off x="2448000" y="2232000"/>
            <a:ext cx="1440000" cy="1080000"/>
          </a:xfrm>
          <a:prstGeom prst="line">
            <a:avLst/>
          </a:prstGeom>
          <a:ln>
            <a:solidFill>
              <a:srgbClr val="3465A4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Line 7"/>
          <p:cNvSpPr/>
          <p:nvPr/>
        </p:nvSpPr>
        <p:spPr>
          <a:xfrm flipH="1">
            <a:off x="7488000" y="2232000"/>
            <a:ext cx="1224000" cy="1152000"/>
          </a:xfrm>
          <a:prstGeom prst="line">
            <a:avLst/>
          </a:prstGeom>
          <a:ln>
            <a:solidFill>
              <a:srgbClr val="3465A4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CustomShape 8"/>
          <p:cNvSpPr/>
          <p:nvPr/>
        </p:nvSpPr>
        <p:spPr>
          <a:xfrm>
            <a:off x="792000" y="1512000"/>
            <a:ext cx="3600000" cy="720000"/>
          </a:xfrm>
          <a:prstGeom prst="rect">
            <a:avLst/>
          </a:prstGeom>
          <a:solidFill>
            <a:srgbClr val="FBFCFD"/>
          </a:solidFill>
          <a:ln w="38160">
            <a:solidFill>
              <a:srgbClr val="1B1B1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9080" tIns="64080" rIns="109080" bIns="64080" anchor="ctr">
            <a:noAutofit/>
          </a:bodyPr>
          <a:lstStyle/>
          <a:p>
            <a:pPr algn="ctr"/>
            <a:r>
              <a:rPr lang="en-IN" sz="1800" b="0" strike="noStrike" spc="-1" dirty="0">
                <a:latin typeface="Arial"/>
              </a:rPr>
              <a:t>Profit before tax</a:t>
            </a:r>
          </a:p>
        </p:txBody>
      </p:sp>
      <p:sp>
        <p:nvSpPr>
          <p:cNvPr id="12" name="CustomShape 9"/>
          <p:cNvSpPr/>
          <p:nvPr/>
        </p:nvSpPr>
        <p:spPr>
          <a:xfrm>
            <a:off x="648000" y="4176000"/>
            <a:ext cx="2880000" cy="432000"/>
          </a:xfrm>
          <a:prstGeom prst="rect">
            <a:avLst/>
          </a:prstGeom>
          <a:solidFill>
            <a:srgbClr val="FBFCFD"/>
          </a:solidFill>
          <a:ln w="38160">
            <a:solidFill>
              <a:srgbClr val="1B1B1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9080" tIns="64080" rIns="109080" bIns="64080" anchor="ctr">
            <a:noAutofit/>
          </a:bodyPr>
          <a:lstStyle/>
          <a:p>
            <a:pPr algn="ctr"/>
            <a:r>
              <a:rPr lang="en-IN" sz="1800" b="0" strike="noStrike" spc="-1">
                <a:latin typeface="Arial"/>
              </a:rPr>
              <a:t>Timing difference</a:t>
            </a:r>
          </a:p>
        </p:txBody>
      </p:sp>
      <p:sp>
        <p:nvSpPr>
          <p:cNvPr id="13" name="CustomShape 10"/>
          <p:cNvSpPr/>
          <p:nvPr/>
        </p:nvSpPr>
        <p:spPr>
          <a:xfrm>
            <a:off x="7704000" y="4176000"/>
            <a:ext cx="2880000" cy="432000"/>
          </a:xfrm>
          <a:prstGeom prst="rect">
            <a:avLst/>
          </a:prstGeom>
          <a:solidFill>
            <a:srgbClr val="FBFCFD"/>
          </a:solidFill>
          <a:ln w="38160">
            <a:solidFill>
              <a:srgbClr val="1B1B1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9080" tIns="64080" rIns="109080" bIns="64080" anchor="ctr">
            <a:noAutofit/>
          </a:bodyPr>
          <a:lstStyle/>
          <a:p>
            <a:pPr algn="ctr"/>
            <a:r>
              <a:rPr lang="en-IN" sz="1800" b="0" strike="noStrike" spc="-1">
                <a:latin typeface="Arial"/>
              </a:rPr>
              <a:t>Permanent difference</a:t>
            </a:r>
          </a:p>
        </p:txBody>
      </p:sp>
      <p:sp>
        <p:nvSpPr>
          <p:cNvPr id="14" name="Line 11"/>
          <p:cNvSpPr/>
          <p:nvPr/>
        </p:nvSpPr>
        <p:spPr>
          <a:xfrm flipH="1">
            <a:off x="3528000" y="3816000"/>
            <a:ext cx="1008000" cy="648000"/>
          </a:xfrm>
          <a:prstGeom prst="line">
            <a:avLst/>
          </a:prstGeom>
          <a:ln>
            <a:solidFill>
              <a:srgbClr val="3465A4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" name="Line 12"/>
          <p:cNvSpPr/>
          <p:nvPr/>
        </p:nvSpPr>
        <p:spPr>
          <a:xfrm>
            <a:off x="6336000" y="3816000"/>
            <a:ext cx="1368000" cy="648000"/>
          </a:xfrm>
          <a:prstGeom prst="line">
            <a:avLst/>
          </a:prstGeom>
          <a:ln>
            <a:solidFill>
              <a:srgbClr val="3465A4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" name="Line 13"/>
          <p:cNvSpPr/>
          <p:nvPr/>
        </p:nvSpPr>
        <p:spPr>
          <a:xfrm>
            <a:off x="1800000" y="4608000"/>
            <a:ext cx="0" cy="432000"/>
          </a:xfrm>
          <a:prstGeom prst="line">
            <a:avLst/>
          </a:prstGeom>
          <a:ln>
            <a:solidFill>
              <a:srgbClr val="3465A4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Line 14"/>
          <p:cNvSpPr/>
          <p:nvPr/>
        </p:nvSpPr>
        <p:spPr>
          <a:xfrm>
            <a:off x="9288000" y="4680000"/>
            <a:ext cx="0" cy="432000"/>
          </a:xfrm>
          <a:prstGeom prst="line">
            <a:avLst/>
          </a:prstGeom>
          <a:ln>
            <a:solidFill>
              <a:srgbClr val="3465A4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" name="CustomShape 15"/>
          <p:cNvSpPr/>
          <p:nvPr/>
        </p:nvSpPr>
        <p:spPr>
          <a:xfrm>
            <a:off x="216000" y="5112000"/>
            <a:ext cx="3600000" cy="720000"/>
          </a:xfrm>
          <a:prstGeom prst="rect">
            <a:avLst/>
          </a:prstGeom>
          <a:solidFill>
            <a:srgbClr val="FBFCFD"/>
          </a:solidFill>
          <a:ln w="38160">
            <a:solidFill>
              <a:srgbClr val="1B1B1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9080" tIns="64080" rIns="109080" bIns="64080" anchor="ctr">
            <a:noAutofit/>
          </a:bodyPr>
          <a:lstStyle/>
          <a:p>
            <a:pPr algn="ctr"/>
            <a:r>
              <a:rPr lang="en-IN" sz="1800" b="0" strike="noStrike" spc="-1">
                <a:latin typeface="Arial"/>
              </a:rPr>
              <a:t>Difference*tax rate = deffered tax</a:t>
            </a:r>
          </a:p>
        </p:txBody>
      </p:sp>
      <p:sp>
        <p:nvSpPr>
          <p:cNvPr id="19" name="CustomShape 16"/>
          <p:cNvSpPr/>
          <p:nvPr/>
        </p:nvSpPr>
        <p:spPr>
          <a:xfrm>
            <a:off x="7416000" y="5184000"/>
            <a:ext cx="3600000" cy="720000"/>
          </a:xfrm>
          <a:prstGeom prst="rect">
            <a:avLst/>
          </a:prstGeom>
          <a:solidFill>
            <a:srgbClr val="FBFCFD"/>
          </a:solidFill>
          <a:ln w="38160">
            <a:solidFill>
              <a:srgbClr val="1B1B1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9080" tIns="64080" rIns="109080" bIns="64080" anchor="ctr">
            <a:noAutofit/>
          </a:bodyPr>
          <a:lstStyle/>
          <a:p>
            <a:pPr algn="ctr"/>
            <a:r>
              <a:rPr lang="en-IN" sz="1800" b="0" strike="noStrike" spc="-1">
                <a:latin typeface="Arial"/>
              </a:rPr>
              <a:t>ignore</a:t>
            </a:r>
          </a:p>
        </p:txBody>
      </p:sp>
    </p:spTree>
    <p:extLst>
      <p:ext uri="{BB962C8B-B14F-4D97-AF65-F5344CB8AC3E}">
        <p14:creationId xmlns:p14="http://schemas.microsoft.com/office/powerpoint/2010/main" xmlns="" val="386744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2052926"/>
          </a:xfrm>
        </p:spPr>
        <p:txBody>
          <a:bodyPr>
            <a:normAutofit fontScale="90000"/>
          </a:bodyPr>
          <a:lstStyle/>
          <a:p>
            <a:r>
              <a:rPr lang="en-IN" sz="4400" spc="-1" dirty="0" smtClean="0">
                <a:latin typeface="Times New Roman"/>
              </a:rPr>
              <a:t>Which rate is to be taken while calculating </a:t>
            </a:r>
            <a:r>
              <a:rPr lang="en-IN" sz="4400" spc="-1" dirty="0" err="1" smtClean="0">
                <a:latin typeface="Times New Roman"/>
              </a:rPr>
              <a:t>deffered</a:t>
            </a:r>
            <a:r>
              <a:rPr lang="en-IN" sz="4400" spc="-1" dirty="0" smtClean="0">
                <a:latin typeface="Times New Roman"/>
              </a:rPr>
              <a:t> tax asset or </a:t>
            </a:r>
            <a:r>
              <a:rPr lang="en-IN" sz="4400" spc="-1" dirty="0" err="1" smtClean="0">
                <a:latin typeface="Times New Roman"/>
              </a:rPr>
              <a:t>deffered</a:t>
            </a:r>
            <a:r>
              <a:rPr lang="en-IN" sz="4400" spc="-1" dirty="0" smtClean="0">
                <a:latin typeface="Times New Roman"/>
              </a:rPr>
              <a:t> tax liability?</a:t>
            </a:r>
            <a:br>
              <a:rPr lang="en-IN" sz="4400" spc="-1" dirty="0" smtClean="0">
                <a:latin typeface="Times New Roman"/>
              </a:rPr>
            </a:b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468582" y="2022764"/>
            <a:ext cx="10443002" cy="4225636"/>
          </a:xfrm>
        </p:spPr>
        <p:txBody>
          <a:bodyPr/>
          <a:lstStyle/>
          <a:p>
            <a:pPr algn="ctr"/>
            <a:r>
              <a:rPr lang="en-IN" spc="-1" dirty="0" smtClean="0">
                <a:latin typeface="Tw Cen MT" pitchFamily="34" charset="0"/>
              </a:rPr>
              <a:t>Substantively </a:t>
            </a:r>
            <a:r>
              <a:rPr lang="en-IN" spc="-1" dirty="0" err="1" smtClean="0">
                <a:latin typeface="Tw Cen MT" pitchFamily="34" charset="0"/>
              </a:rPr>
              <a:t>annacted</a:t>
            </a:r>
            <a:r>
              <a:rPr lang="en-IN" spc="-1" dirty="0" smtClean="0">
                <a:latin typeface="Tw Cen MT" pitchFamily="34" charset="0"/>
              </a:rPr>
              <a:t> tax rate</a:t>
            </a:r>
          </a:p>
          <a:p>
            <a:endParaRPr lang="en-IN" spc="-1" dirty="0" smtClean="0">
              <a:latin typeface="Tw Cen MT" pitchFamily="34" charset="0"/>
            </a:endParaRPr>
          </a:p>
          <a:p>
            <a:endParaRPr lang="en-IN" spc="-1" dirty="0" smtClean="0">
              <a:latin typeface="Tw Cen MT" pitchFamily="34" charset="0"/>
            </a:endParaRPr>
          </a:p>
          <a:p>
            <a:endParaRPr lang="en-IN" spc="-1" dirty="0" smtClean="0">
              <a:latin typeface="Tw Cen MT" pitchFamily="34" charset="0"/>
            </a:endParaRPr>
          </a:p>
          <a:p>
            <a:r>
              <a:rPr lang="en-IN" spc="-1" dirty="0" smtClean="0">
                <a:latin typeface="Tw Cen MT" pitchFamily="34" charset="0"/>
              </a:rPr>
              <a:t>When you are dealing with the </a:t>
            </a:r>
            <a:r>
              <a:rPr lang="en-IN" spc="-1" dirty="0" err="1" smtClean="0">
                <a:latin typeface="Tw Cen MT" pitchFamily="34" charset="0"/>
              </a:rPr>
              <a:t>deffered</a:t>
            </a:r>
            <a:r>
              <a:rPr lang="en-IN" spc="-1" dirty="0" smtClean="0">
                <a:latin typeface="Tw Cen MT" pitchFamily="34" charset="0"/>
              </a:rPr>
              <a:t> tax ignore the time value of money</a:t>
            </a:r>
          </a:p>
          <a:p>
            <a:pPr algn="ctr">
              <a:buNone/>
            </a:pPr>
            <a:r>
              <a:rPr lang="en-IN" spc="-1" dirty="0" smtClean="0">
                <a:latin typeface="Times New Roman"/>
              </a:rPr>
              <a:t> </a:t>
            </a:r>
            <a:endParaRPr lang="en-IN" spc="-1" dirty="0">
              <a:latin typeface="Times New Roman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CBA5C57-A983-434C-B357-B692D3B257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405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spc="-1" dirty="0" smtClean="0">
                <a:latin typeface="Times New Roman"/>
              </a:rPr>
              <a:t>Conditions for set off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pc="-1" dirty="0" smtClean="0">
                <a:latin typeface="Tw Cen MT" pitchFamily="34" charset="0"/>
              </a:rPr>
              <a:t>There are basically two conditions for set off</a:t>
            </a:r>
          </a:p>
          <a:p>
            <a:endParaRPr lang="en-IN" spc="-1" dirty="0" smtClean="0">
              <a:latin typeface="Tw Cen MT" pitchFamily="34" charset="0"/>
            </a:endParaRPr>
          </a:p>
          <a:p>
            <a:pPr marL="490320" lvl="1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N" spc="-1" dirty="0" smtClean="0">
                <a:latin typeface="Tw Cen MT" pitchFamily="34" charset="0"/>
              </a:rPr>
              <a:t>Intention to set off</a:t>
            </a:r>
          </a:p>
          <a:p>
            <a:pPr marL="490320" lvl="1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IN" spc="-1" dirty="0" smtClean="0">
                <a:latin typeface="Tw Cen MT" pitchFamily="34" charset="0"/>
              </a:rPr>
              <a:t>Legally permissible</a:t>
            </a:r>
          </a:p>
          <a:p>
            <a:pPr>
              <a:buNone/>
            </a:pPr>
            <a:endParaRPr lang="en-IN" spc="-1" dirty="0" smtClean="0">
              <a:latin typeface="Tw Cen MT" pitchFamily="34" charset="0"/>
            </a:endParaRPr>
          </a:p>
          <a:p>
            <a:r>
              <a:rPr lang="en-IN" spc="-1" dirty="0" smtClean="0">
                <a:latin typeface="Tw Cen MT" pitchFamily="34" charset="0"/>
              </a:rPr>
              <a:t>Legally permissible means </a:t>
            </a:r>
            <a:r>
              <a:rPr lang="en-IN" spc="-1" dirty="0" err="1" smtClean="0">
                <a:latin typeface="Tw Cen MT" pitchFamily="34" charset="0"/>
              </a:rPr>
              <a:t>indian</a:t>
            </a:r>
            <a:r>
              <a:rPr lang="en-IN" spc="-1" dirty="0" smtClean="0">
                <a:latin typeface="Tw Cen MT" pitchFamily="34" charset="0"/>
              </a:rPr>
              <a:t> </a:t>
            </a:r>
            <a:r>
              <a:rPr lang="en-IN" spc="-1" dirty="0" err="1" smtClean="0">
                <a:latin typeface="Tw Cen MT" pitchFamily="34" charset="0"/>
              </a:rPr>
              <a:t>deffered</a:t>
            </a:r>
            <a:r>
              <a:rPr lang="en-IN" spc="-1" dirty="0" smtClean="0">
                <a:latin typeface="Tw Cen MT" pitchFamily="34" charset="0"/>
              </a:rPr>
              <a:t> asset can not set off against USA differed </a:t>
            </a:r>
            <a:r>
              <a:rPr lang="en-IN" spc="-1" dirty="0" err="1" smtClean="0">
                <a:latin typeface="Tw Cen MT" pitchFamily="34" charset="0"/>
              </a:rPr>
              <a:t>liablity</a:t>
            </a:r>
            <a:endParaRPr lang="en-US" dirty="0">
              <a:latin typeface="Tw Cen MT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8710450-AF63-4388-83E7-7D586FDAEF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639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3236</TotalTime>
  <Words>281</Words>
  <Application>Microsoft Office PowerPoint</Application>
  <PresentationFormat>Custom</PresentationFormat>
  <Paragraphs>44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Taxes on Income (AS 22)</vt:lpstr>
      <vt:lpstr>Definitions</vt:lpstr>
      <vt:lpstr>Accounting income and taxable income for a period are seldom the same.  Difference between the two are on account of:  - Permanent difference  - Timing difference </vt:lpstr>
      <vt:lpstr>Slide 4</vt:lpstr>
      <vt:lpstr>Example of Timing Difference </vt:lpstr>
      <vt:lpstr>Slide 6</vt:lpstr>
      <vt:lpstr>Slide 7</vt:lpstr>
      <vt:lpstr>Which rate is to be taken while calculating deffered tax asset or deffered tax liability? </vt:lpstr>
      <vt:lpstr>Conditions for set off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 L</dc:creator>
  <cp:lastModifiedBy>snt2</cp:lastModifiedBy>
  <cp:revision>502</cp:revision>
  <dcterms:created xsi:type="dcterms:W3CDTF">2018-01-03T12:04:39Z</dcterms:created>
  <dcterms:modified xsi:type="dcterms:W3CDTF">2019-03-28T07:24:35Z</dcterms:modified>
</cp:coreProperties>
</file>