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510" r:id="rId2"/>
    <p:sldId id="513" r:id="rId3"/>
    <p:sldId id="514" r:id="rId4"/>
    <p:sldId id="522" r:id="rId5"/>
    <p:sldId id="523" r:id="rId6"/>
    <p:sldId id="516" r:id="rId7"/>
    <p:sldId id="517" r:id="rId8"/>
    <p:sldId id="518" r:id="rId9"/>
    <p:sldId id="520" r:id="rId10"/>
    <p:sldId id="5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vang Sheth" initials="SS" lastIdx="2" clrIdx="0">
    <p:extLst>
      <p:ext uri="{19B8F6BF-5375-455C-9EA6-DF929625EA0E}">
        <p15:presenceInfo xmlns="" xmlns:p15="http://schemas.microsoft.com/office/powerpoint/2012/main" userId="49f81e8070345a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 autoAdjust="0"/>
  </p:normalViewPr>
  <p:slideViewPr>
    <p:cSldViewPr snapToGrid="0">
      <p:cViewPr>
        <p:scale>
          <a:sx n="75" d="100"/>
          <a:sy n="75" d="100"/>
        </p:scale>
        <p:origin x="-726" y="-4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6936-CF26-4A98-9778-4F8E888FBB82}" type="datetimeFigureOut">
              <a:rPr lang="en-IN" smtClean="0"/>
              <a:pPr/>
              <a:t>15-02-2020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1337" y="1319350"/>
            <a:ext cx="10376263" cy="2152720"/>
          </a:xfrm>
        </p:spPr>
        <p:txBody>
          <a:bodyPr>
            <a:noAutofit/>
          </a:bodyPr>
          <a:lstStyle/>
          <a:p>
            <a:r>
              <a:rPr lang="en-IN" sz="6000" u="sng" dirty="0">
                <a:solidFill>
                  <a:srgbClr val="002060"/>
                </a:solidFill>
                <a:latin typeface="Algerian" pitchFamily="82" charset="0"/>
                <a:cs typeface="Times New Roman" panose="02020603050405020304" pitchFamily="18" charset="0"/>
              </a:rPr>
              <a:t>INTERNATIONAL TAXATION</a:t>
            </a:r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4574" y="3011556"/>
            <a:ext cx="8534400" cy="1752600"/>
          </a:xfrm>
        </p:spPr>
        <p:txBody>
          <a:bodyPr>
            <a:normAutofit/>
          </a:bodyPr>
          <a:lstStyle/>
          <a:p>
            <a:r>
              <a:rPr lang="en-IN" sz="5400" u="sng" dirty="0">
                <a:solidFill>
                  <a:srgbClr val="002060"/>
                </a:solidFill>
                <a:latin typeface="Algerian" pitchFamily="82" charset="0"/>
                <a:ea typeface="+mj-ea"/>
                <a:cs typeface="Times New Roman" panose="02020603050405020304" pitchFamily="18" charset="0"/>
              </a:rPr>
              <a:t>TRANSFER PRICING</a:t>
            </a:r>
          </a:p>
          <a:p>
            <a:pPr algn="r"/>
            <a:endParaRPr lang="en-IN" sz="5400" u="sng" dirty="0">
              <a:solidFill>
                <a:srgbClr val="002060"/>
              </a:solidFill>
              <a:latin typeface="Algerian" pitchFamily="82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2822713" y="4744278"/>
            <a:ext cx="8189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u="sng" dirty="0">
                <a:solidFill>
                  <a:srgbClr val="002060"/>
                </a:solidFill>
                <a:latin typeface="Agency FB" pitchFamily="34" charset="0"/>
                <a:ea typeface="+mj-ea"/>
                <a:cs typeface="Times New Roman" panose="02020603050405020304" pitchFamily="18" charset="0"/>
              </a:rPr>
              <a:t>BY: HARSH RATNANI</a:t>
            </a:r>
          </a:p>
        </p:txBody>
      </p:sp>
    </p:spTree>
    <p:extLst>
      <p:ext uri="{BB962C8B-B14F-4D97-AF65-F5344CB8AC3E}">
        <p14:creationId xmlns:p14="http://schemas.microsoft.com/office/powerpoint/2010/main" xmlns="" val="2022667209"/>
      </p:ext>
    </p:extLst>
  </p:cSld>
  <p:clrMapOvr>
    <a:masterClrMapping/>
  </p:clrMapOvr>
  <p:transition spd="med"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0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300" t="71332" r="6325" b="11333"/>
          <a:stretch/>
        </p:blipFill>
        <p:spPr>
          <a:xfrm>
            <a:off x="18616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5760"/>
            <a:ext cx="10972800" cy="1143000"/>
          </a:xfrm>
        </p:spPr>
        <p:txBody>
          <a:bodyPr>
            <a:noAutofit/>
          </a:bodyPr>
          <a:lstStyle/>
          <a:p>
            <a:r>
              <a:rPr lang="en-IN" sz="3600" dirty="0">
                <a:latin typeface="Algerian" panose="04020705040A02060702" pitchFamily="82" charset="0"/>
                <a:cs typeface="Times New Roman" panose="02020603050405020304" pitchFamily="18" charset="0"/>
              </a:rPr>
              <a:t>				 </a:t>
            </a:r>
            <a:r>
              <a:rPr lang="en-IN" sz="3600" b="1" u="sng" dirty="0">
                <a:latin typeface="Algerian" panose="04020705040A02060702" pitchFamily="82" charset="0"/>
                <a:ea typeface="Dotum" pitchFamily="34" charset="-127"/>
                <a:cs typeface="Times New Roman" panose="02020603050405020304" pitchFamily="18" charset="0"/>
              </a:rPr>
              <a:t>INTRODUCTION</a:t>
            </a:r>
            <a:r>
              <a:rPr lang="en-IN" sz="3600" b="1" dirty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IN" sz="3600" dirty="0">
                <a:latin typeface="Algerian" panose="04020705040A02060702" pitchFamily="82" charset="0"/>
                <a:cs typeface="Times New Roman" panose="02020603050405020304" pitchFamily="18" charset="0"/>
              </a:rPr>
              <a:t>						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996358-193C-41A9-A251-E32DD2792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77009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pricing was introduced </a:t>
            </a:r>
            <a:r>
              <a:rPr lang="en-I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curb the tax evasion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practices followed by many Multinational Groups having presence in India.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Multinational Groups would normally transfer their </a:t>
            </a:r>
            <a:r>
              <a:rPr lang="en-I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taxable profits earned in India to some other country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where the rate of tax prevailing are lower than those, which are prevailing in India, so that the overall tax liability of the Multinational Group as a whole at an International level would come down.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08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1AAA547-A5FB-4EEC-BA14-CA973F2F6168}"/>
              </a:ext>
            </a:extLst>
          </p:cNvPr>
          <p:cNvSpPr txBox="1"/>
          <p:nvPr/>
        </p:nvSpPr>
        <p:spPr>
          <a:xfrm>
            <a:off x="3765612" y="982757"/>
            <a:ext cx="466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Bahnschrift SemiBold SemiConden" panose="020B0502040204020203" pitchFamily="34" charset="0"/>
              </a:rPr>
              <a:t>Section covered 92 to 92F</a:t>
            </a:r>
            <a:endParaRPr lang="en-IN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4DEF7F0-37D8-46C0-8DBF-EE82F73FA0BD}"/>
              </a:ext>
            </a:extLst>
          </p:cNvPr>
          <p:cNvSpPr txBox="1"/>
          <p:nvPr/>
        </p:nvSpPr>
        <p:spPr>
          <a:xfrm>
            <a:off x="1958267" y="1866077"/>
            <a:ext cx="2565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Section 92</a:t>
            </a:r>
            <a:endParaRPr lang="en-IN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39EDEEA1-0CC0-4543-A539-AA9710EC1192}"/>
              </a:ext>
            </a:extLst>
          </p:cNvPr>
          <p:cNvCxnSpPr>
            <a:cxnSpLocks/>
            <a:stCxn id="12" idx="2"/>
            <a:endCxn id="17" idx="0"/>
          </p:cNvCxnSpPr>
          <p:nvPr/>
        </p:nvCxnSpPr>
        <p:spPr>
          <a:xfrm>
            <a:off x="3241077" y="2235409"/>
            <a:ext cx="0" cy="406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C517E59-FC18-4CD2-A8EF-0F75FFF6427F}"/>
              </a:ext>
            </a:extLst>
          </p:cNvPr>
          <p:cNvSpPr txBox="1"/>
          <p:nvPr/>
        </p:nvSpPr>
        <p:spPr>
          <a:xfrm>
            <a:off x="1958267" y="2641964"/>
            <a:ext cx="2565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International Transaction</a:t>
            </a:r>
            <a:endParaRPr lang="en-IN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427322B1-F6F5-41BA-AD30-5F1D503753F9}"/>
              </a:ext>
            </a:extLst>
          </p:cNvPr>
          <p:cNvCxnSpPr/>
          <p:nvPr/>
        </p:nvCxnSpPr>
        <p:spPr>
          <a:xfrm flipH="1">
            <a:off x="3241077" y="3011296"/>
            <a:ext cx="1" cy="406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DF0473D-3741-4085-955B-D8AD8EE9D673}"/>
              </a:ext>
            </a:extLst>
          </p:cNvPr>
          <p:cNvSpPr txBox="1"/>
          <p:nvPr/>
        </p:nvSpPr>
        <p:spPr>
          <a:xfrm>
            <a:off x="1958268" y="3417851"/>
            <a:ext cx="256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Associate Enterprise</a:t>
            </a:r>
            <a:endParaRPr lang="en-IN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2A4E1F6E-5AEF-479A-8DA7-460E4A86FC65}"/>
              </a:ext>
            </a:extLst>
          </p:cNvPr>
          <p:cNvCxnSpPr/>
          <p:nvPr/>
        </p:nvCxnSpPr>
        <p:spPr>
          <a:xfrm flipH="1">
            <a:off x="3238114" y="3787183"/>
            <a:ext cx="1" cy="406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A8AD5E9-4F5C-4665-952B-AE632AFB0C2C}"/>
              </a:ext>
            </a:extLst>
          </p:cNvPr>
          <p:cNvSpPr txBox="1"/>
          <p:nvPr/>
        </p:nvSpPr>
        <p:spPr>
          <a:xfrm>
            <a:off x="1958268" y="4189034"/>
            <a:ext cx="256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Arm Length Price</a:t>
            </a:r>
            <a:endParaRPr lang="en-IN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F046DEE4-4288-4A0B-8CDC-D25E36031C08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523887" y="2826630"/>
            <a:ext cx="19035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9D5982C3-9B4D-42A1-98AF-F7FE917E81CB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523880" y="4373700"/>
            <a:ext cx="1903553" cy="4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2C6AC8F3-B620-40B0-9273-D261CDFC9353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523880" y="3602517"/>
            <a:ext cx="1903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EDB44905-D224-46B2-B67E-108AA7552915}"/>
              </a:ext>
            </a:extLst>
          </p:cNvPr>
          <p:cNvSpPr/>
          <p:nvPr/>
        </p:nvSpPr>
        <p:spPr>
          <a:xfrm>
            <a:off x="6658252" y="2641964"/>
            <a:ext cx="2334793" cy="369319"/>
          </a:xfrm>
          <a:prstGeom prst="roundRect">
            <a:avLst/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0"/>
              </a:rPr>
              <a:t>Section 92B</a:t>
            </a:r>
            <a:endParaRPr lang="en-IN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="" xmlns:a16="http://schemas.microsoft.com/office/drawing/2014/main" id="{39791460-9AE3-4776-B214-3238743A3A05}"/>
              </a:ext>
            </a:extLst>
          </p:cNvPr>
          <p:cNvSpPr/>
          <p:nvPr/>
        </p:nvSpPr>
        <p:spPr>
          <a:xfrm>
            <a:off x="6658252" y="3417852"/>
            <a:ext cx="2334793" cy="369317"/>
          </a:xfrm>
          <a:prstGeom prst="roundRect">
            <a:avLst/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Section 92A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B011EADD-A00A-4EB9-88ED-055E76482E22}"/>
              </a:ext>
            </a:extLst>
          </p:cNvPr>
          <p:cNvSpPr/>
          <p:nvPr/>
        </p:nvSpPr>
        <p:spPr>
          <a:xfrm>
            <a:off x="6658252" y="4193738"/>
            <a:ext cx="2334793" cy="359924"/>
          </a:xfrm>
          <a:prstGeom prst="roundRect">
            <a:avLst/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Section 92C</a:t>
            </a:r>
            <a:endParaRPr lang="en-IN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354B7E73-4D49-4CFA-9CF6-DBFBD1B380B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723341"/>
          </a:xfr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0F3DCA-BB4B-4D7F-AE47-449C9A12B3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3BAE9C-8AE4-4051-8ACD-ADD9ED9F9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159" y="5675906"/>
            <a:ext cx="7315200" cy="566738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International Transaction</a:t>
            </a:r>
            <a:endParaRPr lang="en-IN" sz="4400" dirty="0">
              <a:solidFill>
                <a:schemeClr val="bg1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18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" b="11"/>
          <a:stretch>
            <a:fillRect/>
          </a:stretch>
        </p:blipFill>
        <p:spPr>
          <a:xfrm>
            <a:off x="0" y="0"/>
            <a:ext cx="12192000" cy="6723341"/>
          </a:xfr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0F3DCA-BB4B-4D7F-AE47-449C9A12B3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140700" y="203200"/>
            <a:ext cx="3759200" cy="16129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Associate Enterprise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62677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33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416002-419F-4DB3-A43D-C71CC998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Sitka Heading" panose="02000505000000020004" pitchFamily="2" charset="0"/>
                <a:cs typeface="Times New Roman" panose="02020603050405020304" pitchFamily="18" charset="0"/>
              </a:rPr>
              <a:t>Methods of Calculating Arm’s Length Price</a:t>
            </a:r>
            <a:endParaRPr lang="en-IN" b="1" u="sng" dirty="0">
              <a:latin typeface="Sitka Heading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6227461-8E17-405B-A4A8-F9EE8736E7EB}"/>
              </a:ext>
            </a:extLst>
          </p:cNvPr>
          <p:cNvSpPr txBox="1"/>
          <p:nvPr/>
        </p:nvSpPr>
        <p:spPr>
          <a:xfrm>
            <a:off x="409852" y="1653510"/>
            <a:ext cx="11372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>
                <a:latin typeface="Bahnschrift Light SemiCondensed" panose="020B0502040204020203" pitchFamily="34" charset="0"/>
              </a:rPr>
              <a:t>Compar</a:t>
            </a:r>
            <a:r>
              <a:rPr lang="en-US" b="1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able</a:t>
            </a:r>
            <a:r>
              <a:rPr lang="en-US" b="1" dirty="0">
                <a:latin typeface="Bahnschrift Light SemiCondensed" panose="020B0502040204020203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un</a:t>
            </a:r>
            <a:r>
              <a:rPr lang="en-US" b="1" dirty="0">
                <a:latin typeface="Bahnschrift Light SemiCondensed" panose="020B0502040204020203" pitchFamily="34" charset="0"/>
              </a:rPr>
              <a:t>controlled price method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>
                <a:latin typeface="Bahnschrift Light SemiCondensed" panose="020B0502040204020203" pitchFamily="34" charset="0"/>
              </a:rPr>
              <a:t>Resale price method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>
                <a:latin typeface="Bahnschrift Light SemiCondensed" panose="020B0502040204020203" pitchFamily="34" charset="0"/>
              </a:rPr>
              <a:t>Cost plus method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>
                <a:latin typeface="Bahnschrift Light SemiCondensed" panose="020B0502040204020203" pitchFamily="34" charset="0"/>
              </a:rPr>
              <a:t>Profit split method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>
                <a:latin typeface="Bahnschrift Light SemiCondensed" panose="020B0502040204020203" pitchFamily="34" charset="0"/>
              </a:rPr>
              <a:t>Transactional net margin method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>
                <a:latin typeface="Bahnschrift Light SemiCondensed" panose="020B0502040204020203" pitchFamily="34" charset="0"/>
              </a:rPr>
              <a:t>Other method prescribed by the Board</a:t>
            </a:r>
            <a:endParaRPr lang="en-IN" b="1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DB847E-94AF-4892-8F79-1075392E38CA}"/>
              </a:ext>
            </a:extLst>
          </p:cNvPr>
          <p:cNvSpPr txBox="1"/>
          <p:nvPr/>
        </p:nvSpPr>
        <p:spPr>
          <a:xfrm>
            <a:off x="622914" y="1396359"/>
            <a:ext cx="1094616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just"/>
            <a:endParaRPr lang="en-US" sz="4000" dirty="0"/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4000" dirty="0"/>
              <a:t>While determining arm’s length price under the provisions of transfer pricing regulations, if the income works out to a figure lower than the income shown in the books of account, the provision of transfer pricing regulations will not apply.</a:t>
            </a:r>
            <a:endParaRPr lang="en-IN" sz="40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B64C2AA-58A6-4669-B957-10F14625A38A}"/>
              </a:ext>
            </a:extLst>
          </p:cNvPr>
          <p:cNvSpPr/>
          <p:nvPr/>
        </p:nvSpPr>
        <p:spPr>
          <a:xfrm>
            <a:off x="4602254" y="483920"/>
            <a:ext cx="298748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u="sng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PROVISO</a:t>
            </a:r>
            <a:endParaRPr lang="en-IN" sz="6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4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CBA5C57-A983-434C-B357-B692D3B257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E838A4E-320F-432D-89DB-144130B0CE07}"/>
              </a:ext>
            </a:extLst>
          </p:cNvPr>
          <p:cNvSpPr txBox="1"/>
          <p:nvPr/>
        </p:nvSpPr>
        <p:spPr>
          <a:xfrm rot="10800000" flipH="1" flipV="1">
            <a:off x="1377604" y="1047330"/>
            <a:ext cx="943678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en-US" b="1" u="sng" dirty="0"/>
          </a:p>
          <a:p>
            <a:endParaRPr lang="en-US" b="1" u="sng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/>
              <a:t>Under section 92E, every person who enters into an international transaction during a previous year is required to obtain a report from a chartered accountant and furnish such report on or before the specified date on the prescribed form.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/>
              <a:t> Rule 10E provides that the auditor’s report shall be  in Form No.3CEB. It  requires the auditor to  state that he has examined the accounts and records of the </a:t>
            </a:r>
            <a:r>
              <a:rPr lang="en-US" sz="2400" dirty="0" err="1"/>
              <a:t>assessee</a:t>
            </a:r>
            <a:r>
              <a:rPr lang="en-US" sz="2400" dirty="0"/>
              <a:t> relating to the international transactions entered into by the </a:t>
            </a:r>
            <a:r>
              <a:rPr lang="en-US" sz="2400" dirty="0" err="1"/>
              <a:t>assessee</a:t>
            </a:r>
            <a:r>
              <a:rPr lang="en-US" sz="2400" dirty="0"/>
              <a:t> during the relevant year.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/>
              <a:t> The due date for filing of  transfer pricing report under section 92E in  Form 3CEB is </a:t>
            </a:r>
            <a:r>
              <a:rPr lang="en-US" sz="2400" b="1" dirty="0">
                <a:solidFill>
                  <a:srgbClr val="FF0000"/>
                </a:solidFill>
              </a:rPr>
              <a:t>30th November </a:t>
            </a:r>
            <a:r>
              <a:rPr lang="en-US" sz="2400" dirty="0"/>
              <a:t>of the assessment year.</a:t>
            </a:r>
          </a:p>
          <a:p>
            <a:pPr algn="just"/>
            <a:endParaRPr lang="en-US" dirty="0"/>
          </a:p>
          <a:p>
            <a:endParaRPr lang="en-IN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A4BF9D1-EAD7-492D-8F90-218C7DE4EB11}"/>
              </a:ext>
            </a:extLst>
          </p:cNvPr>
          <p:cNvSpPr/>
          <p:nvPr/>
        </p:nvSpPr>
        <p:spPr>
          <a:xfrm>
            <a:off x="1810948" y="178359"/>
            <a:ext cx="85701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u="sng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AUDIT REPORT [SECTION 92E]</a:t>
            </a:r>
            <a:endParaRPr lang="en-IN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0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3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99200" y="1143000"/>
            <a:ext cx="5054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ANY QUESTIONS </a:t>
            </a:r>
          </a:p>
          <a:p>
            <a:pPr algn="ctr"/>
            <a:r>
              <a:rPr lang="en-US" sz="4400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OR </a:t>
            </a:r>
          </a:p>
          <a:p>
            <a:pPr algn="ctr"/>
            <a:r>
              <a:rPr lang="en-US" sz="4400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SUGGESTIONS?</a:t>
            </a:r>
            <a:endParaRPr lang="en-US" sz="4400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</TotalTime>
  <Words>305</Words>
  <Application>Microsoft Office PowerPoint</Application>
  <PresentationFormat>Custom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INTERNATIONAL TAXATION  </vt:lpstr>
      <vt:lpstr>     INTRODUCTION         </vt:lpstr>
      <vt:lpstr>Slide 3</vt:lpstr>
      <vt:lpstr>International Transaction</vt:lpstr>
      <vt:lpstr>Associate Enterprise</vt:lpstr>
      <vt:lpstr>Methods of Calculating Arm’s Length Price</vt:lpstr>
      <vt:lpstr>Slide 7</vt:lpstr>
      <vt:lpstr>Slide 8</vt:lpstr>
      <vt:lpstr>Slide 9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Administrator</cp:lastModifiedBy>
  <cp:revision>514</cp:revision>
  <dcterms:created xsi:type="dcterms:W3CDTF">2018-01-03T12:04:39Z</dcterms:created>
  <dcterms:modified xsi:type="dcterms:W3CDTF">2020-02-15T08:46:18Z</dcterms:modified>
</cp:coreProperties>
</file>